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media/image1.jpeg" ContentType="image/jpeg"/>
  <Override PartName="/ppt/media/image2.jpeg" ContentType="image/jpeg"/>
  <Override PartName="/ppt/media/image8.png" ContentType="image/pn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Siirrä diaa napsauttamalla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i-FI" sz="2000" spc="-1" strike="noStrike">
                <a:latin typeface="Arial"/>
              </a:rPr>
              <a:t>Muokkaa muistiinpanojen muotoilua napsauttamalla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i-FI" sz="1400" spc="-1" strike="noStrike">
                <a:latin typeface="Times New Roman"/>
              </a:rPr>
              <a:t>&lt;ylätunniste&gt;</a:t>
            </a:r>
            <a:endParaRPr b="0" lang="fi-FI" sz="1400" spc="-1" strike="noStrike"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fi-FI" sz="1400" spc="-1" strike="noStrike">
                <a:latin typeface="Times New Roman"/>
              </a:rPr>
              <a:t>&lt;päivämäärä/kellonaika&gt;</a:t>
            </a:r>
            <a:endParaRPr b="0" lang="fi-FI" sz="1400" spc="-1" strike="noStrike">
              <a:latin typeface="Times New Roman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fi-FI" sz="1400" spc="-1" strike="noStrike">
                <a:latin typeface="Times New Roman"/>
              </a:rPr>
              <a:t>&lt;alatunniste&gt;</a:t>
            </a:r>
            <a:endParaRPr b="0" lang="fi-FI" sz="1400" spc="-1" strike="noStrike">
              <a:latin typeface="Times New Roman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42160097-47C0-4E80-A502-C64B98A11397}" type="slidenum">
              <a:rPr b="0" lang="fi-FI" sz="1400" spc="-1" strike="noStrike">
                <a:latin typeface="Times New Roman"/>
              </a:rPr>
              <a:t>&lt;numero&gt;</a:t>
            </a:fld>
            <a:endParaRPr b="0" lang="fi-FI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Num"/>
          </p:nvPr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1ADC436-9EB9-4DBA-81A9-16768DFD9A8B}" type="slidenum">
              <a:rPr b="0" lang="fi-FI" sz="1200" spc="-1" strike="noStrike">
                <a:solidFill>
                  <a:srgbClr val="000000"/>
                </a:solidFill>
                <a:latin typeface="Merriweather Sans"/>
                <a:ea typeface="Merriweather Sans"/>
              </a:rPr>
              <a:t>&lt;numero&gt;</a:t>
            </a:fld>
            <a:endParaRPr b="0" lang="fi-FI" sz="1200" spc="-1" strike="noStrike">
              <a:latin typeface="Times New Roman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fi-FI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23964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2208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45720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23964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02208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323964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02208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45720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323964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602208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323964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6022080" y="2746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/>
          </p:nvPr>
        </p:nvSpPr>
        <p:spPr>
          <a:xfrm>
            <a:off x="45720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/>
          </p:nvPr>
        </p:nvSpPr>
        <p:spPr>
          <a:xfrm>
            <a:off x="323964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/>
          </p:nvPr>
        </p:nvSpPr>
        <p:spPr>
          <a:xfrm>
            <a:off x="6022080" y="3331080"/>
            <a:ext cx="26496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585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3310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274680"/>
            <a:ext cx="401580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331080"/>
            <a:ext cx="8229240" cy="279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Shape 10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" name="Shape 13"/>
          <p:cNvSpPr/>
          <p:nvPr/>
        </p:nvSpPr>
        <p:spPr>
          <a:xfrm>
            <a:off x="228600" y="6453360"/>
            <a:ext cx="3428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i-FI" sz="1200" spc="-1" strike="noStrike">
                <a:solidFill>
                  <a:srgbClr val="ffffff"/>
                </a:solidFill>
                <a:latin typeface="Verdana"/>
                <a:ea typeface="Verdana"/>
              </a:rPr>
              <a:t>Forum IV</a:t>
            </a:r>
            <a:endParaRPr b="0" lang="fi-FI" sz="12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fld id="{76D86563-D842-4C73-8357-DFE5DE44DD23}" type="slidenum">
              <a:rPr b="0" i="1" lang="fi-FI" sz="2400" spc="-1" strike="noStrike">
                <a:solidFill>
                  <a:srgbClr val="000000"/>
                </a:solidFill>
                <a:latin typeface="Merriweather Sans"/>
                <a:ea typeface="Merriweather Sans"/>
              </a:rPr>
              <a:t>&lt;numero&gt;</a:t>
            </a:fld>
            <a:endParaRPr b="0" lang="fi-FI" sz="24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Toinen jäsennystaso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Kolmas jäsennystaso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Neljäs jäsennystaso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Viides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Kuudes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Seitsemäs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10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44" name="Shape 13"/>
          <p:cNvSpPr/>
          <p:nvPr/>
        </p:nvSpPr>
        <p:spPr>
          <a:xfrm>
            <a:off x="228600" y="6453360"/>
            <a:ext cx="3428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i-FI" sz="1200" spc="-1" strike="noStrike">
                <a:solidFill>
                  <a:srgbClr val="ffffff"/>
                </a:solidFill>
                <a:latin typeface="Verdana"/>
                <a:ea typeface="Verdana"/>
              </a:rPr>
              <a:t>Forum IV</a:t>
            </a:r>
            <a:endParaRPr b="0" lang="fi-FI" sz="1200" spc="-1" strike="noStrike">
              <a:latin typeface="Arial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body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34308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Muokkaa tekstin perustyylejä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toinen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kolmas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neljäs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»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viides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fld id="{DB5BC18C-DA2E-4A1E-B675-527AB92FD87E}" type="slidenum">
              <a:rPr b="0" lang="fi-FI" sz="1400" spc="-1" strike="noStrike">
                <a:solidFill>
                  <a:srgbClr val="000000"/>
                </a:solidFill>
                <a:latin typeface="Arial"/>
                <a:ea typeface="Arial"/>
              </a:rPr>
              <a:t>&lt;numero&gt;</a:t>
            </a:fld>
            <a:endParaRPr b="0" lang="fi-FI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i-FI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i-FI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10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87" name="Shape 13"/>
          <p:cNvSpPr/>
          <p:nvPr/>
        </p:nvSpPr>
        <p:spPr>
          <a:xfrm>
            <a:off x="228600" y="6453360"/>
            <a:ext cx="3428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i-FI" sz="1200" spc="-1" strike="noStrike">
                <a:solidFill>
                  <a:srgbClr val="ffffff"/>
                </a:solidFill>
                <a:latin typeface="Verdana"/>
                <a:ea typeface="Verdana"/>
              </a:rPr>
              <a:t>Forum IV</a:t>
            </a:r>
            <a:endParaRPr b="0" lang="fi-FI" sz="1200" spc="-1" strike="noStrike">
              <a:latin typeface="Arial"/>
            </a:endParaRPr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040" cy="914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r>
              <a:rPr b="0" lang="fi-FI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i-FI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85800" y="1600200"/>
            <a:ext cx="7772040" cy="4495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Toinen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Kolmas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Neljäs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Viides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Kuudes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</a:rPr>
              <a:t>Seitsemäs jäsennystaso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fld id="{F62865EA-9CC0-42B9-B08D-93E342279A8F}" type="slidenum">
              <a:rPr b="0" i="1" lang="fi-FI" sz="2400" spc="-1" strike="noStrike">
                <a:solidFill>
                  <a:srgbClr val="000000"/>
                </a:solidFill>
                <a:latin typeface="Merriweather Sans"/>
                <a:ea typeface="Merriweather Sans"/>
              </a:rPr>
              <a:t>&lt;numero&gt;</a:t>
            </a:fld>
            <a:endParaRPr b="0" lang="fi-FI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0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30" name="Shape 13"/>
          <p:cNvSpPr/>
          <p:nvPr/>
        </p:nvSpPr>
        <p:spPr>
          <a:xfrm>
            <a:off x="228600" y="6453360"/>
            <a:ext cx="34286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i-FI" sz="1200" spc="-1" strike="noStrike">
                <a:solidFill>
                  <a:srgbClr val="ffffff"/>
                </a:solidFill>
                <a:latin typeface="Verdana"/>
                <a:ea typeface="Verdana"/>
              </a:rPr>
              <a:t>Forum IV</a:t>
            </a:r>
            <a:endParaRPr b="0" lang="fi-FI" sz="1200" spc="-1" strike="noStrike">
              <a:latin typeface="Aria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i-FI" sz="2800" spc="-1" strike="noStrike">
                <a:solidFill>
                  <a:srgbClr val="000000"/>
                </a:solidFill>
                <a:latin typeface="Verdana"/>
                <a:ea typeface="Verdana"/>
              </a:rPr>
              <a:t>Muokkaa perustyyl. napsautt.</a:t>
            </a:r>
            <a:endParaRPr b="0" lang="fi-FI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34308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Muokkaa tekstin perustyylejä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toinen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kolmas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neljäs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»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viides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34308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Muokkaa tekstin perustyylejä</a:t>
            </a:r>
            <a:endParaRPr b="0" lang="fi-FI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toinen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•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kolmas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–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neljäs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1144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Verdana"/>
              <a:buChar char="»"/>
            </a:pPr>
            <a:r>
              <a:rPr b="0" lang="fi-FI" sz="1800" spc="-1" strike="noStrike">
                <a:solidFill>
                  <a:srgbClr val="000000"/>
                </a:solidFill>
                <a:latin typeface="Verdana"/>
                <a:ea typeface="Verdana"/>
              </a:rPr>
              <a:t>viides taso</a:t>
            </a:r>
            <a:endParaRPr b="0" lang="fi-FI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i-FI" sz="2400" spc="-1" strike="noStrike">
              <a:latin typeface="Times New Roman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fld id="{550496ED-DEE4-4DB6-B7AF-87EF1A8A1924}" type="slidenum">
              <a:rPr b="0" lang="fi-FI" sz="1400" spc="-1" strike="noStrike">
                <a:solidFill>
                  <a:srgbClr val="000000"/>
                </a:solidFill>
                <a:latin typeface="Arial"/>
                <a:ea typeface="Arial"/>
              </a:rPr>
              <a:t>&lt;numero&gt;</a:t>
            </a:fld>
            <a:endParaRPr b="0" lang="fi-FI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88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80" name="Shape 89"/>
          <p:cNvSpPr/>
          <p:nvPr/>
        </p:nvSpPr>
        <p:spPr>
          <a:xfrm>
            <a:off x="4267080" y="1981080"/>
            <a:ext cx="260712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i-FI" sz="2400" spc="-1" strike="noStrike">
                <a:solidFill>
                  <a:srgbClr val="ffffff"/>
                </a:solidFill>
                <a:latin typeface="Verdana"/>
                <a:ea typeface="Verdana"/>
              </a:rPr>
              <a:t>Luku 7</a:t>
            </a:r>
            <a:endParaRPr b="0" lang="fi-FI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i-FI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i-FI" sz="2400" spc="-1" strike="noStrike">
                <a:solidFill>
                  <a:srgbClr val="ffffff"/>
                </a:solidFill>
                <a:latin typeface="Verdana"/>
                <a:ea typeface="Verdana"/>
              </a:rPr>
              <a:t>Renessanssi</a:t>
            </a:r>
            <a:endParaRPr b="0" lang="fi-FI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i-FI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5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98" name="Rectangle 4"/>
          <p:cNvSpPr/>
          <p:nvPr/>
        </p:nvSpPr>
        <p:spPr>
          <a:xfrm>
            <a:off x="489960" y="535320"/>
            <a:ext cx="258156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maisemakuvaus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nodeType="clickEffect" fill="hold">
                      <p:stCondLst>
                        <p:cond delay="0"/>
                      </p:stCondLst>
                      <p:childTnLst>
                        <p:par>
                          <p:cTn id="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7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200" name="Rectangle 5"/>
          <p:cNvSpPr/>
          <p:nvPr/>
        </p:nvSpPr>
        <p:spPr>
          <a:xfrm>
            <a:off x="53280" y="596880"/>
            <a:ext cx="8395920" cy="8478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230400">
              <a:lnSpc>
                <a:spcPct val="114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Teos on maalattu ilmeisesti firenzeläiselle Lorenzo de </a:t>
            </a:r>
            <a:endParaRPr b="0" lang="fi-FI" sz="2000" spc="-1" strike="noStrike">
              <a:latin typeface="Arial"/>
            </a:endParaRPr>
          </a:p>
          <a:p>
            <a:pPr marL="457200" indent="-230400">
              <a:lnSpc>
                <a:spcPct val="114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Medicille, joka oli yksi aikansa mahtavimpia mesenaatteja.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pic>
        <p:nvPicPr>
          <p:cNvPr id="202" name="Picture 4" descr=""/>
          <p:cNvPicPr/>
          <p:nvPr/>
        </p:nvPicPr>
        <p:blipFill>
          <a:blip r:embed="rId2"/>
          <a:stretch/>
        </p:blipFill>
        <p:spPr>
          <a:xfrm>
            <a:off x="5954760" y="333360"/>
            <a:ext cx="3188880" cy="604800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5" descr=""/>
          <p:cNvPicPr/>
          <p:nvPr/>
        </p:nvPicPr>
        <p:blipFill>
          <a:blip r:embed="rId3"/>
          <a:stretch/>
        </p:blipFill>
        <p:spPr>
          <a:xfrm>
            <a:off x="4824360" y="333360"/>
            <a:ext cx="2314080" cy="604800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6"/>
          <p:cNvSpPr/>
          <p:nvPr/>
        </p:nvSpPr>
        <p:spPr>
          <a:xfrm>
            <a:off x="395280" y="620640"/>
            <a:ext cx="8208720" cy="7002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Maalauksen aihe tulee roomalaisen runoilijan Ovidiuksen </a:t>
            </a:r>
            <a:endParaRPr b="0" lang="fi-FI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teoksesta Fasti.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05" name="Rectangle 7"/>
          <p:cNvSpPr/>
          <p:nvPr/>
        </p:nvSpPr>
        <p:spPr>
          <a:xfrm>
            <a:off x="288360" y="1023840"/>
            <a:ext cx="8576640" cy="3646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9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Maalauksen tarina etenee poikkeuksellisesti oikealta vasemmalle.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06" name="Rectangle 8"/>
          <p:cNvSpPr/>
          <p:nvPr/>
        </p:nvSpPr>
        <p:spPr>
          <a:xfrm>
            <a:off x="582480" y="1244520"/>
            <a:ext cx="728460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Tuulenjumala Zefyros on tarttumassa nymfi Clorikseen.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07" name="Rectangle 9"/>
          <p:cNvSpPr/>
          <p:nvPr/>
        </p:nvSpPr>
        <p:spPr>
          <a:xfrm>
            <a:off x="272880" y="1747800"/>
            <a:ext cx="598140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Chloriksen vieressä on Flora kukkaispuvussa.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nodeType="clickEffect" fill="hold">
                      <p:stCondLst>
                        <p:cond delay="indefinite"/>
                      </p:stCondLst>
                      <p:childTnLst>
                        <p:par>
                          <p:cTn id="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nodeType="clickEffect" fill="hold">
                      <p:stCondLst>
                        <p:cond delay="indefinite"/>
                      </p:stCondLst>
                      <p:childTnLst>
                        <p:par>
                          <p:cTn id="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90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nodeType="clickEffect" fill="hold">
                      <p:stCondLst>
                        <p:cond delay="indefinite"/>
                      </p:stCondLst>
                      <p:childTnLst>
                        <p:par>
                          <p:cTn id="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nodeType="clickEffect" fill="hold">
                      <p:stCondLst>
                        <p:cond delay="indefinite"/>
                      </p:stCondLst>
                      <p:childTnLst>
                        <p:par>
                          <p:cTn id="1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2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nodeType="clickEffect" fill="hold">
                      <p:stCondLst>
                        <p:cond delay="indefinite"/>
                      </p:stCondLst>
                      <p:childTnLst>
                        <p:par>
                          <p:cTn id="1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nodeType="clickEffect" fill="hold">
                      <p:stCondLst>
                        <p:cond delay="indefinite"/>
                      </p:stCondLst>
                      <p:childTnLst>
                        <p:par>
                          <p:cTn id="11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9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3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nodeType="clickEffect" fill="hold">
                      <p:stCondLst>
                        <p:cond delay="indefinite"/>
                      </p:stCondLst>
                      <p:childTnLst>
                        <p:par>
                          <p:cTn id="1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nodeType="clickEffect" fill="hold">
                      <p:stCondLst>
                        <p:cond delay="indefinite"/>
                      </p:stCondLst>
                      <p:childTnLst>
                        <p:par>
                          <p:cTn id="13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9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2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1" descr=""/>
          <p:cNvPicPr/>
          <p:nvPr/>
        </p:nvPicPr>
        <p:blipFill>
          <a:blip r:embed="rId1"/>
          <a:stretch/>
        </p:blipFill>
        <p:spPr>
          <a:xfrm>
            <a:off x="457200" y="479520"/>
            <a:ext cx="8229240" cy="544176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ctr" dir="2700000" dist="107423" rotWithShape="0">
              <a:schemeClr val="bg2"/>
            </a:outerShdw>
          </a:effectLst>
        </p:spPr>
      </p:pic>
      <p:pic>
        <p:nvPicPr>
          <p:cNvPr id="209" name="Picture 4" descr=""/>
          <p:cNvPicPr/>
          <p:nvPr/>
        </p:nvPicPr>
        <p:blipFill>
          <a:blip r:embed="rId2"/>
          <a:stretch/>
        </p:blipFill>
        <p:spPr>
          <a:xfrm>
            <a:off x="3522600" y="333360"/>
            <a:ext cx="2412720" cy="604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5" descr=""/>
          <p:cNvPicPr/>
          <p:nvPr/>
        </p:nvPicPr>
        <p:blipFill>
          <a:blip r:embed="rId3"/>
          <a:stretch/>
        </p:blipFill>
        <p:spPr>
          <a:xfrm>
            <a:off x="684360" y="333360"/>
            <a:ext cx="3841560" cy="60289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6" descr=""/>
          <p:cNvPicPr/>
          <p:nvPr/>
        </p:nvPicPr>
        <p:blipFill>
          <a:blip r:embed="rId4"/>
          <a:stretch/>
        </p:blipFill>
        <p:spPr>
          <a:xfrm>
            <a:off x="0" y="333360"/>
            <a:ext cx="1695240" cy="6048000"/>
          </a:xfrm>
          <a:prstGeom prst="rect">
            <a:avLst/>
          </a:prstGeom>
          <a:ln w="0">
            <a:noFill/>
          </a:ln>
        </p:spPr>
      </p:pic>
      <p:sp>
        <p:nvSpPr>
          <p:cNvPr id="212" name="Rectangle 7"/>
          <p:cNvSpPr/>
          <p:nvPr/>
        </p:nvSpPr>
        <p:spPr>
          <a:xfrm>
            <a:off x="1390680" y="5521320"/>
            <a:ext cx="533376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Keskellä on rakkauden jumalatar Venus.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13" name="Rectangle 8"/>
          <p:cNvSpPr/>
          <p:nvPr/>
        </p:nvSpPr>
        <p:spPr>
          <a:xfrm>
            <a:off x="1186920" y="5237280"/>
            <a:ext cx="6678000" cy="7509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Venuksen vasemmalla puolella on kolme sulotarta </a:t>
            </a:r>
            <a:endParaRPr b="0" lang="fi-FI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(vrt. Pariksen tuomio).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14" name="Rectangle 9"/>
          <p:cNvSpPr/>
          <p:nvPr/>
        </p:nvSpPr>
        <p:spPr>
          <a:xfrm>
            <a:off x="264960" y="5218200"/>
            <a:ext cx="8107560" cy="7509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Sulottarien tanssia johtaa jumalten sanansaattaja Merkurius, </a:t>
            </a:r>
            <a:endParaRPr b="0" lang="fi-FI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joka hätistää pilviä pois kevään juhlasta.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5" dur="indefinite" restart="never" nodeType="tmRoot">
          <p:childTnLst>
            <p:seq>
              <p:cTn id="146" dur="indefinite" nodeType="mainSeq">
                <p:childTnLst>
                  <p:par>
                    <p:cTn id="147" nodeType="clickEffect" fill="hold">
                      <p:stCondLst>
                        <p:cond delay="indefinite"/>
                      </p:stCondLst>
                      <p:childTnLst>
                        <p:par>
                          <p:cTn id="14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nodeType="clickEffect" fill="hold">
                      <p:stCondLst>
                        <p:cond delay="indefinite"/>
                      </p:stCondLst>
                      <p:childTnLst>
                        <p:par>
                          <p:cTn id="1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61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65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nodeType="clickEffect" fill="hold">
                      <p:stCondLst>
                        <p:cond delay="indefinite"/>
                      </p:stCondLst>
                      <p:childTnLst>
                        <p:par>
                          <p:cTn id="16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nodeType="clickEffect" fill="hold">
                      <p:stCondLst>
                        <p:cond delay="indefinite"/>
                      </p:stCondLst>
                      <p:childTnLst>
                        <p:par>
                          <p:cTn id="17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nodeType="clickEffect" fill="hold">
                      <p:stCondLst>
                        <p:cond delay="indefinite"/>
                      </p:stCondLst>
                      <p:childTnLst>
                        <p:par>
                          <p:cTn id="1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nodeType="clickEffect" fill="hold">
                      <p:stCondLst>
                        <p:cond delay="indefinite"/>
                      </p:stCondLst>
                      <p:childTnLst>
                        <p:par>
                          <p:cTn id="19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0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0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7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ctr" dir="2700000" dist="107423" rotWithShape="0">
              <a:schemeClr val="bg2"/>
            </a:outerShdw>
          </a:effectLst>
        </p:spPr>
      </p:pic>
      <p:pic>
        <p:nvPicPr>
          <p:cNvPr id="216" name="Picture 4" descr=""/>
          <p:cNvPicPr/>
          <p:nvPr/>
        </p:nvPicPr>
        <p:blipFill>
          <a:blip r:embed="rId2"/>
          <a:stretch/>
        </p:blipFill>
        <p:spPr>
          <a:xfrm>
            <a:off x="3780000" y="809640"/>
            <a:ext cx="4249440" cy="604800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5" descr=""/>
          <p:cNvPicPr/>
          <p:nvPr/>
        </p:nvPicPr>
        <p:blipFill>
          <a:blip r:embed="rId3"/>
          <a:stretch/>
        </p:blipFill>
        <p:spPr>
          <a:xfrm>
            <a:off x="3852720" y="260280"/>
            <a:ext cx="5290920" cy="59767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6" descr=""/>
          <p:cNvPicPr/>
          <p:nvPr/>
        </p:nvPicPr>
        <p:blipFill>
          <a:blip r:embed="rId4"/>
          <a:stretch/>
        </p:blipFill>
        <p:spPr>
          <a:xfrm>
            <a:off x="1403280" y="189000"/>
            <a:ext cx="5976720" cy="20840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7" descr=""/>
          <p:cNvPicPr/>
          <p:nvPr/>
        </p:nvPicPr>
        <p:blipFill>
          <a:blip r:embed="rId5"/>
          <a:stretch/>
        </p:blipFill>
        <p:spPr>
          <a:xfrm>
            <a:off x="395280" y="246240"/>
            <a:ext cx="3962160" cy="59036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8"/>
          <p:cNvSpPr/>
          <p:nvPr/>
        </p:nvSpPr>
        <p:spPr>
          <a:xfrm flipV="1" rot="10800000">
            <a:off x="2352960" y="4801680"/>
            <a:ext cx="309060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Kevään symboleita: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1" name="Rectangle 9"/>
          <p:cNvSpPr/>
          <p:nvPr/>
        </p:nvSpPr>
        <p:spPr>
          <a:xfrm>
            <a:off x="2722680" y="5022360"/>
            <a:ext cx="267876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länsituuli Zefyros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2" name="Rectangle 10"/>
          <p:cNvSpPr/>
          <p:nvPr/>
        </p:nvSpPr>
        <p:spPr>
          <a:xfrm>
            <a:off x="1865520" y="4860720"/>
            <a:ext cx="5722200" cy="628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kukat: maalauksessa on laskettu olevan </a:t>
            </a:r>
            <a:endParaRPr b="0" lang="fi-FI" sz="20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noin 500 kukkaa tai kasvia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3" name="Rectangle 11"/>
          <p:cNvSpPr/>
          <p:nvPr/>
        </p:nvSpPr>
        <p:spPr>
          <a:xfrm>
            <a:off x="1450800" y="5374800"/>
            <a:ext cx="592164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kukat ovat Firenzen lähiympäristön kukkia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4" name="Rectangle 12"/>
          <p:cNvSpPr/>
          <p:nvPr/>
        </p:nvSpPr>
        <p:spPr>
          <a:xfrm>
            <a:off x="2936520" y="5119560"/>
            <a:ext cx="276264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Floran kukkapuku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5" name="Rectangle 13"/>
          <p:cNvSpPr/>
          <p:nvPr/>
        </p:nvSpPr>
        <p:spPr>
          <a:xfrm>
            <a:off x="1641600" y="5044320"/>
            <a:ext cx="5578200" cy="628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kypsyvät hedelmät: appelsiinipuu </a:t>
            </a:r>
            <a:endParaRPr b="0" lang="fi-FI" sz="20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ilmeisesti Lorenzo de Medicin tunnus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6" name="Rectangle 14"/>
          <p:cNvSpPr/>
          <p:nvPr/>
        </p:nvSpPr>
        <p:spPr>
          <a:xfrm>
            <a:off x="1299240" y="5169600"/>
            <a:ext cx="6884280" cy="334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appelsiinipuu liittyi myös Venuksen juhlariitteihin</a:t>
            </a:r>
            <a:endParaRPr b="0" lang="fi-FI" sz="2000" spc="-1" strike="noStrike">
              <a:latin typeface="Arial"/>
            </a:endParaRPr>
          </a:p>
        </p:txBody>
      </p:sp>
      <p:sp>
        <p:nvSpPr>
          <p:cNvPr id="227" name="Rectangle 15"/>
          <p:cNvSpPr/>
          <p:nvPr/>
        </p:nvSpPr>
        <p:spPr>
          <a:xfrm>
            <a:off x="2992680" y="5509080"/>
            <a:ext cx="2710800" cy="334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sulotarten tanssi.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7" dur="indefinite" restart="never" nodeType="tmRoot">
          <p:childTnLst>
            <p:seq>
              <p:cTn id="208" dur="indefinite" nodeType="mainSeq">
                <p:childTnLst>
                  <p:par>
                    <p:cTn id="209" nodeType="clickEffect" fill="hold">
                      <p:stCondLst>
                        <p:cond delay="indefinite"/>
                      </p:stCondLst>
                      <p:childTnLst>
                        <p:par>
                          <p:cTn id="2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nodeType="clickEffect" fill="hold">
                      <p:stCondLst>
                        <p:cond delay="indefinite"/>
                      </p:stCondLst>
                      <p:childTnLst>
                        <p:par>
                          <p:cTn id="2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18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nodeType="clickEffect" fill="hold">
                      <p:stCondLst>
                        <p:cond delay="indefinite"/>
                      </p:stCondLst>
                      <p:childTnLst>
                        <p:par>
                          <p:cTn id="2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nodeType="clickEffect" fill="hold">
                      <p:stCondLst>
                        <p:cond delay="indefinite"/>
                      </p:stCondLst>
                      <p:childTnLst>
                        <p:par>
                          <p:cTn id="23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5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9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nodeType="clickEffect" fill="hold">
                      <p:stCondLst>
                        <p:cond delay="indefinite"/>
                      </p:stCondLst>
                      <p:childTnLst>
                        <p:par>
                          <p:cTn id="2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nodeType="clickEffect" fill="hold">
                      <p:stCondLst>
                        <p:cond delay="indefinite"/>
                      </p:stCondLst>
                      <p:childTnLst>
                        <p:par>
                          <p:cTn id="24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50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1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nodeType="clickEffect" fill="hold">
                      <p:stCondLst>
                        <p:cond delay="indefinite"/>
                      </p:stCondLst>
                      <p:childTnLst>
                        <p:par>
                          <p:cTn id="25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nodeType="clickEffect" fill="hold">
                      <p:stCondLst>
                        <p:cond delay="indefinite"/>
                      </p:stCondLst>
                      <p:childTnLst>
                        <p:par>
                          <p:cTn id="2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62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nodeType="clickEffect" fill="hold">
                      <p:stCondLst>
                        <p:cond delay="indefinite"/>
                      </p:stCondLst>
                      <p:childTnLst>
                        <p:par>
                          <p:cTn id="27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7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1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nodeType="clickEffect" fill="hold">
                      <p:stCondLst>
                        <p:cond delay="indefinite"/>
                      </p:stCondLst>
                      <p:childTnLst>
                        <p:par>
                          <p:cTn id="28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nodeType="clickEffect" fill="hold">
                      <p:stCondLst>
                        <p:cond delay="indefinite"/>
                      </p:stCondLst>
                      <p:childTnLst>
                        <p:par>
                          <p:cTn id="29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97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8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nodeType="clickEffect" fill="hold">
                      <p:stCondLst>
                        <p:cond delay="indefinite"/>
                      </p:stCondLst>
                      <p:childTnLst>
                        <p:par>
                          <p:cTn id="30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nodeType="clickEffect" fill="hold">
                      <p:stCondLst>
                        <p:cond delay="indefinite"/>
                      </p:stCondLst>
                      <p:childTnLst>
                        <p:par>
                          <p:cTn id="30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09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0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13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nodeType="clickEffect" fill="hold">
                      <p:stCondLst>
                        <p:cond delay="indefinite"/>
                      </p:stCondLst>
                      <p:childTnLst>
                        <p:par>
                          <p:cTn id="3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nodeType="with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3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5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nodeType="clickEffect" fill="hold">
                      <p:stCondLst>
                        <p:cond delay="indefinite"/>
                      </p:stCondLst>
                      <p:childTnLst>
                        <p:par>
                          <p:cTn id="3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29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3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4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82" name="Rectangle 5"/>
          <p:cNvSpPr/>
          <p:nvPr/>
        </p:nvSpPr>
        <p:spPr>
          <a:xfrm>
            <a:off x="1446480" y="521280"/>
            <a:ext cx="6481440" cy="9435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fi-FI" sz="2800" spc="-1" strike="noStrike">
                <a:solidFill>
                  <a:srgbClr val="000000"/>
                </a:solidFill>
                <a:latin typeface="Verdana"/>
                <a:ea typeface="Verdana"/>
              </a:rPr>
              <a:t>Sandro Botticelli </a:t>
            </a:r>
            <a:endParaRPr b="0" lang="fi-FI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fi-FI" sz="2800" spc="-1" strike="noStrike">
                <a:solidFill>
                  <a:srgbClr val="000000"/>
                </a:solidFill>
                <a:latin typeface="Verdana"/>
                <a:ea typeface="Verdana"/>
              </a:rPr>
              <a:t>Kevät (La Primavera n. 1478)</a:t>
            </a:r>
            <a:endParaRPr b="0" lang="fi-FI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0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4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84" name="Rectangle 5"/>
          <p:cNvSpPr/>
          <p:nvPr/>
        </p:nvSpPr>
        <p:spPr>
          <a:xfrm>
            <a:off x="206640" y="549360"/>
            <a:ext cx="815760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Mitä renessanssille tyypillisiä piirteitä tunnistat maalauksesta?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nodeType="clickEffect" fill="hold">
                      <p:stCondLst>
                        <p:cond delay="0"/>
                      </p:stCondLst>
                      <p:childTnLst>
                        <p:par>
                          <p:cTn id="1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86" name="Rectangle 3"/>
          <p:cNvSpPr/>
          <p:nvPr/>
        </p:nvSpPr>
        <p:spPr>
          <a:xfrm>
            <a:off x="546480" y="563400"/>
            <a:ext cx="2723040" cy="4561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230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fi-FI" sz="2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kolmioasetelma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nodeType="clickEffect" fill="hold">
                      <p:stCondLst>
                        <p:cond delay="0"/>
                      </p:stCondLst>
                      <p:childTnLst>
                        <p:par>
                          <p:cTn id="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88" name="Rectangle 4"/>
          <p:cNvSpPr/>
          <p:nvPr/>
        </p:nvSpPr>
        <p:spPr>
          <a:xfrm>
            <a:off x="482040" y="535320"/>
            <a:ext cx="201564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457200" indent="-230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värikkyys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nodeType="clickEffect" fill="hold">
                      <p:stCondLst>
                        <p:cond delay="0"/>
                      </p:stCondLst>
                      <p:childTnLst>
                        <p:par>
                          <p:cTn id="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90" name="Rectangle 4"/>
          <p:cNvSpPr/>
          <p:nvPr/>
        </p:nvSpPr>
        <p:spPr>
          <a:xfrm>
            <a:off x="489960" y="535320"/>
            <a:ext cx="205596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lvl="1" marL="457200" indent="-230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signeeraus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nodeType="clickEffect" fill="hold">
                      <p:stCondLst>
                        <p:cond delay="0"/>
                      </p:stCondLst>
                      <p:childTnLst>
                        <p:par>
                          <p:cTn id="3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92" name="Rectangle 3"/>
          <p:cNvSpPr/>
          <p:nvPr/>
        </p:nvSpPr>
        <p:spPr>
          <a:xfrm>
            <a:off x="471240" y="535320"/>
            <a:ext cx="242424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230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aihe antiikista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nodeType="clickEffect" fill="hold">
                      <p:stCondLst>
                        <p:cond delay="0"/>
                      </p:stCondLst>
                      <p:childTnLst>
                        <p:par>
                          <p:cTn id="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94" name="Rectangle 3"/>
          <p:cNvSpPr/>
          <p:nvPr/>
        </p:nvSpPr>
        <p:spPr>
          <a:xfrm>
            <a:off x="473760" y="521280"/>
            <a:ext cx="2627280" cy="4370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230400">
              <a:lnSpc>
                <a:spcPct val="114000"/>
              </a:lnSpc>
              <a:spcBef>
                <a:spcPts val="499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ihmisen kuvaus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nodeType="clickEffect" fill="hold">
                      <p:stCondLst>
                        <p:cond delay="0"/>
                      </p:stCondLst>
                      <p:childTnLst>
                        <p:par>
                          <p:cTn id="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341280" y="404640"/>
            <a:ext cx="8459280" cy="5592240"/>
          </a:xfrm>
          <a:prstGeom prst="rect">
            <a:avLst/>
          </a:prstGeom>
          <a:ln w="9525">
            <a:solidFill>
              <a:srgbClr val="000000"/>
            </a:solidFill>
            <a:miter/>
          </a:ln>
          <a:effectLst>
            <a:outerShdw algn="ctr" dir="2700000" dist="107423" rotWithShape="0">
              <a:schemeClr val="bg2"/>
            </a:outerShdw>
          </a:effectLst>
        </p:spPr>
      </p:pic>
      <p:sp>
        <p:nvSpPr>
          <p:cNvPr id="196" name="Rectangle 3"/>
          <p:cNvSpPr/>
          <p:nvPr/>
        </p:nvSpPr>
        <p:spPr>
          <a:xfrm>
            <a:off x="491760" y="549360"/>
            <a:ext cx="2928960" cy="395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Verdana"/>
                <a:ea typeface="Verdana"/>
              </a:rPr>
              <a:t>keskeisperspektiivi</a:t>
            </a:r>
            <a:endParaRPr b="0" lang="fi-FI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nodeType="clickEffect" fill="hold">
                      <p:stCondLst>
                        <p:cond delay="0"/>
                      </p:stCondLst>
                      <p:childTnLst>
                        <p:par>
                          <p:cTn id="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nodeType="clickEffect" fill="hold">
                      <p:stCondLst>
                        <p:cond delay="indefinite"/>
                      </p:stCondLst>
                      <p:childTnLst>
                        <p:par>
                          <p:cTn id="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8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Application>LibreOffice/7.2.5.2$Windows_X86_64 LibreOffice_project/499f9727c189e6ef3471021d6132d4c694f357e5</Application>
  <AppVersion>15.0000</AppVersion>
  <Words>155</Words>
  <Paragraphs>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karri</dc:creator>
  <dc:description/>
  <dc:language>fi-FI</dc:language>
  <cp:lastModifiedBy>karri</cp:lastModifiedBy>
  <dcterms:modified xsi:type="dcterms:W3CDTF">2017-06-30T08:41:01Z</dcterms:modified>
  <cp:revision>6</cp:revision>
  <dc:subject/>
  <dc:title>PowerPoint-esitys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Näytössä katseltava diaesitys (4:3)</vt:lpwstr>
  </property>
  <property fmtid="{D5CDD505-2E9C-101B-9397-08002B2CF9AE}" pid="4" name="Slides">
    <vt:i4>14</vt:i4>
  </property>
</Properties>
</file>