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293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903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3249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674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02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221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843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9729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572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1566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4630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D7DC5-978A-496B-A4E6-0145AEDF9C03}" type="datetimeFigureOut">
              <a:rPr lang="fi-FI" smtClean="0"/>
              <a:t>24.8.2020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A9C4E-2C40-45A9-A783-E6C0A5DEE01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687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9028" y="-69845"/>
            <a:ext cx="7988994" cy="6858000"/>
          </a:xfrm>
          <a:prstGeom prst="rect">
            <a:avLst/>
          </a:prstGeom>
        </p:spPr>
      </p:pic>
      <p:cxnSp>
        <p:nvCxnSpPr>
          <p:cNvPr id="7" name="Kulmayhdysviiva 6"/>
          <p:cNvCxnSpPr/>
          <p:nvPr/>
        </p:nvCxnSpPr>
        <p:spPr>
          <a:xfrm>
            <a:off x="138983" y="5145334"/>
            <a:ext cx="3724680" cy="392581"/>
          </a:xfrm>
          <a:prstGeom prst="bentConnector3">
            <a:avLst>
              <a:gd name="adj1" fmla="val 57490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Kulmayhdysviiva 9"/>
          <p:cNvCxnSpPr/>
          <p:nvPr/>
        </p:nvCxnSpPr>
        <p:spPr>
          <a:xfrm>
            <a:off x="138983" y="1386837"/>
            <a:ext cx="3668303" cy="343938"/>
          </a:xfrm>
          <a:prstGeom prst="bentConnector3">
            <a:avLst>
              <a:gd name="adj1" fmla="val 59929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Kulmayhdysviiva 16"/>
          <p:cNvCxnSpPr/>
          <p:nvPr/>
        </p:nvCxnSpPr>
        <p:spPr>
          <a:xfrm rot="10800000" flipV="1">
            <a:off x="7049041" y="318794"/>
            <a:ext cx="4353058" cy="320364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Kulmayhdysviiva 21"/>
          <p:cNvCxnSpPr/>
          <p:nvPr/>
        </p:nvCxnSpPr>
        <p:spPr>
          <a:xfrm rot="10800000" flipV="1">
            <a:off x="8807864" y="3962738"/>
            <a:ext cx="2573628" cy="261771"/>
          </a:xfrm>
          <a:prstGeom prst="bentConnector3">
            <a:avLst>
              <a:gd name="adj1" fmla="val 77023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Kulmayhdysviiva 23"/>
          <p:cNvCxnSpPr/>
          <p:nvPr/>
        </p:nvCxnSpPr>
        <p:spPr>
          <a:xfrm rot="10800000" flipV="1">
            <a:off x="7760643" y="5282155"/>
            <a:ext cx="3597602" cy="356156"/>
          </a:xfrm>
          <a:prstGeom prst="bentConnector3">
            <a:avLst>
              <a:gd name="adj1" fmla="val 52585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Ellipsi 43"/>
          <p:cNvSpPr/>
          <p:nvPr/>
        </p:nvSpPr>
        <p:spPr>
          <a:xfrm>
            <a:off x="5048517" y="2622828"/>
            <a:ext cx="1867437" cy="1861315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itsearviointi</a:t>
            </a:r>
          </a:p>
          <a:p>
            <a:pPr algn="ctr"/>
            <a:endParaRPr lang="fi-FI" sz="800" dirty="0">
              <a:solidFill>
                <a:schemeClr val="tx1"/>
              </a:solidFill>
            </a:endParaRP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formatiivinen arviointi</a:t>
            </a:r>
          </a:p>
        </p:txBody>
      </p:sp>
      <p:cxnSp>
        <p:nvCxnSpPr>
          <p:cNvPr id="19" name="Kulmayhdysviiva 18"/>
          <p:cNvCxnSpPr/>
          <p:nvPr/>
        </p:nvCxnSpPr>
        <p:spPr>
          <a:xfrm>
            <a:off x="138983" y="3860695"/>
            <a:ext cx="3398796" cy="456383"/>
          </a:xfrm>
          <a:prstGeom prst="bentConnector3">
            <a:avLst>
              <a:gd name="adj1" fmla="val 63908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Kulmayhdysviiva 22"/>
          <p:cNvCxnSpPr/>
          <p:nvPr/>
        </p:nvCxnSpPr>
        <p:spPr>
          <a:xfrm>
            <a:off x="173624" y="2582335"/>
            <a:ext cx="3322749" cy="373487"/>
          </a:xfrm>
          <a:prstGeom prst="bentConnector3">
            <a:avLst>
              <a:gd name="adj1" fmla="val 65504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Kulmayhdysviiva 25"/>
          <p:cNvCxnSpPr/>
          <p:nvPr/>
        </p:nvCxnSpPr>
        <p:spPr>
          <a:xfrm rot="10800000" flipV="1">
            <a:off x="8784617" y="2663655"/>
            <a:ext cx="2573628" cy="261771"/>
          </a:xfrm>
          <a:prstGeom prst="bentConnector3">
            <a:avLst>
              <a:gd name="adj1" fmla="val 77023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Kulmayhdysviiva 10"/>
          <p:cNvCxnSpPr/>
          <p:nvPr/>
        </p:nvCxnSpPr>
        <p:spPr>
          <a:xfrm rot="10800000" flipV="1">
            <a:off x="8028123" y="1386837"/>
            <a:ext cx="3431965" cy="309967"/>
          </a:xfrm>
          <a:prstGeom prst="bentConnector3">
            <a:avLst>
              <a:gd name="adj1" fmla="val 63096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43" name="Kulmayhdysviiva 42"/>
          <p:cNvCxnSpPr/>
          <p:nvPr/>
        </p:nvCxnSpPr>
        <p:spPr>
          <a:xfrm>
            <a:off x="195360" y="345805"/>
            <a:ext cx="4942328" cy="293354"/>
          </a:xfrm>
          <a:prstGeom prst="bentConnector3">
            <a:avLst>
              <a:gd name="adj1" fmla="val 43258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Suorakulmio 44"/>
          <p:cNvSpPr/>
          <p:nvPr/>
        </p:nvSpPr>
        <p:spPr>
          <a:xfrm>
            <a:off x="2417736" y="-317200"/>
            <a:ext cx="6734013" cy="41565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/>
              <a:t>VARHENNETUN ENGLANNIN VUOSIKELLO: 1. VUOSI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95360" y="2663654"/>
            <a:ext cx="2034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3. Numerot 0-7. Värejä.</a:t>
            </a:r>
          </a:p>
          <a:p>
            <a:r>
              <a:rPr lang="fi-FI" i="1" dirty="0"/>
              <a:t>I am/</a:t>
            </a:r>
            <a:r>
              <a:rPr lang="fi-FI" i="1" dirty="0" err="1"/>
              <a:t>I’m</a:t>
            </a:r>
            <a:r>
              <a:rPr lang="fi-FI" i="1" dirty="0"/>
              <a:t> </a:t>
            </a:r>
            <a:r>
              <a:rPr lang="fi-FI" i="1" dirty="0" err="1"/>
              <a:t>not</a:t>
            </a:r>
            <a:endParaRPr lang="fi-FI" i="1" dirty="0"/>
          </a:p>
        </p:txBody>
      </p:sp>
      <p:sp>
        <p:nvSpPr>
          <p:cNvPr id="16" name="Tekstiruutu 15"/>
          <p:cNvSpPr txBox="1"/>
          <p:nvPr/>
        </p:nvSpPr>
        <p:spPr>
          <a:xfrm>
            <a:off x="195360" y="1393328"/>
            <a:ext cx="2034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4. Ruokia ja juomia. </a:t>
            </a:r>
            <a:r>
              <a:rPr lang="fi-FI" i="1" dirty="0"/>
              <a:t>I </a:t>
            </a:r>
            <a:r>
              <a:rPr lang="fi-FI" i="1" dirty="0" err="1"/>
              <a:t>like</a:t>
            </a:r>
            <a:r>
              <a:rPr lang="fi-FI" dirty="0"/>
              <a:t>.</a:t>
            </a:r>
          </a:p>
          <a:p>
            <a:r>
              <a:rPr lang="fi-FI" dirty="0"/>
              <a:t>Arviointi. 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221864" y="382947"/>
            <a:ext cx="203488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5. </a:t>
            </a:r>
            <a:r>
              <a:rPr lang="fi-FI" sz="1400" dirty="0"/>
              <a:t>Numerot 8-12. Joulu.  </a:t>
            </a:r>
            <a:r>
              <a:rPr lang="fi-FI" sz="1400" dirty="0" err="1"/>
              <a:t>Syysylukukauden</a:t>
            </a:r>
            <a:r>
              <a:rPr lang="fi-FI" sz="1400" dirty="0"/>
              <a:t> kertausta. 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9367215" y="377639"/>
            <a:ext cx="20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6. Perhe. </a:t>
            </a:r>
            <a:r>
              <a:rPr lang="fi-FI" i="1" dirty="0"/>
              <a:t>I </a:t>
            </a:r>
            <a:r>
              <a:rPr lang="fi-FI" i="1" dirty="0" err="1"/>
              <a:t>have</a:t>
            </a:r>
            <a:r>
              <a:rPr lang="fi-FI" dirty="0"/>
              <a:t>.  Äänteet /p/ ja /b/. 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9411757" y="2726898"/>
            <a:ext cx="203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8. Kehonosia.  Äänteet /t/ ja /</a:t>
            </a:r>
            <a:r>
              <a:rPr lang="fi-FI" dirty="0" err="1"/>
              <a:t>th</a:t>
            </a:r>
            <a:r>
              <a:rPr lang="fi-FI" dirty="0"/>
              <a:t>/. </a:t>
            </a:r>
          </a:p>
        </p:txBody>
      </p:sp>
      <p:sp>
        <p:nvSpPr>
          <p:cNvPr id="27" name="Tekstiruutu 26"/>
          <p:cNvSpPr txBox="1"/>
          <p:nvPr/>
        </p:nvSpPr>
        <p:spPr>
          <a:xfrm>
            <a:off x="9438456" y="1446858"/>
            <a:ext cx="2034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7. </a:t>
            </a:r>
            <a:r>
              <a:rPr lang="fi-FI"/>
              <a:t>Lemmikkejä. </a:t>
            </a:r>
            <a:endParaRPr lang="fi-FI" dirty="0"/>
          </a:p>
          <a:p>
            <a:r>
              <a:rPr lang="fi-FI" dirty="0" err="1"/>
              <a:t>Valentine’s</a:t>
            </a:r>
            <a:r>
              <a:rPr lang="fi-FI" dirty="0"/>
              <a:t> Day</a:t>
            </a:r>
          </a:p>
          <a:p>
            <a:r>
              <a:rPr lang="fi-FI" dirty="0"/>
              <a:t>Äänteet /k/ ja /g/. </a:t>
            </a:r>
          </a:p>
        </p:txBody>
      </p:sp>
      <p:sp>
        <p:nvSpPr>
          <p:cNvPr id="28" name="Tekstiruutu 27"/>
          <p:cNvSpPr txBox="1"/>
          <p:nvPr/>
        </p:nvSpPr>
        <p:spPr>
          <a:xfrm>
            <a:off x="9425204" y="4034844"/>
            <a:ext cx="2034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9. Villieläimiä.</a:t>
            </a:r>
          </a:p>
          <a:p>
            <a:r>
              <a:rPr lang="fi-FI" dirty="0"/>
              <a:t>Pääsiäinen. </a:t>
            </a:r>
            <a:r>
              <a:rPr lang="fi-FI" i="1" dirty="0"/>
              <a:t>Can + </a:t>
            </a:r>
            <a:r>
              <a:rPr lang="fi-FI" i="1" dirty="0" err="1"/>
              <a:t>jump</a:t>
            </a:r>
            <a:r>
              <a:rPr lang="fi-FI" i="1" dirty="0"/>
              <a:t>/</a:t>
            </a:r>
            <a:r>
              <a:rPr lang="fi-FI" i="1" dirty="0" err="1"/>
              <a:t>walk</a:t>
            </a:r>
            <a:r>
              <a:rPr lang="fi-FI" i="1" dirty="0"/>
              <a:t>/</a:t>
            </a:r>
            <a:r>
              <a:rPr lang="fi-FI" i="1" dirty="0" err="1"/>
              <a:t>run</a:t>
            </a:r>
            <a:r>
              <a:rPr lang="fi-FI" i="1" dirty="0"/>
              <a:t>.</a:t>
            </a:r>
          </a:p>
        </p:txBody>
      </p:sp>
      <p:sp>
        <p:nvSpPr>
          <p:cNvPr id="3" name="Ellipsi 2"/>
          <p:cNvSpPr/>
          <p:nvPr/>
        </p:nvSpPr>
        <p:spPr>
          <a:xfrm>
            <a:off x="4739494" y="2613815"/>
            <a:ext cx="2443183" cy="18793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/>
              <a:t>Kielirikasteisuus: Tervehdykset </a:t>
            </a:r>
          </a:p>
          <a:p>
            <a:pPr algn="ctr"/>
            <a:r>
              <a:rPr lang="fi-FI" sz="1600" dirty="0"/>
              <a:t>Kuulumiset</a:t>
            </a:r>
          </a:p>
          <a:p>
            <a:pPr algn="ctr"/>
            <a:r>
              <a:rPr lang="fi-FI" sz="1600" dirty="0"/>
              <a:t>Viikonpäivät</a:t>
            </a:r>
          </a:p>
          <a:p>
            <a:pPr algn="ctr"/>
            <a:r>
              <a:rPr lang="fi-FI" sz="1600" dirty="0"/>
              <a:t>Säätilat</a:t>
            </a:r>
          </a:p>
        </p:txBody>
      </p:sp>
      <p:sp>
        <p:nvSpPr>
          <p:cNvPr id="29" name="Tekstiruutu 28"/>
          <p:cNvSpPr txBox="1"/>
          <p:nvPr/>
        </p:nvSpPr>
        <p:spPr>
          <a:xfrm>
            <a:off x="9535278" y="5358133"/>
            <a:ext cx="2034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10. Lukuvuoden kertausta. Kesä. Äänteet /s/, /sh/ ja /z/. Arviointi. </a:t>
            </a:r>
          </a:p>
        </p:txBody>
      </p:sp>
      <p:sp>
        <p:nvSpPr>
          <p:cNvPr id="30" name="Tekstiruutu 29"/>
          <p:cNvSpPr txBox="1"/>
          <p:nvPr/>
        </p:nvSpPr>
        <p:spPr>
          <a:xfrm>
            <a:off x="173624" y="3947746"/>
            <a:ext cx="20348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2. Tervehdyksiä, esittelyä, </a:t>
            </a:r>
            <a:r>
              <a:rPr lang="fi-FI"/>
              <a:t>kuulumisia. </a:t>
            </a:r>
            <a:endParaRPr lang="fi-FI" dirty="0"/>
          </a:p>
        </p:txBody>
      </p:sp>
      <p:sp>
        <p:nvSpPr>
          <p:cNvPr id="25" name="Tekstiruutu 24"/>
          <p:cNvSpPr txBox="1"/>
          <p:nvPr/>
        </p:nvSpPr>
        <p:spPr>
          <a:xfrm>
            <a:off x="195360" y="5268980"/>
            <a:ext cx="20348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1. Kielikasvatusta ja kielitietoisuutta. Tavoitteet. Oppilaiden toiveet.  </a:t>
            </a:r>
          </a:p>
        </p:txBody>
      </p:sp>
    </p:spTree>
    <p:extLst>
      <p:ext uri="{BB962C8B-B14F-4D97-AF65-F5344CB8AC3E}">
        <p14:creationId xmlns:p14="http://schemas.microsoft.com/office/powerpoint/2010/main" val="177297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vuosikello 1. lk</Template>
  <TotalTime>2</TotalTime>
  <Words>143</Words>
  <Application>Microsoft Office PowerPoint</Application>
  <PresentationFormat>Laajakuva</PresentationFormat>
  <Paragraphs>23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Company>Pirnet Opetus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Päivi Poutiainen</dc:creator>
  <cp:lastModifiedBy>Päivi Poutiainen</cp:lastModifiedBy>
  <cp:revision>2</cp:revision>
  <cp:lastPrinted>2019-08-26T06:37:16Z</cp:lastPrinted>
  <dcterms:created xsi:type="dcterms:W3CDTF">2020-08-03T09:26:07Z</dcterms:created>
  <dcterms:modified xsi:type="dcterms:W3CDTF">2020-08-24T04:11:41Z</dcterms:modified>
</cp:coreProperties>
</file>