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handoutMasterIdLst>
    <p:handoutMasterId r:id="rId27"/>
  </p:handoutMasterIdLst>
  <p:sldIdLst>
    <p:sldId id="256" r:id="rId2"/>
    <p:sldId id="289" r:id="rId3"/>
    <p:sldId id="285" r:id="rId4"/>
    <p:sldId id="271" r:id="rId5"/>
    <p:sldId id="288" r:id="rId6"/>
    <p:sldId id="257" r:id="rId7"/>
    <p:sldId id="278" r:id="rId8"/>
    <p:sldId id="279" r:id="rId9"/>
    <p:sldId id="280" r:id="rId10"/>
    <p:sldId id="258" r:id="rId11"/>
    <p:sldId id="259" r:id="rId12"/>
    <p:sldId id="277" r:id="rId13"/>
    <p:sldId id="284" r:id="rId14"/>
    <p:sldId id="283" r:id="rId15"/>
    <p:sldId id="269" r:id="rId16"/>
    <p:sldId id="260" r:id="rId17"/>
    <p:sldId id="270" r:id="rId18"/>
    <p:sldId id="261" r:id="rId19"/>
    <p:sldId id="264" r:id="rId20"/>
    <p:sldId id="263" r:id="rId21"/>
    <p:sldId id="267" r:id="rId22"/>
    <p:sldId id="266" r:id="rId23"/>
    <p:sldId id="274" r:id="rId24"/>
    <p:sldId id="286" r:id="rId25"/>
    <p:sldId id="273" r:id="rId26"/>
  </p:sldIdLst>
  <p:sldSz cx="9144000" cy="6858000" type="screen4x3"/>
  <p:notesSz cx="6669088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0D8E3-C0D7-4033-93B6-760C46452E5E}" type="datetimeFigureOut">
              <a:rPr lang="fi-FI" smtClean="0"/>
              <a:t>11.11.2019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FDF64-8558-40D3-8140-12ED9C77AE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479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321" units="cm"/>
          <inkml:channel name="Y" type="integer" max="17055" units="cm"/>
          <inkml:channel name="T" type="integer" max="2.14748E9" units="dev"/>
        </inkml:traceFormat>
        <inkml:channelProperties>
          <inkml:channelProperty channel="X" name="resolution" value="160.00528" units="1/cm"/>
          <inkml:channelProperty channel="Y" name="resolution" value="159.99062" units="1/cm"/>
          <inkml:channelProperty channel="T" name="resolution" value="1" units="1/dev"/>
        </inkml:channelProperties>
      </inkml:inkSource>
      <inkml:timestamp xml:id="ts0" timeString="2019-11-04T12:32:04.04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3888 9503 0,'0'0'0,"0"0"16,0 0-16,0 0 0,-9-1 16,2 2-16,2-1 15,-1 1-15,3 2 16,-2-1-16,5-2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321" units="cm"/>
          <inkml:channel name="Y" type="integer" max="17055" units="cm"/>
          <inkml:channel name="T" type="integer" max="2.14748E9" units="dev"/>
        </inkml:traceFormat>
        <inkml:channelProperties>
          <inkml:channelProperty channel="X" name="resolution" value="160.00528" units="1/cm"/>
          <inkml:channelProperty channel="Y" name="resolution" value="159.99062" units="1/cm"/>
          <inkml:channelProperty channel="T" name="resolution" value="1" units="1/dev"/>
        </inkml:channelProperties>
      </inkml:inkSource>
      <inkml:timestamp xml:id="ts0" timeString="2019-11-04T12:32:05.1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3531 10885 0,'0'0'15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E3B6A-D502-4FF8-8DC0-4299914CCCD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EF4B-7448-4D64-A267-C7D84B9143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D55547-9B1B-48E2-9975-A985A36B39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Otsikkoteksti</a:t>
            </a:r>
          </a:p>
        </p:txBody>
      </p:sp>
      <p:sp>
        <p:nvSpPr>
          <p:cNvPr id="68" name="Shape 6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spcBef>
                <a:spcPts val="700"/>
              </a:spcBef>
              <a:buClrTx/>
              <a:buSzPct val="100000"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83771" indent="-326571">
              <a:spcBef>
                <a:spcPts val="700"/>
              </a:spcBef>
              <a:buClrTx/>
              <a:buSzPct val="100000"/>
              <a:buFont typeface="Arial"/>
              <a:buChar char="–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219200" indent="-304800">
              <a:spcBef>
                <a:spcPts val="700"/>
              </a:spcBef>
              <a:buClrTx/>
              <a:buSzPct val="100000"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737360" indent="-365760">
              <a:spcBef>
                <a:spcPts val="700"/>
              </a:spcBef>
              <a:buClrTx/>
              <a:buSzPct val="100000"/>
              <a:buFont typeface="Arial"/>
              <a:buChar char="–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194560" indent="-365760">
              <a:spcBef>
                <a:spcPts val="700"/>
              </a:spcBef>
              <a:buClrTx/>
              <a:buSzPct val="100000"/>
              <a:buFont typeface="Arial"/>
              <a:buChar char="»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69" name="Shape 69"/>
          <p:cNvSpPr>
            <a:spLocks noGrp="1"/>
          </p:cNvSpPr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</p:spPr>
        <p:txBody>
          <a:bodyPr lIns="45719" tIns="45719" rIns="45719" bIns="45719"/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011843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BDE727-F69C-4BC9-B13B-34BF82C309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958BE-8566-4334-A690-F9E85E6A16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0B57D2-C7F9-42DA-AA01-5B0D900A44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B9187-508C-4E83-AA18-319FB3A735C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FE6934-BD8E-41E2-8543-04F8E715D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60339-F64A-4370-BBC8-3EB819DB24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9483FA-706E-49B7-B526-34B21CC915F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57C50-9B50-4C2B-9F7B-6487B77C1F5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CCE6661-65A0-4CF0-88F2-961C06E1D7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ilma-norssi.jyu.fi/login?sessionexpire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.fi/download/175656_liikunnan_paattoarvioinnin_kriteerien_tukimateriaali.pdf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jyu/normaalikoulu/ops/luku6/kar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sz="4400" dirty="0" smtClean="0"/>
              <a:t>Liikunnan arviointi perusopetuksessa ja lukiossa</a:t>
            </a:r>
            <a:endParaRPr lang="en-US" altLang="fi-FI" sz="4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Jouni Koponen</a:t>
            </a:r>
          </a:p>
          <a:p>
            <a:pPr eaLnBrk="1" hangingPunct="1"/>
            <a:r>
              <a:rPr lang="fi-FI" altLang="fi-FI" smtClean="0"/>
              <a:t>2019</a:t>
            </a:r>
            <a:endParaRPr lang="fi-FI" alt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Arviointi opintojen aikana</a:t>
            </a:r>
            <a:endParaRPr lang="en-US" altLang="fi-FI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Positiivista, yksilöityä palautetta</a:t>
            </a:r>
          </a:p>
          <a:p>
            <a:pPr eaLnBrk="1" hangingPunct="1"/>
            <a:r>
              <a:rPr lang="en-US" altLang="fi-FI" dirty="0" err="1" smtClean="0"/>
              <a:t>Kaikille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oppilaille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tulee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antaa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palautetta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vahvuuksistaan</a:t>
            </a:r>
            <a:r>
              <a:rPr lang="en-US" altLang="fi-FI" dirty="0" smtClean="0"/>
              <a:t> ja </a:t>
            </a:r>
            <a:r>
              <a:rPr lang="en-US" altLang="fi-FI" dirty="0" err="1" smtClean="0"/>
              <a:t>edistymisestään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suhteessa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omaan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aiempaan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osaamiseensa</a:t>
            </a:r>
            <a:r>
              <a:rPr lang="en-US" altLang="fi-FI" dirty="0" smtClean="0"/>
              <a:t> (OPH)</a:t>
            </a:r>
          </a:p>
          <a:p>
            <a:pPr eaLnBrk="1" hangingPunct="1"/>
            <a:r>
              <a:rPr lang="fi-FI" altLang="fi-FI" dirty="0" smtClean="0"/>
              <a:t>Oppilaan huomaaminen ja rohkaisu tärkeää, virheiden korjaaminen ei niin tärkeää</a:t>
            </a:r>
          </a:p>
          <a:p>
            <a:pPr eaLnBrk="1" hangingPunct="1"/>
            <a:r>
              <a:rPr lang="fi-FI" altLang="fi-FI" dirty="0" smtClean="0"/>
              <a:t>Hyvä opettaja ihastelee hienoja </a:t>
            </a:r>
            <a:r>
              <a:rPr lang="fi-FI" altLang="fi-FI" dirty="0" smtClean="0"/>
              <a:t>suorituksia</a:t>
            </a:r>
          </a:p>
          <a:p>
            <a:pPr marL="0" indent="0">
              <a:buNone/>
            </a:pPr>
            <a:endParaRPr lang="fi-FI" altLang="fi-FI" dirty="0"/>
          </a:p>
          <a:p>
            <a:pPr marL="0" indent="0">
              <a:buNone/>
            </a:pPr>
            <a:r>
              <a:rPr lang="fi-FI" altLang="fi-FI" dirty="0" smtClean="0"/>
              <a:t>Norssin </a:t>
            </a:r>
            <a:r>
              <a:rPr lang="fi-FI" altLang="fi-FI" dirty="0" smtClean="0"/>
              <a:t>Wilmassa liukukytkimet ja </a:t>
            </a:r>
            <a:r>
              <a:rPr lang="fi-FI" altLang="fi-FI" dirty="0" smtClean="0"/>
              <a:t>ennuste. Tutustutaan.</a:t>
            </a:r>
            <a:endParaRPr lang="fi-FI" altLang="fi-FI" dirty="0" smtClean="0"/>
          </a:p>
          <a:p>
            <a:pPr marL="0" indent="0">
              <a:buNone/>
            </a:pPr>
            <a:r>
              <a:rPr lang="fi-FI" altLang="fi-FI" dirty="0" smtClean="0"/>
              <a:t> </a:t>
            </a:r>
            <a:r>
              <a:rPr lang="fi-FI" altLang="fi-FI" dirty="0">
                <a:hlinkClick r:id="rId2"/>
              </a:rPr>
              <a:t>https://</a:t>
            </a:r>
            <a:r>
              <a:rPr lang="fi-FI" altLang="fi-FI" dirty="0" smtClean="0">
                <a:hlinkClick r:id="rId2"/>
              </a:rPr>
              <a:t>wilma-norssi.jyu.fi/login?sessionexpired</a:t>
            </a:r>
            <a:endParaRPr lang="fi-FI" altLang="fi-FI" dirty="0" smtClean="0"/>
          </a:p>
          <a:p>
            <a:endParaRPr lang="en-US" altLang="fi-FI" dirty="0" smtClean="0"/>
          </a:p>
          <a:p>
            <a:pPr eaLnBrk="1" hangingPunct="1"/>
            <a:endParaRPr lang="en-US" altLang="fi-FI" dirty="0" smtClean="0"/>
          </a:p>
          <a:p>
            <a:pPr eaLnBrk="1" hangingPunct="1"/>
            <a:endParaRPr lang="en-US" alt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dirty="0" smtClean="0"/>
              <a:t>Päättöarviointi (LI perusopetuksessa)</a:t>
            </a:r>
            <a:endParaRPr lang="en-US" altLang="fi-FI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fi-FI" sz="2400" dirty="0" err="1" smtClean="0"/>
              <a:t>Päättönumeroon</a:t>
            </a:r>
            <a:r>
              <a:rPr lang="en-US" altLang="fi-FI" sz="2400" dirty="0" smtClean="0"/>
              <a:t> </a:t>
            </a:r>
            <a:r>
              <a:rPr lang="en-US" altLang="fi-FI" sz="2400" dirty="0" err="1" smtClean="0"/>
              <a:t>vaikuttavat</a:t>
            </a:r>
            <a:r>
              <a:rPr lang="en-US" altLang="fi-FI" sz="2400" dirty="0" smtClean="0"/>
              <a:t> </a:t>
            </a:r>
            <a:r>
              <a:rPr lang="en-US" altLang="fi-FI" sz="2400" b="1" u="sng" dirty="0" smtClean="0"/>
              <a:t>vain</a:t>
            </a:r>
            <a:r>
              <a:rPr lang="en-US" altLang="fi-FI" sz="2400" b="1" u="sng" dirty="0"/>
              <a:t> </a:t>
            </a:r>
            <a:r>
              <a:rPr lang="en-US" altLang="fi-FI" sz="2400" dirty="0" err="1" smtClean="0"/>
              <a:t>valtakunnalliset</a:t>
            </a:r>
            <a:r>
              <a:rPr lang="en-US" altLang="fi-FI" sz="2400" dirty="0" smtClean="0"/>
              <a:t> </a:t>
            </a:r>
            <a:r>
              <a:rPr lang="en-US" altLang="fi-FI" sz="2400" dirty="0" err="1" smtClean="0"/>
              <a:t>kriteerit</a:t>
            </a:r>
            <a:endParaRPr lang="en-US" altLang="fi-FI" sz="2400" dirty="0" smtClean="0"/>
          </a:p>
          <a:p>
            <a:pPr eaLnBrk="1" hangingPunct="1"/>
            <a:r>
              <a:rPr lang="fi-FI" altLang="fi-FI" sz="2400" dirty="0" smtClean="0"/>
              <a:t>Päättöarvosana kuvaa </a:t>
            </a:r>
            <a:r>
              <a:rPr lang="fi-FI" altLang="fi-FI" sz="2400" b="1" dirty="0" smtClean="0"/>
              <a:t>tavoitteiden </a:t>
            </a:r>
            <a:r>
              <a:rPr lang="fi-FI" altLang="fi-FI" sz="2400" dirty="0" smtClean="0"/>
              <a:t>(10 kpl) saavuttamisen </a:t>
            </a:r>
            <a:r>
              <a:rPr lang="fi-FI" altLang="fi-FI" sz="2400" dirty="0"/>
              <a:t>tasoa opiskelun </a:t>
            </a:r>
            <a:r>
              <a:rPr lang="fi-FI" altLang="fi-FI" sz="2400" u="sng" dirty="0"/>
              <a:t>lopussa </a:t>
            </a:r>
            <a:r>
              <a:rPr lang="fi-FI" altLang="fi-FI" sz="2400" dirty="0"/>
              <a:t>– suora keskiarvo edellisistä numeroista ei ole </a:t>
            </a:r>
            <a:r>
              <a:rPr lang="fi-FI" altLang="fi-FI" sz="2400" dirty="0" smtClean="0"/>
              <a:t>oikea ratkaisu</a:t>
            </a:r>
          </a:p>
          <a:p>
            <a:pPr>
              <a:lnSpc>
                <a:spcPct val="80000"/>
              </a:lnSpc>
              <a:spcBef>
                <a:spcPts val="500"/>
              </a:spcBef>
              <a:defRPr sz="2400"/>
            </a:pPr>
            <a:r>
              <a:rPr lang="fi-FI" sz="2400" b="1" dirty="0" smtClean="0"/>
              <a:t>Fyysisten </a:t>
            </a:r>
            <a:r>
              <a:rPr lang="fi-FI" sz="2400" b="1" dirty="0"/>
              <a:t>kunto-ominaisuuksien tasoa ei käytetä arvioinnin perusteena. </a:t>
            </a:r>
            <a:r>
              <a:rPr lang="fi-FI" sz="2400" dirty="0" err="1" smtClean="0"/>
              <a:t>Move</a:t>
            </a:r>
            <a:r>
              <a:rPr lang="fi-FI" sz="2400" dirty="0" err="1"/>
              <a:t>!-mittausten</a:t>
            </a:r>
            <a:r>
              <a:rPr lang="fi-FI" sz="2400" dirty="0"/>
              <a:t> tuloksia ei käytetä oppilaan arvioinnin perusteina. </a:t>
            </a:r>
            <a:endParaRPr lang="fi-FI" altLang="fi-FI" sz="2400" dirty="0" smtClean="0"/>
          </a:p>
          <a:p>
            <a:pPr eaLnBrk="1" hangingPunct="1"/>
            <a:r>
              <a:rPr lang="en-US" altLang="fi-FI" sz="2400" dirty="0" err="1" smtClean="0"/>
              <a:t>Oppilaalle</a:t>
            </a:r>
            <a:r>
              <a:rPr lang="en-US" altLang="fi-FI" sz="2400" dirty="0" smtClean="0"/>
              <a:t> </a:t>
            </a:r>
            <a:r>
              <a:rPr lang="en-US" altLang="fi-FI" sz="2400" dirty="0" err="1" smtClean="0"/>
              <a:t>monipuolisesti</a:t>
            </a:r>
            <a:r>
              <a:rPr lang="en-US" altLang="fi-FI" sz="2400" dirty="0" smtClean="0"/>
              <a:t> ja </a:t>
            </a:r>
            <a:r>
              <a:rPr lang="en-US" altLang="fi-FI" sz="2400" dirty="0" err="1" smtClean="0"/>
              <a:t>riittävästi</a:t>
            </a:r>
            <a:r>
              <a:rPr lang="en-US" altLang="fi-FI" sz="2400" dirty="0" smtClean="0"/>
              <a:t> </a:t>
            </a:r>
            <a:r>
              <a:rPr lang="en-US" altLang="fi-FI" sz="2400" b="1" dirty="0" err="1" smtClean="0"/>
              <a:t>mahdollisuuksia</a:t>
            </a:r>
            <a:r>
              <a:rPr lang="en-US" altLang="fi-FI" sz="2400" b="1" dirty="0" smtClean="0"/>
              <a:t> </a:t>
            </a:r>
            <a:r>
              <a:rPr lang="en-US" altLang="fi-FI" sz="2400" b="1" dirty="0" err="1" smtClean="0"/>
              <a:t>osoittaa</a:t>
            </a:r>
            <a:r>
              <a:rPr lang="en-US" altLang="fi-FI" sz="2400" b="1" dirty="0" smtClean="0"/>
              <a:t> </a:t>
            </a:r>
            <a:r>
              <a:rPr lang="en-US" altLang="fi-FI" sz="2400" b="1" dirty="0" err="1" smtClean="0"/>
              <a:t>osaamistaan</a:t>
            </a:r>
            <a:r>
              <a:rPr lang="en-US" altLang="fi-FI" sz="2400" dirty="0" smtClean="0"/>
              <a:t> </a:t>
            </a:r>
          </a:p>
          <a:p>
            <a:pPr eaLnBrk="1" hangingPunct="1"/>
            <a:r>
              <a:rPr lang="en-US" altLang="fi-FI" dirty="0" err="1" smtClean="0"/>
              <a:t>Ohjataan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itsearviointiin</a:t>
            </a:r>
            <a:endParaRPr lang="en-US" alt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/>
          </p:cNvSpPr>
          <p:nvPr>
            <p:ph type="title"/>
          </p:nvPr>
        </p:nvSpPr>
        <p:spPr>
          <a:xfrm>
            <a:off x="457200" y="620687"/>
            <a:ext cx="8229600" cy="79695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768095">
              <a:lnSpc>
                <a:spcPct val="115000"/>
              </a:lnSpc>
              <a:defRPr sz="2267"/>
            </a:pPr>
            <a:r>
              <a:rPr lang="fi-FI" sz="3600" dirty="0" smtClean="0"/>
              <a:t>Esimerkkejä summatiivinen arvioinnin asteikoista</a:t>
            </a:r>
            <a:r>
              <a:rPr dirty="0"/>
              <a:t/>
            </a:r>
            <a:br>
              <a:rPr dirty="0"/>
            </a:br>
            <a:endParaRPr dirty="0"/>
          </a:p>
        </p:txBody>
      </p:sp>
      <p:sp>
        <p:nvSpPr>
          <p:cNvPr id="165" name="Shape 16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2376"/>
            </a:pPr>
            <a:endParaRPr lang="fi-FI" dirty="0" smtClean="0"/>
          </a:p>
          <a:p>
            <a:pPr marL="0" indent="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2376"/>
            </a:pPr>
            <a:endParaRPr lang="fi-FI" dirty="0"/>
          </a:p>
          <a:p>
            <a:pPr marL="0" indent="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2376"/>
            </a:pPr>
            <a:endParaRPr dirty="0"/>
          </a:p>
          <a:p>
            <a:pPr marL="0" indent="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2376"/>
            </a:pPr>
            <a:endParaRPr dirty="0"/>
          </a:p>
          <a:p>
            <a:pPr marL="0" indent="0" defTabSz="905255">
              <a:lnSpc>
                <a:spcPct val="80000"/>
              </a:lnSpc>
              <a:spcBef>
                <a:spcPts val="500"/>
              </a:spcBef>
              <a:buSzTx/>
              <a:buNone/>
              <a:defRPr sz="2376"/>
            </a:pPr>
            <a:r>
              <a:rPr dirty="0"/>
              <a:t/>
            </a:r>
            <a:br>
              <a:rPr dirty="0"/>
            </a:br>
            <a:endParaRPr dirty="0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41183"/>
              </p:ext>
            </p:extLst>
          </p:nvPr>
        </p:nvGraphicFramePr>
        <p:xfrm>
          <a:off x="1043608" y="1844824"/>
          <a:ext cx="6264696" cy="4469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44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6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42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Ei osaa lainkaan 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Ei</a:t>
                      </a:r>
                      <a:r>
                        <a:rPr lang="fi-FI" baseline="0" dirty="0" smtClean="0"/>
                        <a:t> koskaan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2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Osaa hyvin heikosti 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Hyvin harvoin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1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Osaa joskus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6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Harvoin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42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Osaa silloin tällöin 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Silloin tällöin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1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Osaa yleensä </a:t>
                      </a:r>
                    </a:p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Yleensä, useimmiten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6963">
                <a:tc>
                  <a:txBody>
                    <a:bodyPr/>
                    <a:lstStyle/>
                    <a:p>
                      <a:r>
                        <a:rPr lang="fi-FI" dirty="0" smtClean="0"/>
                        <a:t>Osaa melkein aina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Erittäin usein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803">
                <a:tc>
                  <a:txBody>
                    <a:bodyPr/>
                    <a:lstStyle/>
                    <a:p>
                      <a:r>
                        <a:rPr lang="fi-FI" dirty="0" smtClean="0"/>
                        <a:t>Osaa aina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Lähes</a:t>
                      </a:r>
                      <a:r>
                        <a:rPr lang="fi-FI" baseline="0" dirty="0" smtClean="0"/>
                        <a:t> aina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2715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Arviointikriteerit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xfrm>
            <a:off x="597418" y="1339939"/>
            <a:ext cx="8229601" cy="46783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10248" indent="-210248" defTabSz="704087">
              <a:spcBef>
                <a:spcPts val="400"/>
              </a:spcBef>
              <a:defRPr sz="2002"/>
            </a:pPr>
            <a:r>
              <a:rPr lang="fi-FI" dirty="0" err="1" smtClean="0"/>
              <a:t>Ops:ssa</a:t>
            </a:r>
            <a:r>
              <a:rPr lang="fi-FI" dirty="0" smtClean="0"/>
              <a:t> yleiset kriteerit arvosanalle 8. Lisäksi alle </a:t>
            </a:r>
            <a:r>
              <a:rPr lang="fi-FI" dirty="0" smtClean="0"/>
              <a:t>ja alle kriteerit liikunnan tukimateriaalissa </a:t>
            </a:r>
            <a:r>
              <a:rPr lang="fi-FI" dirty="0" err="1" smtClean="0"/>
              <a:t>edu.fi:ssä</a:t>
            </a:r>
            <a:r>
              <a:rPr lang="fi-FI" dirty="0" smtClean="0"/>
              <a:t> </a:t>
            </a:r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www.edu.fi/download/175656_liikunnan_paattoarvioinnin_kriteerien_tukimateriaali.pdf</a:t>
            </a:r>
            <a:endParaRPr lang="fi-FI" dirty="0" smtClean="0"/>
          </a:p>
          <a:p>
            <a:pPr marL="0" indent="0" defTabSz="704087">
              <a:spcBef>
                <a:spcPts val="400"/>
              </a:spcBef>
              <a:buNone/>
              <a:defRPr sz="2002"/>
            </a:pPr>
            <a:endParaRPr lang="fi-FI" dirty="0"/>
          </a:p>
          <a:p>
            <a:pPr marL="210248" indent="-210248" defTabSz="704087">
              <a:spcBef>
                <a:spcPts val="400"/>
              </a:spcBef>
              <a:defRPr sz="2002"/>
            </a:pPr>
            <a:r>
              <a:rPr dirty="0" err="1" smtClean="0"/>
              <a:t>Esimerk</a:t>
            </a:r>
            <a:r>
              <a:rPr lang="fi-FI" dirty="0" err="1" smtClean="0"/>
              <a:t>iksi</a:t>
            </a:r>
            <a:r>
              <a:rPr dirty="0" smtClean="0"/>
              <a:t> </a:t>
            </a:r>
            <a:r>
              <a:rPr dirty="0" err="1" smtClean="0"/>
              <a:t>luistelu</a:t>
            </a:r>
            <a:r>
              <a:rPr lang="fi-FI" dirty="0" smtClean="0"/>
              <a:t>/tasapaino voisi olla jotenkin näin:</a:t>
            </a:r>
            <a:endParaRPr dirty="0"/>
          </a:p>
          <a:p>
            <a:pPr marL="0" indent="0" defTabSz="704087">
              <a:spcBef>
                <a:spcPts val="400"/>
              </a:spcBef>
              <a:buClrTx/>
              <a:buSzTx/>
              <a:buFontTx/>
              <a:buNone/>
              <a:defRPr sz="2002"/>
            </a:pPr>
            <a:endParaRPr dirty="0"/>
          </a:p>
          <a:p>
            <a:pPr marL="0" indent="0" defTabSz="704087">
              <a:spcBef>
                <a:spcPts val="400"/>
              </a:spcBef>
              <a:buClrTx/>
              <a:buSzTx/>
              <a:buFontTx/>
              <a:buNone/>
              <a:defRPr sz="2002"/>
            </a:pPr>
            <a:r>
              <a:rPr dirty="0" smtClean="0"/>
              <a:t>(6-7</a:t>
            </a:r>
            <a:r>
              <a:rPr dirty="0"/>
              <a:t>) </a:t>
            </a:r>
            <a:r>
              <a:rPr dirty="0" err="1"/>
              <a:t>potku</a:t>
            </a:r>
            <a:r>
              <a:rPr dirty="0"/>
              <a:t> </a:t>
            </a:r>
            <a:r>
              <a:rPr lang="fi-FI" dirty="0" smtClean="0"/>
              <a:t>ei suuntaudu etuviistoon</a:t>
            </a:r>
            <a:r>
              <a:rPr dirty="0" smtClean="0"/>
              <a:t>, </a:t>
            </a:r>
            <a:r>
              <a:rPr dirty="0" err="1"/>
              <a:t>jarruttaminen</a:t>
            </a:r>
            <a:r>
              <a:rPr dirty="0"/>
              <a:t> </a:t>
            </a:r>
            <a:r>
              <a:rPr dirty="0" err="1"/>
              <a:t>onnistuu</a:t>
            </a:r>
            <a:r>
              <a:rPr dirty="0"/>
              <a:t> </a:t>
            </a:r>
            <a:r>
              <a:rPr dirty="0" err="1"/>
              <a:t>ajoittain</a:t>
            </a:r>
            <a:r>
              <a:rPr dirty="0"/>
              <a:t>, </a:t>
            </a:r>
            <a:r>
              <a:rPr dirty="0" err="1"/>
              <a:t>tasapaino</a:t>
            </a:r>
            <a:r>
              <a:rPr dirty="0"/>
              <a:t> </a:t>
            </a:r>
            <a:r>
              <a:rPr dirty="0" err="1"/>
              <a:t>luistimilla</a:t>
            </a:r>
            <a:r>
              <a:rPr dirty="0"/>
              <a:t> </a:t>
            </a:r>
            <a:r>
              <a:rPr dirty="0" err="1"/>
              <a:t>huteraa</a:t>
            </a:r>
            <a:r>
              <a:rPr dirty="0"/>
              <a:t> - </a:t>
            </a:r>
            <a:r>
              <a:rPr dirty="0" err="1"/>
              <a:t>suorat</a:t>
            </a:r>
            <a:r>
              <a:rPr dirty="0"/>
              <a:t> </a:t>
            </a:r>
            <a:r>
              <a:rPr dirty="0" err="1"/>
              <a:t>jalat</a:t>
            </a:r>
            <a:r>
              <a:rPr dirty="0"/>
              <a:t>, </a:t>
            </a:r>
            <a:r>
              <a:rPr dirty="0" err="1"/>
              <a:t>painopiste</a:t>
            </a:r>
            <a:r>
              <a:rPr dirty="0"/>
              <a:t> </a:t>
            </a:r>
            <a:r>
              <a:rPr dirty="0" err="1" smtClean="0"/>
              <a:t>keskellä</a:t>
            </a:r>
            <a:r>
              <a:rPr lang="fi-FI" dirty="0" smtClean="0"/>
              <a:t>.</a:t>
            </a:r>
            <a:endParaRPr dirty="0"/>
          </a:p>
          <a:p>
            <a:pPr marL="0" indent="0" defTabSz="704087">
              <a:spcBef>
                <a:spcPts val="400"/>
              </a:spcBef>
              <a:buClrTx/>
              <a:buSzTx/>
              <a:buFontTx/>
              <a:buNone/>
              <a:defRPr sz="2002"/>
            </a:pPr>
            <a:endParaRPr dirty="0"/>
          </a:p>
          <a:p>
            <a:pPr marL="0" indent="0" defTabSz="704087">
              <a:spcBef>
                <a:spcPts val="400"/>
              </a:spcBef>
              <a:buClrTx/>
              <a:buSzTx/>
              <a:buFontTx/>
              <a:buNone/>
              <a:defRPr sz="2002"/>
            </a:pPr>
            <a:r>
              <a:rPr dirty="0" smtClean="0"/>
              <a:t>(8</a:t>
            </a:r>
            <a:r>
              <a:rPr dirty="0"/>
              <a:t>) </a:t>
            </a:r>
            <a:r>
              <a:rPr dirty="0" err="1"/>
              <a:t>potku</a:t>
            </a:r>
            <a:r>
              <a:rPr dirty="0"/>
              <a:t> </a:t>
            </a:r>
            <a:r>
              <a:rPr dirty="0" err="1"/>
              <a:t>tapahtuu</a:t>
            </a:r>
            <a:r>
              <a:rPr dirty="0"/>
              <a:t> </a:t>
            </a:r>
            <a:r>
              <a:rPr dirty="0" err="1"/>
              <a:t>pääsääntöisesti</a:t>
            </a:r>
            <a:r>
              <a:rPr dirty="0"/>
              <a:t> </a:t>
            </a:r>
            <a:r>
              <a:rPr lang="fi-FI" dirty="0" smtClean="0"/>
              <a:t>keskiterällä etuviistoon</a:t>
            </a:r>
            <a:r>
              <a:rPr dirty="0" smtClean="0"/>
              <a:t>, </a:t>
            </a:r>
            <a:r>
              <a:rPr dirty="0" err="1"/>
              <a:t>jarrutus</a:t>
            </a:r>
            <a:r>
              <a:rPr dirty="0"/>
              <a:t> </a:t>
            </a:r>
            <a:r>
              <a:rPr dirty="0" err="1"/>
              <a:t>onnistuu</a:t>
            </a:r>
            <a:r>
              <a:rPr dirty="0"/>
              <a:t>, </a:t>
            </a:r>
            <a:r>
              <a:rPr dirty="0" err="1"/>
              <a:t>luistelu</a:t>
            </a:r>
            <a:r>
              <a:rPr dirty="0"/>
              <a:t> on </a:t>
            </a:r>
            <a:r>
              <a:rPr lang="fi-FI" dirty="0" smtClean="0"/>
              <a:t>yleensä </a:t>
            </a:r>
            <a:r>
              <a:rPr dirty="0" err="1" smtClean="0"/>
              <a:t>tasapainoista</a:t>
            </a:r>
            <a:r>
              <a:rPr dirty="0"/>
              <a:t>, </a:t>
            </a:r>
            <a:r>
              <a:rPr dirty="0" err="1" smtClean="0"/>
              <a:t>näkyy</a:t>
            </a:r>
            <a:r>
              <a:rPr dirty="0" smtClean="0"/>
              <a:t> </a:t>
            </a:r>
            <a:r>
              <a:rPr dirty="0" err="1" smtClean="0"/>
              <a:t>painonsiirtoa</a:t>
            </a:r>
            <a:r>
              <a:rPr lang="fi-FI" dirty="0" smtClean="0"/>
              <a:t>, liuku yhdellä jalalla onnistuu jonkin verran.</a:t>
            </a:r>
            <a:endParaRPr dirty="0"/>
          </a:p>
          <a:p>
            <a:pPr marL="0" indent="0" defTabSz="704087">
              <a:spcBef>
                <a:spcPts val="400"/>
              </a:spcBef>
              <a:buClrTx/>
              <a:buSzTx/>
              <a:buFontTx/>
              <a:buNone/>
              <a:defRPr sz="2002"/>
            </a:pPr>
            <a:endParaRPr dirty="0"/>
          </a:p>
          <a:p>
            <a:pPr marL="0" indent="0" defTabSz="704087">
              <a:spcBef>
                <a:spcPts val="400"/>
              </a:spcBef>
              <a:buClrTx/>
              <a:buSzTx/>
              <a:buFontTx/>
              <a:buNone/>
              <a:defRPr sz="2002"/>
            </a:pPr>
            <a:r>
              <a:rPr dirty="0" smtClean="0"/>
              <a:t>(9-10</a:t>
            </a:r>
            <a:r>
              <a:rPr dirty="0"/>
              <a:t>) </a:t>
            </a:r>
            <a:r>
              <a:rPr lang="fi-FI" dirty="0" smtClean="0"/>
              <a:t>teränkäyttö monipuolista</a:t>
            </a:r>
            <a:r>
              <a:rPr dirty="0" smtClean="0"/>
              <a:t>,</a:t>
            </a:r>
            <a:r>
              <a:rPr lang="fi-FI" dirty="0" smtClean="0"/>
              <a:t> potku tehokas,</a:t>
            </a:r>
            <a:r>
              <a:rPr dirty="0" smtClean="0"/>
              <a:t> </a:t>
            </a:r>
            <a:r>
              <a:rPr dirty="0" err="1"/>
              <a:t>jarrutus</a:t>
            </a:r>
            <a:r>
              <a:rPr dirty="0"/>
              <a:t> </a:t>
            </a:r>
            <a:r>
              <a:rPr dirty="0" err="1"/>
              <a:t>onnistuu</a:t>
            </a:r>
            <a:r>
              <a:rPr dirty="0"/>
              <a:t> </a:t>
            </a:r>
            <a:r>
              <a:rPr dirty="0" err="1"/>
              <a:t>nopeissakin</a:t>
            </a:r>
            <a:r>
              <a:rPr dirty="0"/>
              <a:t> </a:t>
            </a:r>
            <a:r>
              <a:rPr dirty="0" err="1"/>
              <a:t>tilanteissa</a:t>
            </a:r>
            <a:r>
              <a:rPr dirty="0"/>
              <a:t>, </a:t>
            </a:r>
            <a:r>
              <a:rPr dirty="0" err="1"/>
              <a:t>tasapaino</a:t>
            </a:r>
            <a:r>
              <a:rPr dirty="0"/>
              <a:t> </a:t>
            </a:r>
            <a:r>
              <a:rPr dirty="0" err="1"/>
              <a:t>hallittua</a:t>
            </a:r>
            <a:r>
              <a:rPr dirty="0"/>
              <a:t> (</a:t>
            </a:r>
            <a:r>
              <a:rPr dirty="0" err="1"/>
              <a:t>liukuu</a:t>
            </a:r>
            <a:r>
              <a:rPr dirty="0"/>
              <a:t> </a:t>
            </a:r>
            <a:r>
              <a:rPr dirty="0" err="1"/>
              <a:t>yhdellä</a:t>
            </a:r>
            <a:r>
              <a:rPr dirty="0"/>
              <a:t> </a:t>
            </a:r>
            <a:r>
              <a:rPr dirty="0" err="1" smtClean="0"/>
              <a:t>jalalla</a:t>
            </a:r>
            <a:r>
              <a:rPr dirty="0" smtClean="0"/>
              <a:t>), </a:t>
            </a:r>
            <a:r>
              <a:rPr dirty="0" err="1"/>
              <a:t>luistelu</a:t>
            </a:r>
            <a:r>
              <a:rPr dirty="0"/>
              <a:t> </a:t>
            </a:r>
            <a:r>
              <a:rPr dirty="0" err="1"/>
              <a:t>sujuvaa</a:t>
            </a:r>
            <a:r>
              <a:rPr dirty="0"/>
              <a:t> (</a:t>
            </a:r>
            <a:r>
              <a:rPr dirty="0" err="1"/>
              <a:t>jousto</a:t>
            </a:r>
            <a:r>
              <a:rPr dirty="0"/>
              <a:t> ja </a:t>
            </a:r>
            <a:r>
              <a:rPr dirty="0" err="1"/>
              <a:t>painonsiirto</a:t>
            </a:r>
            <a:r>
              <a:rPr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49403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TUKI JA ARVIOINTI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Jos opiskelee </a:t>
            </a:r>
            <a:r>
              <a:rPr lang="fi-FI" u="sng" dirty="0"/>
              <a:t>yleisen opetussuunnitelman </a:t>
            </a:r>
            <a:r>
              <a:rPr lang="fi-FI" dirty="0" smtClean="0"/>
              <a:t>mukaan</a:t>
            </a:r>
          </a:p>
          <a:p>
            <a:pPr lvl="1"/>
            <a:r>
              <a:rPr lang="fi-FI" dirty="0" smtClean="0"/>
              <a:t>arviointi valtakunnallisten </a:t>
            </a:r>
            <a:r>
              <a:rPr lang="fi-FI" dirty="0"/>
              <a:t>kriteerien mukaan </a:t>
            </a:r>
          </a:p>
          <a:p>
            <a:r>
              <a:rPr lang="fi-FI" dirty="0" smtClean="0"/>
              <a:t>Jos </a:t>
            </a:r>
            <a:r>
              <a:rPr lang="fi-FI" u="sng" dirty="0"/>
              <a:t>yksilöllinen </a:t>
            </a:r>
            <a:r>
              <a:rPr lang="fi-FI" u="sng" dirty="0" smtClean="0"/>
              <a:t>ohjelma</a:t>
            </a:r>
          </a:p>
          <a:p>
            <a:pPr lvl="1"/>
            <a:r>
              <a:rPr lang="fi-FI" dirty="0" smtClean="0"/>
              <a:t>Myös kriteerit yksilöllisiä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oi </a:t>
            </a:r>
            <a:r>
              <a:rPr lang="fi-FI" dirty="0"/>
              <a:t>olla sanallista koko perusopetuksen ajan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39136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Pohdittavaksi</a:t>
            </a:r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138612"/>
          </a:xfrm>
        </p:spPr>
        <p:txBody>
          <a:bodyPr/>
          <a:lstStyle/>
          <a:p>
            <a:pPr eaLnBrk="1" hangingPunct="1"/>
            <a:r>
              <a:rPr lang="fi-FI" altLang="fi-FI" dirty="0"/>
              <a:t>M</a:t>
            </a:r>
            <a:r>
              <a:rPr lang="fi-FI" altLang="fi-FI" dirty="0" smtClean="0"/>
              <a:t>illä painotuksilla arvioit?</a:t>
            </a:r>
            <a:endParaRPr lang="fi-FI" altLang="fi-FI" dirty="0" smtClean="0"/>
          </a:p>
          <a:p>
            <a:pPr eaLnBrk="1" hangingPunct="1"/>
            <a:r>
              <a:rPr lang="fi-FI" altLang="fi-FI" dirty="0" smtClean="0"/>
              <a:t>Tietääkö oppilaasi kriteerit? Entä huoltajat?</a:t>
            </a:r>
          </a:p>
          <a:p>
            <a:pPr eaLnBrk="1" hangingPunct="1"/>
            <a:r>
              <a:rPr lang="fi-FI" altLang="fi-FI" dirty="0" smtClean="0"/>
              <a:t>Onko koulussasi yhteinen linja?</a:t>
            </a:r>
          </a:p>
          <a:p>
            <a:pPr eaLnBrk="1" hangingPunct="1"/>
            <a:r>
              <a:rPr lang="fi-FI" altLang="fi-FI" dirty="0" smtClean="0"/>
              <a:t>Onko numero tarpeellinen?</a:t>
            </a:r>
          </a:p>
          <a:p>
            <a:pPr lvl="1" eaLnBrk="1" hangingPunct="1"/>
            <a:r>
              <a:rPr lang="fi-FI" altLang="fi-FI" dirty="0" smtClean="0"/>
              <a:t>Edut ja haitat</a:t>
            </a:r>
          </a:p>
          <a:p>
            <a:pPr lvl="1" eaLnBrk="1" hangingPunct="1"/>
            <a:r>
              <a:rPr lang="fi-FI" altLang="fi-FI" dirty="0" smtClean="0"/>
              <a:t>Numero vain sitä haluaville? Lukiossa on näin</a:t>
            </a:r>
          </a:p>
          <a:p>
            <a:pPr eaLnBrk="1" hangingPunct="1"/>
            <a:r>
              <a:rPr lang="fi-FI" altLang="fi-FI" dirty="0" smtClean="0"/>
              <a:t>Pitäisikö olla valtakunnallisia liikuntakokeita?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Mitä arvioidaan</a:t>
            </a:r>
            <a:r>
              <a:rPr lang="fi-FI" altLang="fi-FI" dirty="0" smtClean="0"/>
              <a:t>?</a:t>
            </a:r>
            <a:endParaRPr lang="en-US" altLang="fi-FI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Liikunnassa liikuntaosaamista ja työskentely </a:t>
            </a:r>
            <a:r>
              <a:rPr lang="fi-FI" altLang="fi-FI" dirty="0" smtClean="0"/>
              <a:t>yhdessä</a:t>
            </a:r>
          </a:p>
          <a:p>
            <a:pPr eaLnBrk="1" hangingPunct="1"/>
            <a:r>
              <a:rPr lang="fi-FI" altLang="fi-FI" dirty="0" smtClean="0"/>
              <a:t>Käyttäytyminen </a:t>
            </a:r>
            <a:r>
              <a:rPr lang="fi-FI" altLang="fi-FI" dirty="0" smtClean="0"/>
              <a:t>aina erikseen</a:t>
            </a:r>
          </a:p>
          <a:p>
            <a:pPr lvl="2" eaLnBrk="1" hangingPunct="1"/>
            <a:r>
              <a:rPr lang="fi-FI" altLang="fi-FI" dirty="0" smtClean="0"/>
              <a:t>Norssin käytöskriteerit</a:t>
            </a:r>
            <a:r>
              <a:rPr lang="fi-FI" altLang="fi-FI" dirty="0"/>
              <a:t> </a:t>
            </a:r>
            <a:r>
              <a:rPr lang="fi-FI" altLang="fi-FI" dirty="0" smtClean="0">
                <a:hlinkClick r:id="rId2"/>
              </a:rPr>
              <a:t>https</a:t>
            </a:r>
            <a:r>
              <a:rPr lang="fi-FI" altLang="fi-FI" dirty="0">
                <a:hlinkClick r:id="rId2"/>
              </a:rPr>
              <a:t>://</a:t>
            </a:r>
            <a:r>
              <a:rPr lang="fi-FI" altLang="fi-FI" dirty="0" smtClean="0">
                <a:hlinkClick r:id="rId2"/>
              </a:rPr>
              <a:t>peda.net/jyu/normaalikoulu/ops/luku6/kar</a:t>
            </a:r>
            <a:endParaRPr lang="fi-FI" altLang="fi-FI" dirty="0" smtClean="0"/>
          </a:p>
          <a:p>
            <a:pPr marL="344487" lvl="1" indent="0" eaLnBrk="1" hangingPunct="1">
              <a:buNone/>
            </a:pPr>
            <a:endParaRPr lang="fi-FI" altLang="fi-FI" dirty="0" smtClean="0"/>
          </a:p>
          <a:p>
            <a:pPr eaLnBrk="1" hangingPunct="1"/>
            <a:r>
              <a:rPr lang="fi-FI" altLang="fi-FI" dirty="0" smtClean="0"/>
              <a:t>Työskentely ja käyttäytyminen joskus vaikea erottaa toisistaan </a:t>
            </a:r>
            <a:r>
              <a:rPr lang="fi-FI" altLang="fi-FI" dirty="0"/>
              <a:t>e</a:t>
            </a:r>
            <a:r>
              <a:rPr lang="fi-FI" altLang="fi-FI" dirty="0" smtClean="0"/>
              <a:t>sim. toisten huomioon </a:t>
            </a:r>
            <a:r>
              <a:rPr lang="fi-FI" altLang="fi-FI" dirty="0" smtClean="0"/>
              <a:t>ottaminen, sääntöjen noudattaminen.</a:t>
            </a:r>
            <a:endParaRPr lang="fi-FI" alt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Fyysinen toimintakyky</a:t>
            </a:r>
            <a:endParaRPr lang="en-US" altLang="fi-FI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600" dirty="0" smtClean="0"/>
              <a:t>”Oppilas osaa arvioida, ylläpitää ja kehittää fyysistä toimintakykyä” (</a:t>
            </a:r>
            <a:r>
              <a:rPr lang="fi-FI" altLang="fi-FI" sz="2600" dirty="0" err="1" smtClean="0"/>
              <a:t>ops</a:t>
            </a:r>
            <a:r>
              <a:rPr lang="fi-FI" altLang="fi-FI" sz="26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fi-FI" altLang="fi-FI" sz="2200" dirty="0" smtClean="0"/>
              <a:t>Täytyy seurata jollain tavalla, miten?</a:t>
            </a:r>
          </a:p>
          <a:p>
            <a:pPr lvl="1">
              <a:lnSpc>
                <a:spcPct val="90000"/>
              </a:lnSpc>
            </a:pPr>
            <a:r>
              <a:rPr lang="fi-FI" altLang="fi-FI" sz="2200" dirty="0" smtClean="0"/>
              <a:t>Onko testaaminen ja mittaaminen huono ratkaisu?</a:t>
            </a:r>
          </a:p>
          <a:p>
            <a:pPr>
              <a:lnSpc>
                <a:spcPct val="90000"/>
              </a:lnSpc>
            </a:pPr>
            <a:r>
              <a:rPr lang="fi-FI" altLang="fi-FI" sz="2600" dirty="0" smtClean="0"/>
              <a:t>Oppilas osaa arvioida ja harjoitella fyysistä toimintakykyään = osaaminen on hyvää (8)</a:t>
            </a:r>
          </a:p>
          <a:p>
            <a:pPr lvl="1">
              <a:lnSpc>
                <a:spcPct val="90000"/>
              </a:lnSpc>
            </a:pPr>
            <a:r>
              <a:rPr lang="fi-FI" altLang="fi-FI" sz="2200" dirty="0" smtClean="0"/>
              <a:t>Mikä voisi olla 9 ja 10? Esim. osaa </a:t>
            </a:r>
            <a:r>
              <a:rPr lang="fi-FI" altLang="fi-FI" sz="2200" dirty="0" smtClean="0"/>
              <a:t>harjoittaa </a:t>
            </a:r>
            <a:r>
              <a:rPr lang="fi-FI" altLang="fi-FI" sz="2200" dirty="0" smtClean="0"/>
              <a:t>monipuolisesti</a:t>
            </a:r>
            <a:endParaRPr lang="fi-FI" altLang="fi-FI" sz="2200" dirty="0" smtClean="0"/>
          </a:p>
          <a:p>
            <a:pPr lvl="1">
              <a:lnSpc>
                <a:spcPct val="90000"/>
              </a:lnSpc>
            </a:pPr>
            <a:r>
              <a:rPr lang="fi-FI" altLang="fi-FI" sz="2200" dirty="0" smtClean="0"/>
              <a:t>Entä jos osaa ylläpitää ja </a:t>
            </a:r>
            <a:r>
              <a:rPr lang="fi-FI" altLang="fi-FI" sz="2200" dirty="0" smtClean="0"/>
              <a:t>kehittää</a:t>
            </a:r>
            <a:r>
              <a:rPr lang="fi-FI" altLang="fi-FI" sz="2200" dirty="0"/>
              <a:t>?</a:t>
            </a:r>
            <a:endParaRPr lang="fi-FI" altLang="fi-FI" sz="2200" dirty="0" smtClean="0"/>
          </a:p>
          <a:p>
            <a:pPr lvl="2">
              <a:lnSpc>
                <a:spcPct val="90000"/>
              </a:lnSpc>
            </a:pPr>
            <a:r>
              <a:rPr lang="fi-FI" altLang="fi-FI" dirty="0" smtClean="0"/>
              <a:t>Voisi verrata omaan kehittymiseen tai yleiseen tasoon</a:t>
            </a:r>
          </a:p>
          <a:p>
            <a:pPr marL="274320" lvl="1" indent="0">
              <a:lnSpc>
                <a:spcPct val="90000"/>
              </a:lnSpc>
              <a:buNone/>
            </a:pPr>
            <a:endParaRPr lang="en-US" altLang="fi-FI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Numero</a:t>
            </a:r>
            <a:endParaRPr lang="en-US" altLang="fi-FI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Jos tuntuu häiritsevän oppimista, pakollinen vasta 8. </a:t>
            </a:r>
            <a:r>
              <a:rPr lang="fi-FI" altLang="fi-FI" dirty="0" err="1" smtClean="0"/>
              <a:t>lk</a:t>
            </a:r>
            <a:endParaRPr lang="fi-FI" altLang="fi-FI" dirty="0" smtClean="0"/>
          </a:p>
          <a:p>
            <a:pPr eaLnBrk="1" hangingPunct="1"/>
            <a:r>
              <a:rPr lang="fi-FI" altLang="fi-FI" dirty="0" smtClean="0"/>
              <a:t>Viimeisen vuoden (9. </a:t>
            </a:r>
            <a:r>
              <a:rPr lang="fi-FI" altLang="fi-FI" dirty="0" err="1" smtClean="0"/>
              <a:t>lk</a:t>
            </a:r>
            <a:r>
              <a:rPr lang="fi-FI" altLang="fi-FI" dirty="0" smtClean="0"/>
              <a:t>) numero pitäisi olla selkeästi linjassa lopullisen päättönumeron </a:t>
            </a:r>
            <a:r>
              <a:rPr lang="fi-FI" altLang="fi-FI" dirty="0" smtClean="0"/>
              <a:t>kanssa</a:t>
            </a:r>
            <a:r>
              <a:rPr lang="en-US" altLang="fi-FI" dirty="0"/>
              <a:t>.</a:t>
            </a:r>
            <a:endParaRPr lang="fi-FI" alt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Sanallinen arviointi</a:t>
            </a:r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Suullista tai kirjallista</a:t>
            </a:r>
          </a:p>
          <a:p>
            <a:pPr eaLnBrk="1" hangingPunct="1"/>
            <a:r>
              <a:rPr lang="fi-FI" altLang="fi-FI" dirty="0" smtClean="0"/>
              <a:t>Korostaa laadullista arviointia</a:t>
            </a:r>
          </a:p>
          <a:p>
            <a:pPr eaLnBrk="1" hangingPunct="1"/>
            <a:r>
              <a:rPr lang="fi-FI" altLang="fi-FI" dirty="0" smtClean="0"/>
              <a:t>Antaa tietoa paljon enemmän kuin numero</a:t>
            </a:r>
          </a:p>
          <a:p>
            <a:pPr lvl="1" eaLnBrk="1" hangingPunct="1"/>
            <a:r>
              <a:rPr lang="fi-FI" altLang="fi-FI" dirty="0" smtClean="0"/>
              <a:t>Tietoa myös huoltajille. Esim. </a:t>
            </a:r>
            <a:r>
              <a:rPr lang="fi-FI" altLang="fi-FI" u="sng" dirty="0" smtClean="0"/>
              <a:t>lomake ja </a:t>
            </a:r>
            <a:r>
              <a:rPr lang="fi-FI" altLang="fi-FI" u="sng" dirty="0" err="1" smtClean="0"/>
              <a:t>Wilma</a:t>
            </a:r>
            <a:r>
              <a:rPr lang="fi-FI" altLang="fi-FI" dirty="0" smtClean="0"/>
              <a:t>.</a:t>
            </a:r>
          </a:p>
          <a:p>
            <a:pPr eaLnBrk="1" hangingPunct="1"/>
            <a:r>
              <a:rPr lang="fi-FI" altLang="fi-FI" dirty="0" smtClean="0"/>
              <a:t>Yksin tai numeron lisäksi</a:t>
            </a:r>
          </a:p>
          <a:p>
            <a:pPr eaLnBrk="1" hangingPunct="1"/>
            <a:r>
              <a:rPr lang="fi-FI" altLang="fi-FI" dirty="0" smtClean="0"/>
              <a:t>Sanallista palautetta annetaan paljon (lähes aina suullista), mutta lisää kaivataan</a:t>
            </a:r>
          </a:p>
          <a:p>
            <a:pPr eaLnBrk="1" hangingPunct="1"/>
            <a:r>
              <a:rPr lang="fi-FI" altLang="fi-FI" dirty="0" smtClean="0"/>
              <a:t>Vaarana liika positiivisuus – vai </a:t>
            </a:r>
            <a:r>
              <a:rPr lang="fi-FI" altLang="fi-FI" dirty="0" smtClean="0"/>
              <a:t>onko?</a:t>
            </a:r>
            <a:endParaRPr lang="fi-FI" altLang="fi-FI" dirty="0" smtClean="0"/>
          </a:p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Tehtävä OPEA525-jaksolle:</a:t>
            </a:r>
            <a:br>
              <a:rPr lang="fi-FI" dirty="0" smtClean="0"/>
            </a:br>
            <a:r>
              <a:rPr lang="fi-FI" smtClean="0"/>
              <a:t>Anna numeroarvosana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Anna numero 15 oppilaallesi</a:t>
            </a:r>
          </a:p>
          <a:p>
            <a:r>
              <a:rPr lang="fi-FI" dirty="0" smtClean="0"/>
              <a:t>Kirjoita jakson alussa </a:t>
            </a:r>
            <a:r>
              <a:rPr lang="fi-FI" dirty="0" smtClean="0"/>
              <a:t>arviointikriteerit</a:t>
            </a:r>
          </a:p>
          <a:p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</a:t>
            </a:r>
            <a:r>
              <a:rPr lang="fi-FI" dirty="0" smtClean="0"/>
              <a:t>perusopetuksessa</a:t>
            </a:r>
            <a:endParaRPr lang="fi-FI" dirty="0"/>
          </a:p>
          <a:p>
            <a:pPr lvl="1"/>
            <a:r>
              <a:rPr lang="fi-FI" dirty="0" smtClean="0"/>
              <a:t>Kahdet l</a:t>
            </a:r>
            <a:r>
              <a:rPr lang="fi-FI" dirty="0" smtClean="0"/>
              <a:t>iikuntaosaamisen </a:t>
            </a:r>
            <a:r>
              <a:rPr lang="fi-FI" dirty="0" smtClean="0"/>
              <a:t>kriteerit</a:t>
            </a:r>
          </a:p>
          <a:p>
            <a:pPr lvl="3"/>
            <a:r>
              <a:rPr lang="fi-FI" dirty="0" smtClean="0"/>
              <a:t>yhdestä motorisesta </a:t>
            </a:r>
            <a:r>
              <a:rPr lang="fi-FI" dirty="0" smtClean="0"/>
              <a:t>perustaidosta </a:t>
            </a:r>
            <a:r>
              <a:rPr lang="fi-FI" dirty="0" smtClean="0"/>
              <a:t>ja y</a:t>
            </a:r>
            <a:r>
              <a:rPr lang="fi-FI" dirty="0" smtClean="0"/>
              <a:t>hdestä </a:t>
            </a:r>
            <a:r>
              <a:rPr lang="fi-FI" dirty="0" smtClean="0"/>
              <a:t>lajiin sovelletusta </a:t>
            </a:r>
            <a:r>
              <a:rPr lang="fi-FI" dirty="0" smtClean="0"/>
              <a:t>taidosta</a:t>
            </a:r>
          </a:p>
          <a:p>
            <a:pPr lvl="1"/>
            <a:r>
              <a:rPr lang="fi-FI" dirty="0" smtClean="0"/>
              <a:t>Yhdet työskentelyn </a:t>
            </a:r>
            <a:r>
              <a:rPr lang="fi-FI" dirty="0" smtClean="0"/>
              <a:t>kriteerit</a:t>
            </a:r>
          </a:p>
          <a:p>
            <a:r>
              <a:rPr lang="fi-FI" dirty="0" smtClean="0"/>
              <a:t>Keskustele ohjeista tarkemmin ohjaavan open kanssa</a:t>
            </a:r>
            <a:endParaRPr lang="fi-F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387080" y="3420720"/>
              <a:ext cx="12960" cy="28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77720" y="3411360"/>
                <a:ext cx="31680" cy="2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007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Itsearviointi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Säännöllinen palaute työskentelystä ohjaa oppilaita arvioimaan omaa työskentelyään (OPH)</a:t>
            </a:r>
          </a:p>
          <a:p>
            <a:r>
              <a:rPr lang="fi-FI" altLang="fi-FI" dirty="0" smtClean="0"/>
              <a:t>Menetelminä esim. ohjaavat kysymykset, keskustelut, kirjalliset </a:t>
            </a:r>
            <a:r>
              <a:rPr lang="fi-FI" altLang="fi-FI" dirty="0" err="1" smtClean="0"/>
              <a:t>itsearvioinnit</a:t>
            </a:r>
            <a:r>
              <a:rPr lang="fi-FI" altLang="fi-FI" dirty="0" smtClean="0"/>
              <a:t>, väittämät </a:t>
            </a:r>
          </a:p>
          <a:p>
            <a:pPr eaLnBrk="1" hangingPunct="1"/>
            <a:r>
              <a:rPr lang="fi-FI" altLang="fi-FI" dirty="0"/>
              <a:t>E</a:t>
            </a:r>
            <a:r>
              <a:rPr lang="fi-FI" altLang="fi-FI" dirty="0" smtClean="0"/>
              <a:t>rilaisia </a:t>
            </a:r>
            <a:r>
              <a:rPr lang="fi-FI" altLang="fi-FI" dirty="0" smtClean="0"/>
              <a:t>lomakkeita, myös sähköisesti</a:t>
            </a:r>
            <a:r>
              <a:rPr lang="fi-FI" altLang="fi-FI" dirty="0" smtClean="0"/>
              <a:t>.</a:t>
            </a:r>
          </a:p>
          <a:p>
            <a:pPr eaLnBrk="1" hangingPunct="1"/>
            <a:endParaRPr lang="fi-FI" altLang="fi-FI" dirty="0" smtClean="0"/>
          </a:p>
          <a:p>
            <a:pPr eaLnBrk="1" hangingPunct="1"/>
            <a:endParaRPr lang="fi-FI" altLang="fi-FI" dirty="0" smtClean="0"/>
          </a:p>
          <a:p>
            <a:pPr eaLnBrk="1" hangingPunct="1"/>
            <a:endParaRPr lang="fi-FI" alt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Huomioita itsearvioinnista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Monella meillä kehittymiskohde?</a:t>
            </a:r>
          </a:p>
          <a:p>
            <a:pPr eaLnBrk="1" hangingPunct="1"/>
            <a:r>
              <a:rPr lang="fi-FI" altLang="fi-FI" dirty="0" smtClean="0"/>
              <a:t>Onko opettajalla aikaa ja malttia ohjata oppilasta </a:t>
            </a:r>
            <a:r>
              <a:rPr lang="fi-FI" altLang="fi-FI" dirty="0" err="1" smtClean="0"/>
              <a:t>itsearviointiin</a:t>
            </a:r>
            <a:r>
              <a:rPr lang="fi-FI" altLang="fi-FI" dirty="0" smtClean="0"/>
              <a:t>? Koetaanko tärkeäksi? </a:t>
            </a:r>
          </a:p>
          <a:p>
            <a:pPr eaLnBrk="1" hangingPunct="1"/>
            <a:r>
              <a:rPr lang="fi-FI" altLang="fi-FI" dirty="0" smtClean="0"/>
              <a:t>Vaikuttaako </a:t>
            </a:r>
            <a:r>
              <a:rPr lang="fi-FI" altLang="fi-FI" dirty="0" err="1" smtClean="0"/>
              <a:t>itsearviointi</a:t>
            </a:r>
            <a:r>
              <a:rPr lang="fi-FI" altLang="fi-FI" dirty="0" smtClean="0"/>
              <a:t> numeroon? </a:t>
            </a:r>
          </a:p>
          <a:p>
            <a:pPr eaLnBrk="1" hangingPunct="1"/>
            <a:r>
              <a:rPr lang="fi-FI" altLang="fi-FI" dirty="0" smtClean="0"/>
              <a:t>Viekö liiallinen arviointi liikunnan-/elämänilon? </a:t>
            </a:r>
          </a:p>
          <a:p>
            <a:pPr lvl="1" eaLnBrk="1" hangingPunct="1"/>
            <a:r>
              <a:rPr lang="fi-FI" altLang="fi-FI" dirty="0" smtClean="0"/>
              <a:t>Ei kaikkea pidä pohtia puhki</a:t>
            </a:r>
          </a:p>
          <a:p>
            <a:pPr lvl="1" eaLnBrk="1" hangingPunct="1"/>
            <a:r>
              <a:rPr lang="fi-FI" altLang="fi-FI" dirty="0" smtClean="0"/>
              <a:t>Liikunnan yksi vahvuus on ilo (osaamisen/tekemisen ilo?)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Yleensä arvioinnista (1/2)</a:t>
            </a:r>
          </a:p>
        </p:txBody>
      </p:sp>
      <p:sp>
        <p:nvSpPr>
          <p:cNvPr id="1741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Arviointi </a:t>
            </a:r>
            <a:r>
              <a:rPr lang="fi-FI" altLang="fi-FI" b="1" dirty="0" smtClean="0"/>
              <a:t>auttaa</a:t>
            </a:r>
            <a:r>
              <a:rPr lang="fi-FI" altLang="fi-FI" dirty="0" smtClean="0"/>
              <a:t> oppimaan</a:t>
            </a:r>
          </a:p>
          <a:p>
            <a:pPr lvl="1" eaLnBrk="1" hangingPunct="1"/>
            <a:r>
              <a:rPr lang="fi-FI" altLang="fi-FI" b="1" dirty="0" smtClean="0"/>
              <a:t>Liika</a:t>
            </a:r>
            <a:r>
              <a:rPr lang="fi-FI" altLang="fi-FI" dirty="0" smtClean="0"/>
              <a:t> arviointi väsyttää opettajat ja oppilaat</a:t>
            </a:r>
          </a:p>
          <a:p>
            <a:pPr eaLnBrk="1" hangingPunct="1"/>
            <a:r>
              <a:rPr lang="fi-FI" altLang="fi-FI" dirty="0" smtClean="0"/>
              <a:t>Arviointikriteerejä kannattaa muokata </a:t>
            </a:r>
            <a:r>
              <a:rPr lang="fi-FI" altLang="fi-FI" b="1" dirty="0" smtClean="0"/>
              <a:t>yhdessä oppilaiden</a:t>
            </a:r>
            <a:r>
              <a:rPr lang="fi-FI" altLang="fi-FI" dirty="0" smtClean="0"/>
              <a:t> kanssa</a:t>
            </a:r>
          </a:p>
          <a:p>
            <a:pPr eaLnBrk="1" hangingPunct="1"/>
            <a:r>
              <a:rPr lang="fi-FI" altLang="fi-FI" dirty="0" smtClean="0"/>
              <a:t>Jos haetaan tarkkoja näyttöjä osaamisesta, on vaarana liiallinen testaaminen ja mittaaminen</a:t>
            </a:r>
          </a:p>
          <a:p>
            <a:pPr eaLnBrk="1" hangingPunct="1"/>
            <a:r>
              <a:rPr lang="fi-FI" altLang="fi-FI" dirty="0" smtClean="0"/>
              <a:t>Onko mittaamista liian vähän?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Arvioinnista (2/2)</a:t>
            </a:r>
            <a:endParaRPr lang="en-US" altLang="fi-FI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b="1" smtClean="0"/>
              <a:t>Kirjaa näytöt</a:t>
            </a:r>
            <a:r>
              <a:rPr lang="fi-FI" altLang="fi-FI" smtClean="0"/>
              <a:t> selvästi ja systemaattisesti</a:t>
            </a:r>
          </a:p>
          <a:p>
            <a:pPr lvl="1" eaLnBrk="1" hangingPunct="1"/>
            <a:r>
              <a:rPr lang="fi-FI" altLang="fi-FI" smtClean="0"/>
              <a:t>Esim. taulukko, josta näet koko ryhmän arvioit yhdellä vilkaisulla</a:t>
            </a:r>
          </a:p>
          <a:p>
            <a:pPr eaLnBrk="1" hangingPunct="1"/>
            <a:r>
              <a:rPr lang="fi-FI" altLang="fi-FI" smtClean="0"/>
              <a:t>Tee tarvittaessa lyhyitä muistiinpanoja</a:t>
            </a:r>
          </a:p>
          <a:p>
            <a:pPr eaLnBrk="1" hangingPunct="1"/>
            <a:r>
              <a:rPr lang="fi-FI" altLang="fi-FI" smtClean="0"/>
              <a:t>Numeron näkeminen/kuuleminen ”tyhjentää” oppilaan mielen </a:t>
            </a:r>
          </a:p>
          <a:p>
            <a:pPr lvl="1" eaLnBrk="1" hangingPunct="1"/>
            <a:r>
              <a:rPr lang="fi-FI" altLang="fi-FI" smtClean="0"/>
              <a:t>Anna ensin siis sanallinen palaute, sitten pisteet/numero</a:t>
            </a:r>
          </a:p>
          <a:p>
            <a:endParaRPr lang="en-US" alt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Lukion liikunnan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Arvioidaan tavoitteiden saavuttamisesta ja opiskelun etenemisestä. Edistää </a:t>
            </a:r>
            <a:r>
              <a:rPr lang="fi-FI" dirty="0"/>
              <a:t>opiskelijan oppimista. </a:t>
            </a:r>
            <a:endParaRPr lang="fi-FI" dirty="0" smtClean="0"/>
          </a:p>
          <a:p>
            <a:r>
              <a:rPr lang="fi-FI" b="1" dirty="0"/>
              <a:t>Painotukset voidaan määritellä paikallisesti.</a:t>
            </a:r>
          </a:p>
          <a:p>
            <a:pPr lvl="1"/>
            <a:r>
              <a:rPr lang="fi-FI" b="1" dirty="0" smtClean="0"/>
              <a:t>Jyväskylän norssin lukiossa: </a:t>
            </a:r>
            <a:r>
              <a:rPr lang="fi-FI" b="1" dirty="0"/>
              <a:t>”</a:t>
            </a:r>
            <a:r>
              <a:rPr lang="fi-FI" b="1" dirty="0" smtClean="0"/>
              <a:t>Tuntitoiminnan </a:t>
            </a:r>
            <a:r>
              <a:rPr lang="fi-FI" b="1" dirty="0"/>
              <a:t>vaikutus arvosanaan on vähintään </a:t>
            </a:r>
            <a:r>
              <a:rPr lang="fi-FI" b="1" dirty="0" smtClean="0"/>
              <a:t>puolet</a:t>
            </a:r>
            <a:r>
              <a:rPr lang="fi-FI" b="1" dirty="0" smtClean="0"/>
              <a:t>”</a:t>
            </a:r>
          </a:p>
          <a:p>
            <a:pPr lvl="1"/>
            <a:r>
              <a:rPr lang="fi-FI" dirty="0" smtClean="0"/>
              <a:t>Fyysisten </a:t>
            </a:r>
            <a:r>
              <a:rPr lang="fi-FI" dirty="0"/>
              <a:t>kunto-ominaisuuksien tasoa ei käytetä arvosanan </a:t>
            </a:r>
            <a:r>
              <a:rPr lang="fi-FI" dirty="0" smtClean="0"/>
              <a:t>perusteena</a:t>
            </a:r>
            <a:r>
              <a:rPr lang="fi-FI" dirty="0"/>
              <a:t>.</a:t>
            </a:r>
            <a:endParaRPr lang="fi-FI" dirty="0" smtClean="0"/>
          </a:p>
          <a:p>
            <a:r>
              <a:rPr lang="fi-FI" dirty="0" smtClean="0"/>
              <a:t>Hyvän osaamisen kriteerejä ei lukiossa ole!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039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Yhteenveto</a:t>
            </a:r>
            <a:endParaRPr lang="en-US" altLang="fi-FI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altLang="fi-FI" sz="2600" dirty="0" smtClean="0"/>
              <a:t>Tasapuolisuus</a:t>
            </a:r>
          </a:p>
          <a:p>
            <a:pPr lvl="1"/>
            <a:r>
              <a:rPr lang="fi-FI" altLang="fi-FI" sz="2200" dirty="0" smtClean="0"/>
              <a:t>Kaikilla samat kriteerit, joita käytetään samalla tavalla</a:t>
            </a:r>
          </a:p>
          <a:p>
            <a:r>
              <a:rPr lang="fi-FI" altLang="fi-FI" sz="2600" dirty="0" smtClean="0"/>
              <a:t>Sanallinen arviointi</a:t>
            </a:r>
          </a:p>
          <a:p>
            <a:pPr lvl="1"/>
            <a:r>
              <a:rPr lang="fi-FI" altLang="fi-FI" sz="2200" dirty="0" smtClean="0"/>
              <a:t>Yleisimmin suullista. Muista kannustavuus ja ohjaavuus</a:t>
            </a:r>
          </a:p>
          <a:p>
            <a:pPr lvl="1"/>
            <a:r>
              <a:rPr lang="fi-FI" altLang="fi-FI" sz="2200" dirty="0" smtClean="0"/>
              <a:t>Kirjalliseen avuksi lomake tai tietotekniikka</a:t>
            </a:r>
          </a:p>
          <a:p>
            <a:pPr lvl="1"/>
            <a:r>
              <a:rPr lang="fi-FI" altLang="fi-FI" sz="2200" dirty="0" smtClean="0"/>
              <a:t>Tietoa myös huoltajille</a:t>
            </a:r>
          </a:p>
          <a:p>
            <a:r>
              <a:rPr lang="fi-FI" altLang="fi-FI" sz="2600" dirty="0" err="1" smtClean="0"/>
              <a:t>Itsearviointi</a:t>
            </a:r>
            <a:endParaRPr lang="fi-FI" altLang="fi-FI" sz="2600" dirty="0" smtClean="0"/>
          </a:p>
          <a:p>
            <a:pPr lvl="1"/>
            <a:r>
              <a:rPr lang="fi-FI" altLang="fi-FI" sz="2200" dirty="0" smtClean="0"/>
              <a:t>Muista ohjata aktiivisesti</a:t>
            </a:r>
          </a:p>
          <a:p>
            <a:pPr lvl="1"/>
            <a:r>
              <a:rPr lang="fi-FI" altLang="fi-FI" sz="2200" dirty="0" smtClean="0"/>
              <a:t>Avuksi voi kehittää ”työkalun”, oppilaat voivat itse </a:t>
            </a:r>
            <a:r>
              <a:rPr lang="fi-FI" altLang="fi-FI" sz="2200" dirty="0" smtClean="0"/>
              <a:t>kehittää</a:t>
            </a:r>
          </a:p>
          <a:p>
            <a:r>
              <a:rPr lang="fi-FI" altLang="fi-FI" sz="2800" dirty="0" smtClean="0"/>
              <a:t>Muista </a:t>
            </a:r>
            <a:r>
              <a:rPr lang="fi-FI" altLang="fi-FI" sz="2800" dirty="0"/>
              <a:t>vertaisarvioinnin </a:t>
            </a:r>
            <a:r>
              <a:rPr lang="fi-FI" altLang="fi-FI" sz="2800" dirty="0" smtClean="0"/>
              <a:t>mahdollisuus</a:t>
            </a:r>
          </a:p>
          <a:p>
            <a:r>
              <a:rPr lang="fi-FI" altLang="fi-FI" sz="2800" dirty="0"/>
              <a:t>Arvosta omaa ammatillista vaistoasi ja kokemusta, mutta säilytä tietty nöyryys</a:t>
            </a:r>
          </a:p>
          <a:p>
            <a:endParaRPr lang="fi-FI" altLang="fi-FI" sz="2800" dirty="0"/>
          </a:p>
          <a:p>
            <a:pPr lvl="1"/>
            <a:endParaRPr lang="fi-FI" altLang="fi-FI" sz="2200" dirty="0" smtClean="0"/>
          </a:p>
          <a:p>
            <a:pPr lvl="1"/>
            <a:endParaRPr lang="fi-FI" altLang="fi-FI" sz="2200" dirty="0" smtClean="0"/>
          </a:p>
          <a:p>
            <a:pPr lvl="1"/>
            <a:endParaRPr lang="en-US" altLang="fi-FI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Arvioinnilla on opetuksessa usein su</a:t>
            </a:r>
            <a:r>
              <a:rPr lang="fi-FI" sz="3600" dirty="0" smtClean="0"/>
              <a:t>u</a:t>
            </a:r>
            <a:r>
              <a:rPr lang="fi-FI" sz="4000" dirty="0" smtClean="0"/>
              <a:t>r</a:t>
            </a:r>
            <a:r>
              <a:rPr lang="fi-FI" sz="4400" dirty="0" smtClean="0"/>
              <a:t>i merkitys.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Arvioinnin vaikutusta ei voi tietää etukäteen!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Ohjaavaa arviointia usein turhan vähän (oppimista edistävä formatiivinen arviointi). </a:t>
            </a:r>
            <a:endParaRPr lang="fi-FI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271160" y="3918600"/>
              <a:ext cx="360" cy="3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61800" y="390924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191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altLang="fi-FI" dirty="0" smtClean="0"/>
              <a:t>Arviointi p</a:t>
            </a:r>
            <a:r>
              <a:rPr lang="fi-FI" altLang="fi-FI" dirty="0" smtClean="0"/>
              <a:t>erusopetuksessa</a:t>
            </a:r>
            <a:r>
              <a:rPr lang="fi-FI" altLang="fi-FI" dirty="0" smtClean="0"/>
              <a:t>? Lukiossa?</a:t>
            </a:r>
          </a:p>
        </p:txBody>
      </p:sp>
      <p:sp>
        <p:nvSpPr>
          <p:cNvPr id="409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Miten painotat valtakunnallisia kriteerejä? </a:t>
            </a:r>
          </a:p>
          <a:p>
            <a:r>
              <a:rPr lang="fi-FI" altLang="fi-FI" dirty="0" smtClean="0"/>
              <a:t>Tuleeko numero oikeilla perusteilla? Millä perusteilla?</a:t>
            </a:r>
          </a:p>
          <a:p>
            <a:pPr lvl="1"/>
            <a:r>
              <a:rPr lang="fi-FI" altLang="fi-FI" dirty="0" smtClean="0"/>
              <a:t>Huomioinko fyysisen toimintakyvyn (”kunnon”)? Pitäisikö?</a:t>
            </a:r>
          </a:p>
          <a:p>
            <a:r>
              <a:rPr lang="fi-FI" altLang="fi-FI" dirty="0" smtClean="0"/>
              <a:t>Onko arviointi tasapuolista? Milloin ei ehkä?</a:t>
            </a:r>
          </a:p>
          <a:p>
            <a:r>
              <a:rPr lang="fi-FI" altLang="fi-FI" dirty="0" smtClean="0"/>
              <a:t>Sanallinen arviointi, milloin ja miten? </a:t>
            </a:r>
          </a:p>
          <a:p>
            <a:r>
              <a:rPr lang="fi-FI" altLang="fi-FI" dirty="0" smtClean="0"/>
              <a:t>Vaikuttaako </a:t>
            </a:r>
            <a:r>
              <a:rPr lang="fi-FI" altLang="fi-FI" dirty="0" err="1" smtClean="0"/>
              <a:t>itsearviointi</a:t>
            </a:r>
            <a:r>
              <a:rPr lang="fi-FI" altLang="fi-FI" dirty="0" smtClean="0"/>
              <a:t> numeroon?</a:t>
            </a:r>
          </a:p>
          <a:p>
            <a:r>
              <a:rPr lang="fi-FI" altLang="fi-FI" dirty="0" smtClean="0"/>
              <a:t>Miten kerron osaamisesta ja edistymisestä huoltajille?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Valitse jokin liikuntataito, jota opetat tai tulet opettamaan harjoittelussa</a:t>
            </a:r>
          </a:p>
          <a:p>
            <a:r>
              <a:rPr lang="fi-FI" dirty="0" smtClean="0"/>
              <a:t>Mitä siitä pitää osata?</a:t>
            </a:r>
          </a:p>
          <a:p>
            <a:r>
              <a:rPr lang="fi-FI" dirty="0" smtClean="0"/>
              <a:t>Tee arviointikriteerit, esim. 5 – 10 tai kolmiportainen</a:t>
            </a:r>
          </a:p>
          <a:p>
            <a:r>
              <a:rPr lang="fi-FI" dirty="0" smtClean="0"/>
              <a:t>Ensin yksin, muokkaa sitten parin kanssa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98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Ydinkohtia (perusopetus)</a:t>
            </a:r>
            <a:endParaRPr lang="en-US" altLang="fi-FI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Arviointi </a:t>
            </a:r>
            <a:r>
              <a:rPr lang="fi-FI" altLang="fi-FI" u="sng" dirty="0" smtClean="0"/>
              <a:t>opintojen aikana </a:t>
            </a:r>
            <a:r>
              <a:rPr lang="fi-FI" altLang="fi-FI" dirty="0" smtClean="0"/>
              <a:t>ja </a:t>
            </a:r>
            <a:r>
              <a:rPr lang="fi-FI" altLang="fi-FI" u="sng" dirty="0" smtClean="0"/>
              <a:t>päättöarviointi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fi-FI" altLang="fi-FI" dirty="0" smtClean="0"/>
              <a:t>Arvioinnin kohteena opiskelun aikana on oppiminen, edistyminen ja työskentely. Osaaminen korostuu vasta päättövaiheessa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Palaute – monipuolista ja riittävää, myös huoltajien tietoon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Ei vertailua toisiin vaan </a:t>
            </a:r>
            <a:r>
              <a:rPr lang="fi-FI" altLang="fi-FI" u="sng" dirty="0" smtClean="0"/>
              <a:t>tavoitteisiin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Numero/sanallinen (suullinen ja kirjallinen)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Itsearviointi</a:t>
            </a:r>
            <a:r>
              <a:rPr lang="fi-FI" altLang="fi-FI" dirty="0" smtClean="0"/>
              <a:t>, </a:t>
            </a:r>
            <a:r>
              <a:rPr lang="fi-FI" altLang="fi-FI" dirty="0" smtClean="0"/>
              <a:t>vertaisarviointi</a:t>
            </a:r>
            <a:endParaRPr lang="en-US" alt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49808">
              <a:defRPr sz="3198"/>
            </a:pPr>
            <a:r>
              <a:rPr dirty="0"/>
              <a:t/>
            </a:r>
            <a:br>
              <a:rPr dirty="0"/>
            </a:br>
            <a:r>
              <a:rPr lang="fi-FI" dirty="0" smtClean="0"/>
              <a:t>Älä arvioi </a:t>
            </a:r>
            <a:r>
              <a:rPr lang="fi-FI" b="1" dirty="0" smtClean="0"/>
              <a:t>h</a:t>
            </a:r>
            <a:r>
              <a:rPr b="1" dirty="0" err="1" smtClean="0"/>
              <a:t>enkilökohtais</a:t>
            </a:r>
            <a:r>
              <a:rPr lang="fi-FI" b="1" dirty="0" smtClean="0"/>
              <a:t>ia</a:t>
            </a:r>
            <a:r>
              <a:rPr b="1" dirty="0" smtClean="0"/>
              <a:t> </a:t>
            </a:r>
            <a:r>
              <a:rPr b="1" dirty="0" err="1" smtClean="0"/>
              <a:t>ominaisuu</a:t>
            </a:r>
            <a:r>
              <a:rPr lang="fi-FI" b="1" dirty="0" err="1" smtClean="0"/>
              <a:t>ksia</a:t>
            </a:r>
            <a:r>
              <a:rPr b="1" dirty="0" smtClean="0"/>
              <a:t> </a:t>
            </a:r>
            <a:endParaRPr b="1" dirty="0"/>
          </a:p>
        </p:txBody>
      </p:sp>
      <p:sp>
        <p:nvSpPr>
          <p:cNvPr id="153" name="Shape 15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/>
            </a:pPr>
            <a:r>
              <a:rPr dirty="0" err="1" smtClean="0"/>
              <a:t>Arvioinnin</a:t>
            </a:r>
            <a:r>
              <a:rPr dirty="0" smtClean="0"/>
              <a:t> </a:t>
            </a:r>
            <a:r>
              <a:rPr dirty="0" err="1"/>
              <a:t>luonne</a:t>
            </a:r>
            <a:r>
              <a:rPr dirty="0"/>
              <a:t> ja </a:t>
            </a:r>
            <a:r>
              <a:rPr dirty="0" err="1"/>
              <a:t>yleiset</a:t>
            </a:r>
            <a:r>
              <a:rPr dirty="0"/>
              <a:t> </a:t>
            </a:r>
            <a:r>
              <a:rPr dirty="0" err="1"/>
              <a:t>periaatteet</a:t>
            </a:r>
            <a:r>
              <a:rPr dirty="0"/>
              <a:t>: </a:t>
            </a:r>
            <a:endParaRPr lang="fi-FI" dirty="0" smtClean="0"/>
          </a:p>
          <a:p>
            <a:pPr marL="0" indent="0">
              <a:buSzTx/>
              <a:buNone/>
              <a:defRPr b="1"/>
            </a:pPr>
            <a:endParaRPr dirty="0"/>
          </a:p>
          <a:p>
            <a:pPr>
              <a:defRPr b="1" i="1"/>
            </a:pPr>
            <a:r>
              <a:rPr lang="fi-FI" dirty="0" smtClean="0"/>
              <a:t>"</a:t>
            </a:r>
            <a:r>
              <a:rPr dirty="0" err="1" smtClean="0"/>
              <a:t>Oppilaita</a:t>
            </a:r>
            <a:r>
              <a:rPr dirty="0" smtClean="0"/>
              <a:t> </a:t>
            </a:r>
            <a:r>
              <a:rPr dirty="0"/>
              <a:t>ja </a:t>
            </a:r>
            <a:r>
              <a:rPr dirty="0" err="1"/>
              <a:t>heidän</a:t>
            </a:r>
            <a:r>
              <a:rPr dirty="0"/>
              <a:t> </a:t>
            </a:r>
            <a:r>
              <a:rPr dirty="0" err="1"/>
              <a:t>suorituksiaan</a:t>
            </a:r>
            <a:r>
              <a:rPr dirty="0"/>
              <a:t> </a:t>
            </a:r>
            <a:r>
              <a:rPr dirty="0" err="1"/>
              <a:t>ei</a:t>
            </a:r>
            <a:r>
              <a:rPr dirty="0"/>
              <a:t> </a:t>
            </a:r>
            <a:r>
              <a:rPr dirty="0" err="1"/>
              <a:t>verrata</a:t>
            </a:r>
            <a:r>
              <a:rPr dirty="0"/>
              <a:t> </a:t>
            </a:r>
            <a:r>
              <a:rPr dirty="0" err="1"/>
              <a:t>toisiinsa</a:t>
            </a:r>
            <a:r>
              <a:rPr dirty="0"/>
              <a:t> </a:t>
            </a:r>
            <a:r>
              <a:rPr dirty="0" err="1"/>
              <a:t>eika</a:t>
            </a:r>
            <a:r>
              <a:rPr dirty="0"/>
              <a:t>̈ </a:t>
            </a:r>
            <a:r>
              <a:rPr dirty="0" err="1"/>
              <a:t>arviointi</a:t>
            </a:r>
            <a:r>
              <a:rPr dirty="0"/>
              <a:t> </a:t>
            </a:r>
            <a:r>
              <a:rPr dirty="0" err="1"/>
              <a:t>kohdistu</a:t>
            </a:r>
            <a:r>
              <a:rPr dirty="0"/>
              <a:t> </a:t>
            </a:r>
            <a:r>
              <a:rPr dirty="0" err="1"/>
              <a:t>oppilaan</a:t>
            </a:r>
            <a:r>
              <a:rPr dirty="0"/>
              <a:t> </a:t>
            </a:r>
            <a:r>
              <a:rPr dirty="0" err="1"/>
              <a:t>persoonaan</a:t>
            </a:r>
            <a:r>
              <a:rPr dirty="0"/>
              <a:t>, </a:t>
            </a:r>
            <a:r>
              <a:rPr dirty="0" err="1"/>
              <a:t>temperamenttiin</a:t>
            </a:r>
            <a:r>
              <a:rPr dirty="0"/>
              <a:t> tai </a:t>
            </a:r>
            <a:r>
              <a:rPr dirty="0" err="1"/>
              <a:t>muihin</a:t>
            </a:r>
            <a:r>
              <a:rPr dirty="0"/>
              <a:t> </a:t>
            </a:r>
            <a:r>
              <a:rPr dirty="0" err="1"/>
              <a:t>henkilökohtaisiin</a:t>
            </a:r>
            <a:r>
              <a:rPr dirty="0"/>
              <a:t> </a:t>
            </a:r>
            <a:r>
              <a:rPr dirty="0" err="1"/>
              <a:t>ominaisuuksiin</a:t>
            </a:r>
            <a:r>
              <a:rPr dirty="0"/>
              <a:t>”. </a:t>
            </a:r>
            <a:r>
              <a:rPr lang="fi-FI" dirty="0" smtClean="0"/>
              <a:t>(Valtakunnan </a:t>
            </a:r>
            <a:r>
              <a:rPr lang="fi-FI" dirty="0"/>
              <a:t>OPS </a:t>
            </a:r>
            <a:r>
              <a:rPr lang="fi-FI" dirty="0" smtClean="0"/>
              <a:t>2014, luku 6.2.)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93090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832104">
              <a:defRPr sz="3549"/>
            </a:pPr>
            <a:r>
              <a:rPr dirty="0"/>
              <a:t/>
            </a:r>
            <a:br>
              <a:rPr dirty="0"/>
            </a:br>
            <a:r>
              <a:rPr b="1" dirty="0" err="1"/>
              <a:t>Oppiminen</a:t>
            </a:r>
            <a:r>
              <a:rPr b="1" dirty="0"/>
              <a:t> </a:t>
            </a:r>
            <a:r>
              <a:rPr lang="fi-FI" b="1" dirty="0" smtClean="0"/>
              <a:t/>
            </a:r>
            <a:br>
              <a:rPr lang="fi-FI" b="1" dirty="0" smtClean="0"/>
            </a:br>
            <a:r>
              <a:rPr b="1" dirty="0" smtClean="0"/>
              <a:t>(</a:t>
            </a:r>
            <a:r>
              <a:rPr lang="fi-FI" b="1" dirty="0" smtClean="0"/>
              <a:t>painoarvoksi ajatellaan nykyään usein </a:t>
            </a:r>
            <a:r>
              <a:rPr b="1" dirty="0" smtClean="0"/>
              <a:t>50</a:t>
            </a:r>
            <a:r>
              <a:rPr b="1" dirty="0"/>
              <a:t>%) </a:t>
            </a:r>
          </a:p>
        </p:txBody>
      </p:sp>
      <p:sp>
        <p:nvSpPr>
          <p:cNvPr id="159" name="Shape 15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endParaRPr dirty="0"/>
          </a:p>
          <a:p>
            <a:pPr marL="0" indent="0">
              <a:lnSpc>
                <a:spcPct val="90000"/>
              </a:lnSpc>
              <a:spcBef>
                <a:spcPts val="600"/>
              </a:spcBef>
              <a:buSzTx/>
              <a:buNone/>
              <a:defRPr sz="2700"/>
            </a:pPr>
            <a:r>
              <a:rPr dirty="0" err="1"/>
              <a:t>Tavoitteet</a:t>
            </a:r>
            <a:r>
              <a:rPr dirty="0"/>
              <a:t> </a:t>
            </a:r>
            <a:r>
              <a:rPr dirty="0" smtClean="0"/>
              <a:t>2-6: </a:t>
            </a:r>
            <a:endParaRPr dirty="0"/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rPr dirty="0" err="1"/>
              <a:t>liikuntataitoja</a:t>
            </a:r>
            <a:r>
              <a:rPr dirty="0"/>
              <a:t> (</a:t>
            </a:r>
            <a:r>
              <a:rPr dirty="0" err="1"/>
              <a:t>havaintomotoriikka</a:t>
            </a:r>
            <a:r>
              <a:rPr dirty="0"/>
              <a:t> [T2], </a:t>
            </a:r>
            <a:r>
              <a:rPr dirty="0" err="1"/>
              <a:t>tasapaino</a:t>
            </a:r>
            <a:r>
              <a:rPr dirty="0"/>
              <a:t>- ja </a:t>
            </a:r>
            <a:r>
              <a:rPr dirty="0" err="1"/>
              <a:t>liikkumistaitoja</a:t>
            </a:r>
            <a:r>
              <a:rPr dirty="0"/>
              <a:t>[T3]) </a:t>
            </a:r>
            <a:r>
              <a:rPr dirty="0" err="1"/>
              <a:t>sekä</a:t>
            </a:r>
            <a:r>
              <a:rPr dirty="0"/>
              <a:t> </a:t>
            </a:r>
            <a:r>
              <a:rPr dirty="0" err="1"/>
              <a:t>välineenkäsittelytaitoja</a:t>
            </a:r>
            <a:r>
              <a:rPr dirty="0"/>
              <a:t>[T4]) </a:t>
            </a:r>
            <a:r>
              <a:rPr dirty="0" err="1"/>
              <a:t>monipuolisesti</a:t>
            </a:r>
            <a:r>
              <a:rPr dirty="0"/>
              <a:t> </a:t>
            </a:r>
            <a:r>
              <a:rPr dirty="0" err="1"/>
              <a:t>eri</a:t>
            </a:r>
            <a:r>
              <a:rPr dirty="0"/>
              <a:t> </a:t>
            </a:r>
            <a:r>
              <a:rPr dirty="0" err="1"/>
              <a:t>ympäristöissä</a:t>
            </a:r>
            <a:r>
              <a:rPr dirty="0"/>
              <a:t> </a:t>
            </a:r>
            <a:r>
              <a:rPr dirty="0" err="1"/>
              <a:t>eri</a:t>
            </a:r>
            <a:r>
              <a:rPr dirty="0"/>
              <a:t> </a:t>
            </a:r>
            <a:r>
              <a:rPr dirty="0" err="1"/>
              <a:t>vuodenaikoina</a:t>
            </a:r>
            <a:r>
              <a:rPr dirty="0"/>
              <a:t> </a:t>
            </a:r>
            <a:r>
              <a:rPr dirty="0" err="1"/>
              <a:t>sekä</a:t>
            </a:r>
            <a:r>
              <a:rPr dirty="0"/>
              <a:t> </a:t>
            </a:r>
            <a:r>
              <a:rPr dirty="0" err="1"/>
              <a:t>uima</a:t>
            </a:r>
            <a:r>
              <a:rPr dirty="0"/>
              <a:t>- ja </a:t>
            </a:r>
            <a:r>
              <a:rPr dirty="0" err="1"/>
              <a:t>vesipelastustaidot</a:t>
            </a:r>
            <a:r>
              <a:rPr dirty="0"/>
              <a:t> [T6] 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rPr dirty="0" err="1"/>
              <a:t>fyysisten</a:t>
            </a:r>
            <a:r>
              <a:rPr dirty="0"/>
              <a:t> </a:t>
            </a:r>
            <a:r>
              <a:rPr dirty="0" err="1"/>
              <a:t>ominaisuuksien</a:t>
            </a:r>
            <a:r>
              <a:rPr dirty="0"/>
              <a:t> (</a:t>
            </a:r>
            <a:r>
              <a:rPr dirty="0" err="1"/>
              <a:t>voima</a:t>
            </a:r>
            <a:r>
              <a:rPr dirty="0"/>
              <a:t>, </a:t>
            </a:r>
            <a:r>
              <a:rPr dirty="0" err="1"/>
              <a:t>nopeus</a:t>
            </a:r>
            <a:r>
              <a:rPr dirty="0"/>
              <a:t>, </a:t>
            </a:r>
            <a:r>
              <a:rPr dirty="0" err="1"/>
              <a:t>kestävyys</a:t>
            </a:r>
            <a:r>
              <a:rPr dirty="0"/>
              <a:t> ja </a:t>
            </a:r>
            <a:r>
              <a:rPr dirty="0" err="1"/>
              <a:t>liikkuvuus</a:t>
            </a:r>
            <a:r>
              <a:rPr dirty="0"/>
              <a:t>) </a:t>
            </a:r>
            <a:r>
              <a:rPr dirty="0" err="1"/>
              <a:t>arviointia</a:t>
            </a:r>
            <a:r>
              <a:rPr dirty="0"/>
              <a:t>, </a:t>
            </a:r>
            <a:r>
              <a:rPr dirty="0" err="1"/>
              <a:t>ylläpitoa</a:t>
            </a:r>
            <a:r>
              <a:rPr dirty="0"/>
              <a:t> ja </a:t>
            </a:r>
            <a:r>
              <a:rPr dirty="0" err="1"/>
              <a:t>kehittämistä</a:t>
            </a:r>
            <a:r>
              <a:rPr dirty="0"/>
              <a:t> [T5] </a:t>
            </a:r>
            <a:endParaRPr lang="fi-FI" dirty="0" smtClean="0"/>
          </a:p>
          <a:p>
            <a:pPr>
              <a:lnSpc>
                <a:spcPct val="90000"/>
              </a:lnSpc>
              <a:spcBef>
                <a:spcPts val="600"/>
              </a:spcBef>
              <a:defRPr sz="2700"/>
            </a:pPr>
            <a:r>
              <a:rPr lang="fi-FI" dirty="0" smtClean="0"/>
              <a:t>Kriteerit kompensoivat toisiaan. Esimerkiksi, jos uinnista tulee 4, muut kriteerit voivat kompensoida sitä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26309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704087">
              <a:defRPr sz="3003"/>
            </a:pPr>
            <a:r>
              <a:rPr dirty="0"/>
              <a:t/>
            </a:r>
            <a:br>
              <a:rPr dirty="0"/>
            </a:br>
            <a:r>
              <a:rPr b="1" dirty="0" err="1"/>
              <a:t>Työskentely</a:t>
            </a:r>
            <a:r>
              <a:rPr b="1" dirty="0"/>
              <a:t> </a:t>
            </a: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dirty="0" smtClean="0"/>
              <a:t>(</a:t>
            </a:r>
            <a:r>
              <a:rPr lang="fi-FI" dirty="0"/>
              <a:t>painoarvoksi ajatellaan nykyään usein 50</a:t>
            </a:r>
            <a:r>
              <a:rPr lang="fi-FI" dirty="0" smtClean="0"/>
              <a:t>%)</a:t>
            </a:r>
            <a:r>
              <a:rPr b="1" dirty="0" smtClean="0"/>
              <a:t> </a:t>
            </a:r>
            <a:endParaRPr b="1" dirty="0"/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dirty="0" err="1"/>
              <a:t>Tavoitteet</a:t>
            </a:r>
            <a:r>
              <a:rPr dirty="0"/>
              <a:t> 1 </a:t>
            </a:r>
            <a:r>
              <a:rPr dirty="0" err="1"/>
              <a:t>sekä</a:t>
            </a:r>
            <a:r>
              <a:rPr dirty="0"/>
              <a:t> </a:t>
            </a:r>
            <a:r>
              <a:rPr dirty="0" smtClean="0"/>
              <a:t>7-10: </a:t>
            </a:r>
            <a:endParaRPr dirty="0"/>
          </a:p>
          <a:p>
            <a:r>
              <a:rPr dirty="0" err="1"/>
              <a:t>aktiivinen</a:t>
            </a:r>
            <a:r>
              <a:rPr dirty="0"/>
              <a:t> </a:t>
            </a:r>
            <a:r>
              <a:rPr dirty="0" err="1"/>
              <a:t>työskentely</a:t>
            </a:r>
            <a:r>
              <a:rPr dirty="0"/>
              <a:t> </a:t>
            </a:r>
            <a:r>
              <a:rPr dirty="0" err="1"/>
              <a:t>tunnilla</a:t>
            </a:r>
            <a:r>
              <a:rPr dirty="0"/>
              <a:t>, mm. </a:t>
            </a:r>
            <a:r>
              <a:rPr dirty="0" err="1"/>
              <a:t>kokeilemalla</a:t>
            </a:r>
            <a:r>
              <a:rPr dirty="0"/>
              <a:t> </a:t>
            </a:r>
            <a:r>
              <a:rPr dirty="0" err="1"/>
              <a:t>erilaisia</a:t>
            </a:r>
            <a:r>
              <a:rPr dirty="0"/>
              <a:t> </a:t>
            </a:r>
            <a:r>
              <a:rPr dirty="0" err="1"/>
              <a:t>liikuntamuotoja</a:t>
            </a:r>
            <a:r>
              <a:rPr dirty="0"/>
              <a:t> </a:t>
            </a:r>
            <a:r>
              <a:rPr dirty="0" err="1"/>
              <a:t>parhaansa</a:t>
            </a:r>
            <a:r>
              <a:rPr dirty="0"/>
              <a:t> </a:t>
            </a:r>
            <a:r>
              <a:rPr dirty="0" err="1"/>
              <a:t>yrittäen</a:t>
            </a:r>
            <a:r>
              <a:rPr dirty="0"/>
              <a:t> [T1] </a:t>
            </a:r>
          </a:p>
          <a:p>
            <a:r>
              <a:rPr dirty="0" err="1"/>
              <a:t>turvallinen</a:t>
            </a:r>
            <a:r>
              <a:rPr dirty="0"/>
              <a:t> ja </a:t>
            </a:r>
            <a:r>
              <a:rPr dirty="0" err="1"/>
              <a:t>asiallinen</a:t>
            </a:r>
            <a:r>
              <a:rPr dirty="0"/>
              <a:t> </a:t>
            </a:r>
            <a:r>
              <a:rPr dirty="0" err="1"/>
              <a:t>toiminta</a:t>
            </a:r>
            <a:r>
              <a:rPr dirty="0"/>
              <a:t> </a:t>
            </a:r>
            <a:r>
              <a:rPr dirty="0" err="1"/>
              <a:t>tunnilla</a:t>
            </a:r>
            <a:r>
              <a:rPr dirty="0"/>
              <a:t> [T7] </a:t>
            </a:r>
          </a:p>
          <a:p>
            <a:r>
              <a:rPr dirty="0" err="1"/>
              <a:t>rakentava</a:t>
            </a:r>
            <a:r>
              <a:rPr dirty="0"/>
              <a:t> </a:t>
            </a:r>
            <a:r>
              <a:rPr dirty="0" err="1"/>
              <a:t>vuorovaikutus</a:t>
            </a:r>
            <a:r>
              <a:rPr dirty="0"/>
              <a:t> ja </a:t>
            </a:r>
            <a:r>
              <a:rPr dirty="0" err="1"/>
              <a:t>yhteistyö</a:t>
            </a:r>
            <a:r>
              <a:rPr dirty="0"/>
              <a:t> [T 8] </a:t>
            </a:r>
          </a:p>
          <a:p>
            <a:r>
              <a:rPr dirty="0" err="1"/>
              <a:t>vastuullinen</a:t>
            </a:r>
            <a:r>
              <a:rPr dirty="0"/>
              <a:t> </a:t>
            </a:r>
            <a:r>
              <a:rPr dirty="0" err="1"/>
              <a:t>toiminta</a:t>
            </a:r>
            <a:r>
              <a:rPr dirty="0"/>
              <a:t> </a:t>
            </a:r>
            <a:r>
              <a:rPr dirty="0" err="1"/>
              <a:t>tunnilla</a:t>
            </a:r>
            <a:r>
              <a:rPr dirty="0"/>
              <a:t> [T 9, T10] </a:t>
            </a:r>
          </a:p>
        </p:txBody>
      </p:sp>
    </p:spTree>
    <p:extLst>
      <p:ext uri="{BB962C8B-B14F-4D97-AF65-F5344CB8AC3E}">
        <p14:creationId xmlns:p14="http://schemas.microsoft.com/office/powerpoint/2010/main" val="41664695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rkkaus">
  <a:themeElements>
    <a:clrScheme name="Kirkkaus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rkka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1791</TotalTime>
  <Words>1086</Words>
  <Application>Microsoft Office PowerPoint</Application>
  <PresentationFormat>Näytössä katseltava diaesitys (4:3)</PresentationFormat>
  <Paragraphs>187</Paragraphs>
  <Slides>25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25</vt:i4>
      </vt:variant>
    </vt:vector>
  </HeadingPairs>
  <TitlesOfParts>
    <vt:vector size="28" baseType="lpstr">
      <vt:lpstr>Arial</vt:lpstr>
      <vt:lpstr>Calibri</vt:lpstr>
      <vt:lpstr>Kirkkaus</vt:lpstr>
      <vt:lpstr>Liikunnan arviointi perusopetuksessa ja lukiossa</vt:lpstr>
      <vt:lpstr>Tehtävä OPEA525-jaksolle: Anna numeroarvosana</vt:lpstr>
      <vt:lpstr>PowerPoint-esitys</vt:lpstr>
      <vt:lpstr>Arviointi perusopetuksessa? Lukiossa?</vt:lpstr>
      <vt:lpstr>Tehtävä</vt:lpstr>
      <vt:lpstr>Ydinkohtia (perusopetus)</vt:lpstr>
      <vt:lpstr> Älä arvioi henkilökohtaisia ominaisuuksia </vt:lpstr>
      <vt:lpstr> Oppiminen  (painoarvoksi ajatellaan nykyään usein 50%) </vt:lpstr>
      <vt:lpstr> Työskentely  (painoarvoksi ajatellaan nykyään usein 50%) </vt:lpstr>
      <vt:lpstr>Arviointi opintojen aikana</vt:lpstr>
      <vt:lpstr>Päättöarviointi (LI perusopetuksessa)</vt:lpstr>
      <vt:lpstr>Esimerkkejä summatiivinen arvioinnin asteikoista </vt:lpstr>
      <vt:lpstr>Arviointikriteerit</vt:lpstr>
      <vt:lpstr>TUKI JA ARVIOINTI</vt:lpstr>
      <vt:lpstr>Pohdittavaksi</vt:lpstr>
      <vt:lpstr>Mitä arvioidaan?</vt:lpstr>
      <vt:lpstr>Fyysinen toimintakyky</vt:lpstr>
      <vt:lpstr>Numero</vt:lpstr>
      <vt:lpstr>Sanallinen arviointi</vt:lpstr>
      <vt:lpstr>Itsearviointi</vt:lpstr>
      <vt:lpstr>Huomioita itsearvioinnista</vt:lpstr>
      <vt:lpstr>Yleensä arvioinnista (1/2)</vt:lpstr>
      <vt:lpstr>Arvioinnista (2/2)</vt:lpstr>
      <vt:lpstr>Lukion liikunnan arviointi</vt:lpstr>
      <vt:lpstr>Yhteenveto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Liikunnan arviointi opettajan näkökulmasta</dc:title>
  <dc:creator>josakopo</dc:creator>
  <cp:lastModifiedBy>Koponen, Jouni</cp:lastModifiedBy>
  <cp:revision>73</cp:revision>
  <cp:lastPrinted>2018-11-20T07:58:33Z</cp:lastPrinted>
  <dcterms:created xsi:type="dcterms:W3CDTF">2009-03-19T20:44:21Z</dcterms:created>
  <dcterms:modified xsi:type="dcterms:W3CDTF">2019-11-11T17:41:21Z</dcterms:modified>
</cp:coreProperties>
</file>