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5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84752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0938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744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853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29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9786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Pluskvamperfekti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412775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Pluskvamperfekti kertoo, mitä oli tapahtunut ennen jotain toista ajankohtaa menneisyydessä.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spoken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coach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Matti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English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lessons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joined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NHL 	team.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5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4"/>
              </a:spcBef>
              <a:buClrTx/>
            </a:pPr>
            <a:r>
              <a:rPr lang="fi-FI" sz="280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ja kestopluskvamperfekti. Mitä eroa niillä on?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got home.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for us.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5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17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50671" y="35981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/>
              <a:t>Pluskvamperfekti</a:t>
            </a:r>
            <a:endParaRPr lang="fi-FI" sz="4000" b="1" i="0" u="none" strike="noStrike" cap="none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26337" y="1151903"/>
            <a:ext cx="8917663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Yleispluskvamperfektissä päähuomio on tosiseikassa, ei tekemisen kestossa.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fi-FI" sz="280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/>
              <a:t>Jane </a:t>
            </a:r>
            <a:r>
              <a:rPr lang="en-US" sz="2200" b="1" dirty="0"/>
              <a:t>had finished </a:t>
            </a:r>
            <a:r>
              <a:rPr lang="en-US" sz="2200" dirty="0"/>
              <a:t>her work when her parents got home.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en-US" sz="2200" dirty="0"/>
              <a:t>	She </a:t>
            </a:r>
            <a:r>
              <a:rPr lang="en-US" sz="2200" b="1" dirty="0"/>
              <a:t>had</a:t>
            </a:r>
            <a:r>
              <a:rPr lang="en-US" sz="2200" dirty="0"/>
              <a:t> already </a:t>
            </a:r>
            <a:r>
              <a:rPr lang="en-US" sz="2200" b="1" dirty="0"/>
              <a:t>eaten</a:t>
            </a:r>
            <a:r>
              <a:rPr lang="en-US" sz="2200" dirty="0"/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760"/>
              </a:spcBef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Kestopluskvamperfekti korostaa tapahtuman kulkua tai sen kestoa.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Jane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finishing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was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waiting</a:t>
            </a:r>
            <a:r>
              <a:rPr lang="fi-FI" sz="2200" dirty="0">
                <a:solidFill>
                  <a:schemeClr val="accent1"/>
                </a:solidFill>
              </a:rPr>
              <a:t> for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	</a:t>
            </a:r>
            <a:r>
              <a:rPr lang="fi-FI" sz="2200" dirty="0" err="1">
                <a:solidFill>
                  <a:schemeClr val="accent1"/>
                </a:solidFill>
              </a:rPr>
              <a:t>parents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eating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chocolate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working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endParaRPr lang="fi-FI" sz="2200" dirty="0"/>
          </a:p>
          <a:p>
            <a:pPr marL="457200" indent="-457200">
              <a:lnSpc>
                <a:spcPct val="90000"/>
              </a:lnSpc>
              <a:spcBef>
                <a:spcPts val="440"/>
              </a:spcBef>
              <a:buClr>
                <a:srgbClr val="000000"/>
              </a:buClr>
            </a:pP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Usein </a:t>
            </a:r>
            <a:r>
              <a:rPr lang="fi-FI" sz="280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tai kestomuodon käyttö on keskenään vaihtoehtoista.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67888" y="4326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79511" y="1575663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lnSpc>
                <a:spcPct val="110000"/>
              </a:lnSpc>
            </a:pPr>
            <a:r>
              <a:rPr lang="fi-FI" sz="2800" dirty="0"/>
              <a:t>Yleispluskvamperfekti muodostetaan</a:t>
            </a:r>
            <a:r>
              <a:rPr lang="fi-FI" b="1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3200" b="1" dirty="0">
                <a:solidFill>
                  <a:srgbClr val="2DA2BF"/>
                </a:solidFill>
              </a:rPr>
              <a:t>    </a:t>
            </a:r>
            <a:r>
              <a:rPr lang="fi-FI" sz="2800" dirty="0">
                <a:solidFill>
                  <a:schemeClr val="tx1"/>
                </a:solidFill>
              </a:rPr>
              <a:t>apuverbillä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dirty="0">
                <a:solidFill>
                  <a:schemeClr val="tx1"/>
                </a:solidFill>
              </a:rPr>
              <a:t> ja </a:t>
            </a:r>
            <a:r>
              <a:rPr lang="fi-FI" sz="2800" b="1" dirty="0">
                <a:solidFill>
                  <a:schemeClr val="tx1"/>
                </a:solidFill>
              </a:rPr>
              <a:t>pääverbin 3. muodolla</a:t>
            </a:r>
            <a:r>
              <a:rPr lang="fi-FI" sz="3200" b="1" dirty="0">
                <a:solidFill>
                  <a:schemeClr val="tx1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buSzPct val="25000"/>
              <a:buNone/>
            </a:pPr>
            <a:r>
              <a:rPr lang="fi-FI" sz="2800" dirty="0"/>
              <a:t>    (säännöllisillä verbeillä </a:t>
            </a:r>
            <a:r>
              <a:rPr lang="fi-FI" sz="2800" dirty="0">
                <a:solidFill>
                  <a:schemeClr val="tx1"/>
                </a:solidFill>
              </a:rPr>
              <a:t>pääte </a:t>
            </a:r>
            <a:r>
              <a:rPr lang="fi-FI" sz="2800" dirty="0">
                <a:solidFill>
                  <a:schemeClr val="accent1"/>
                </a:solidFill>
              </a:rPr>
              <a:t>-</a:t>
            </a:r>
            <a:r>
              <a:rPr lang="fi-FI" sz="2800" dirty="0" err="1">
                <a:solidFill>
                  <a:schemeClr val="accent1"/>
                </a:solidFill>
              </a:rPr>
              <a:t>ed</a:t>
            </a:r>
            <a:r>
              <a:rPr lang="fi-FI" sz="2800" dirty="0" smtClean="0"/>
              <a:t>)</a:t>
            </a:r>
          </a:p>
          <a:p>
            <a:pPr marL="457200" lvl="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Yleispluskvamperfektin kielteinen muoto muodostetaan</a:t>
            </a:r>
          </a:p>
          <a:p>
            <a:pPr lvl="0">
              <a:lnSpc>
                <a:spcPct val="110000"/>
              </a:lnSpc>
            </a:pPr>
            <a:r>
              <a:rPr lang="fi-FI" sz="2800" dirty="0">
                <a:solidFill>
                  <a:srgbClr val="2DA2BF"/>
                </a:solidFill>
              </a:rPr>
              <a:t>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hadn’t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+ </a:t>
            </a:r>
            <a:r>
              <a:rPr lang="fi-FI" sz="2800" b="1" dirty="0">
                <a:solidFill>
                  <a:schemeClr val="tx1"/>
                </a:solidFill>
              </a:rPr>
              <a:t>pääverbin 3. muoto</a:t>
            </a:r>
          </a:p>
          <a:p>
            <a:pPr marL="457200" lvl="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Yleispluskvamperfektin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b="1" dirty="0">
                <a:solidFill>
                  <a:schemeClr val="tx1"/>
                </a:solidFill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+ </a:t>
            </a:r>
            <a:r>
              <a:rPr lang="fi-FI" sz="2800" u="sng" dirty="0">
                <a:solidFill>
                  <a:schemeClr val="tx1"/>
                </a:solidFill>
              </a:rPr>
              <a:t>SUBJEKTI</a:t>
            </a:r>
            <a:r>
              <a:rPr lang="fi-FI" sz="2800" b="1" dirty="0">
                <a:solidFill>
                  <a:schemeClr val="tx1"/>
                </a:solidFill>
              </a:rPr>
              <a:t> + pääverbin 3. muoto</a:t>
            </a:r>
          </a:p>
          <a:p>
            <a:pPr marL="0" lvl="0" indent="0">
              <a:lnSpc>
                <a:spcPct val="110000"/>
              </a:lnSpc>
              <a:buSzPct val="25000"/>
              <a:buNone/>
            </a:pPr>
            <a:endParaRPr lang="fi-FI" sz="2800" dirty="0">
              <a:solidFill>
                <a:srgbClr val="2DA2BF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8834" y="48360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2"/>
          </p:nvPr>
        </p:nvSpPr>
        <p:spPr>
          <a:xfrm>
            <a:off x="179511" y="1879157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/>
              <a:t>K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estopluskvamperfekti muodostetaan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i-FI" sz="2800" b="1" dirty="0">
                <a:solidFill>
                  <a:srgbClr val="2DA2BF"/>
                </a:solidFill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been</a:t>
            </a:r>
            <a:r>
              <a:rPr lang="fi-FI" sz="2800" b="1" dirty="0">
                <a:solidFill>
                  <a:schemeClr val="tx1"/>
                </a:solidFill>
              </a:rPr>
              <a:t> + 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 </a:t>
            </a:r>
          </a:p>
          <a:p>
            <a:pPr lvl="0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/>
              <a:t>Kestopluskvamperfektin kieltomuoto muodostetaan</a:t>
            </a:r>
          </a:p>
          <a:p>
            <a:pPr lvl="0">
              <a:lnSpc>
                <a:spcPct val="90000"/>
              </a:lnSpc>
              <a:buSzPct val="25000"/>
            </a:pPr>
            <a:r>
              <a:rPr lang="fi-FI" sz="2800" dirty="0">
                <a:solidFill>
                  <a:srgbClr val="2DA2BF"/>
                </a:solidFill>
              </a:rPr>
              <a:t>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been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/ </a:t>
            </a:r>
            <a:r>
              <a:rPr lang="fi-FI" sz="2800" b="1" dirty="0" err="1">
                <a:solidFill>
                  <a:schemeClr val="tx1"/>
                </a:solidFill>
              </a:rPr>
              <a:t>hadn’t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been</a:t>
            </a:r>
            <a:r>
              <a:rPr lang="fi-FI" sz="2800" b="1" dirty="0">
                <a:solidFill>
                  <a:schemeClr val="tx1"/>
                </a:solidFill>
              </a:rPr>
              <a:t>  </a:t>
            </a:r>
            <a:r>
              <a:rPr lang="fi-FI" sz="2800" dirty="0">
                <a:solidFill>
                  <a:schemeClr val="tx1"/>
                </a:solidFill>
              </a:rPr>
              <a:t>+  </a:t>
            </a:r>
            <a:r>
              <a:rPr lang="fi-FI" sz="2800" b="1" dirty="0">
                <a:solidFill>
                  <a:schemeClr val="tx1"/>
                </a:solidFill>
              </a:rPr>
              <a:t>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</a:t>
            </a:r>
          </a:p>
          <a:p>
            <a:pPr marL="457200" lvl="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bg2"/>
                </a:solidFill>
              </a:rPr>
              <a:t>Kestopluskvamperfektin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bg2"/>
                </a:solidFill>
              </a:rPr>
              <a:t>     </a:t>
            </a:r>
            <a:r>
              <a:rPr lang="fi-FI" sz="2800" b="1" dirty="0" err="1">
                <a:solidFill>
                  <a:schemeClr val="bg2"/>
                </a:solidFill>
              </a:rPr>
              <a:t>had</a:t>
            </a:r>
            <a:r>
              <a:rPr lang="fi-FI" sz="2800" dirty="0">
                <a:solidFill>
                  <a:schemeClr val="bg2"/>
                </a:solidFill>
              </a:rPr>
              <a:t> + </a:t>
            </a:r>
            <a:r>
              <a:rPr lang="fi-FI" sz="2800" u="sng" dirty="0">
                <a:solidFill>
                  <a:schemeClr val="bg2"/>
                </a:solidFill>
              </a:rPr>
              <a:t>SUBJEKTI</a:t>
            </a:r>
            <a:r>
              <a:rPr lang="fi-FI" sz="2800" dirty="0">
                <a:solidFill>
                  <a:schemeClr val="bg2"/>
                </a:solidFill>
              </a:rPr>
              <a:t> + </a:t>
            </a:r>
            <a:r>
              <a:rPr lang="fi-FI" sz="2800" b="1" dirty="0" err="1">
                <a:solidFill>
                  <a:schemeClr val="bg2"/>
                </a:solidFill>
              </a:rPr>
              <a:t>been</a:t>
            </a:r>
            <a:r>
              <a:rPr lang="fi-FI" sz="2800" dirty="0">
                <a:solidFill>
                  <a:schemeClr val="bg2"/>
                </a:solidFill>
              </a:rPr>
              <a:t> + </a:t>
            </a:r>
            <a:r>
              <a:rPr lang="fi-FI" sz="2800" b="1" dirty="0">
                <a:solidFill>
                  <a:schemeClr val="bg2"/>
                </a:solidFill>
              </a:rPr>
              <a:t>pääverbin -</a:t>
            </a:r>
            <a:r>
              <a:rPr lang="fi-FI" sz="2800" b="1" dirty="0" err="1">
                <a:solidFill>
                  <a:schemeClr val="bg2"/>
                </a:solidFill>
              </a:rPr>
              <a:t>ing</a:t>
            </a:r>
            <a:r>
              <a:rPr lang="fi-FI" sz="2800" b="1" dirty="0">
                <a:solidFill>
                  <a:schemeClr val="bg2"/>
                </a:solidFill>
              </a:rPr>
              <a:t>-muoto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105</Words>
  <Application>Microsoft Office PowerPoint</Application>
  <PresentationFormat>Näytössä katseltava diaesitys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Noto Sans Symbols</vt:lpstr>
      <vt:lpstr>Office-teema</vt:lpstr>
      <vt:lpstr>PowerPoint-esitys</vt:lpstr>
      <vt:lpstr>Pluskvamperfekti</vt:lpstr>
      <vt:lpstr>Pluskvamperfekti</vt:lpstr>
      <vt:lpstr>Yleispluskvamperfekti Muodostus</vt:lpstr>
      <vt:lpstr>Kestopluskvamperfekti  Muodostus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14</cp:revision>
  <dcterms:modified xsi:type="dcterms:W3CDTF">2018-08-30T06:11:40Z</dcterms:modified>
</cp:coreProperties>
</file>