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9" r:id="rId3"/>
    <p:sldId id="287" r:id="rId4"/>
    <p:sldId id="288" r:id="rId5"/>
    <p:sldId id="284" r:id="rId6"/>
    <p:sldId id="285" r:id="rId7"/>
    <p:sldId id="286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19</a:t>
            </a:r>
            <a:r>
              <a:rPr lang="fi-FI" sz="4400" dirty="0">
                <a:solidFill>
                  <a:srgbClr val="006DA7"/>
                </a:solidFill>
              </a:rPr>
              <a:t>. </a:t>
            </a:r>
            <a:r>
              <a:rPr lang="fi-FI" sz="4400" dirty="0" smtClean="0">
                <a:solidFill>
                  <a:srgbClr val="006DA7"/>
                </a:solidFill>
              </a:rPr>
              <a:t>Maannokset ja kasvillisuusvyöhykkeet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416578" cy="32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7504" y="12575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Lehtimetsä  </a:t>
            </a:r>
            <a:r>
              <a:rPr lang="fi" sz="3200" dirty="0" smtClean="0">
                <a:solidFill>
                  <a:srgbClr val="006DA7"/>
                </a:solidFill>
              </a:rPr>
              <a:t>(Ranska)</a:t>
            </a:r>
            <a:endParaRPr lang="fi" sz="32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59"/>
            <a:ext cx="7308304" cy="48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Havumetsä </a:t>
            </a:r>
            <a:r>
              <a:rPr lang="fi" sz="2800" dirty="0" smtClean="0">
                <a:solidFill>
                  <a:srgbClr val="006DA7"/>
                </a:solidFill>
              </a:rPr>
              <a:t>(Suomi)</a:t>
            </a:r>
            <a:endParaRPr lang="fi" sz="28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6408712" cy="46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38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33164" y="26977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Tundra </a:t>
            </a:r>
            <a:r>
              <a:rPr lang="fi" sz="3200" dirty="0" smtClean="0">
                <a:solidFill>
                  <a:srgbClr val="006DA7"/>
                </a:solidFill>
              </a:rPr>
              <a:t>(Ruotsin </a:t>
            </a:r>
            <a:r>
              <a:rPr lang="fi" sz="3200" dirty="0" smtClean="0">
                <a:solidFill>
                  <a:srgbClr val="006DA7"/>
                </a:solidFill>
              </a:rPr>
              <a:t>Lappi</a:t>
            </a:r>
            <a:r>
              <a:rPr lang="fi" sz="3200" dirty="0" smtClean="0">
                <a:solidFill>
                  <a:srgbClr val="006DA7"/>
                </a:solidFill>
              </a:rPr>
              <a:t>)</a:t>
            </a:r>
            <a:endParaRPr lang="fi" sz="32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7848872" cy="47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Maaperä ja maannos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i="1" dirty="0" smtClean="0">
                <a:solidFill>
                  <a:schemeClr val="tx1"/>
                </a:solidFill>
              </a:rPr>
              <a:t>Maaperä</a:t>
            </a:r>
            <a:r>
              <a:rPr lang="fi-FI" sz="2400" b="1" dirty="0" smtClean="0">
                <a:solidFill>
                  <a:schemeClr val="tx1"/>
                </a:solidFill>
              </a:rPr>
              <a:t> = kallioperän </a:t>
            </a:r>
            <a:r>
              <a:rPr lang="fi-FI" sz="2400" b="1" dirty="0">
                <a:solidFill>
                  <a:schemeClr val="tx1"/>
                </a:solidFill>
              </a:rPr>
              <a:t>päällä oleva irtain maa-aines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syntyy </a:t>
            </a:r>
            <a:r>
              <a:rPr lang="fi-FI" sz="1800" b="1" dirty="0" smtClean="0">
                <a:solidFill>
                  <a:schemeClr val="tx1"/>
                </a:solidFill>
              </a:rPr>
              <a:t>peruskalliosta rapautumalla </a:t>
            </a:r>
            <a:r>
              <a:rPr lang="fi-FI" sz="1800" b="1" dirty="0">
                <a:solidFill>
                  <a:schemeClr val="tx1"/>
                </a:solidFill>
              </a:rPr>
              <a:t>tai kuljetettuna ja kasautuneena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i="1" dirty="0" smtClean="0">
                <a:solidFill>
                  <a:schemeClr val="tx1"/>
                </a:solidFill>
              </a:rPr>
              <a:t>Maannos</a:t>
            </a:r>
            <a:r>
              <a:rPr lang="fi-FI" sz="2400" b="1" dirty="0" smtClean="0">
                <a:solidFill>
                  <a:schemeClr val="tx1"/>
                </a:solidFill>
              </a:rPr>
              <a:t> = maaperän ylin kerros, jonka syntyyn eliöt vaikuttavat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Tästä kasvit saavat ravinteensa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212817" cy="21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Erilaisia maannoksia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323528" y="1064651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Podsoli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Kylmässä ilmastossa </a:t>
            </a:r>
            <a:r>
              <a:rPr lang="fi-FI" sz="1600" b="1" dirty="0" smtClean="0">
                <a:solidFill>
                  <a:schemeClr val="tx1"/>
                </a:solidFill>
              </a:rPr>
              <a:t>(esim. Suomessa) </a:t>
            </a:r>
          </a:p>
          <a:p>
            <a:pPr lvl="1">
              <a:buClrTx/>
              <a:buFont typeface="Wingdings"/>
              <a:buChar char="à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 haihtuminen vähäistä </a:t>
            </a:r>
          </a:p>
          <a:p>
            <a:pPr lvl="1">
              <a:buClrTx/>
              <a:buFont typeface="Wingdings"/>
              <a:buChar char="à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 vesi imeytyy</a:t>
            </a:r>
          </a:p>
          <a:p>
            <a:pPr marL="457200" lvl="1" indent="0">
              <a:buClrTx/>
              <a:buNone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  kerroksellinen rakenne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fi-FI" sz="2000" b="1" dirty="0" err="1" smtClean="0">
                <a:solidFill>
                  <a:schemeClr val="tx1"/>
                </a:solidFill>
              </a:rPr>
              <a:t>Latosoli</a:t>
            </a:r>
            <a:endParaRPr lang="fi-FI" sz="2000" b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Tropiikissa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Ei monia kerroksia, punaista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Vähäravinteinen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Mustamulta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Aroalueilla, runsas haihtuminen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Ravinteikas</a:t>
            </a:r>
          </a:p>
          <a:p>
            <a:pPr lvl="1">
              <a:buClrTx/>
              <a:buFont typeface="Arial" pitchFamily="34" charset="0"/>
              <a:buChar char="•"/>
            </a:pPr>
            <a:endParaRPr lang="fi-FI" sz="2000" b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endParaRPr lang="fi-FI" sz="20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095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Kasvillisuusvyöhykkeet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95536" y="1556792"/>
            <a:ext cx="38164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Määräävät tekijät:</a:t>
            </a:r>
            <a:endParaRPr lang="fi-FI" sz="22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ilmasto (</a:t>
            </a:r>
            <a:r>
              <a:rPr lang="fi-FI" sz="1800" b="1" dirty="0" err="1">
                <a:solidFill>
                  <a:schemeClr val="tx1"/>
                </a:solidFill>
              </a:rPr>
              <a:t>sademäärä+lämpötila</a:t>
            </a:r>
            <a:r>
              <a:rPr lang="fi-FI" sz="1800" b="1" dirty="0">
                <a:solidFill>
                  <a:schemeClr val="tx1"/>
                </a:solidFill>
              </a:rPr>
              <a:t>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maannos</a:t>
            </a:r>
            <a:endParaRPr lang="fi-FI" sz="18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pinnanmuodot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ihmisen toiminta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Päiväntasaajalta </a:t>
            </a:r>
            <a:r>
              <a:rPr lang="fi-FI" sz="2200" b="1" dirty="0">
                <a:solidFill>
                  <a:schemeClr val="tx1"/>
                </a:solidFill>
              </a:rPr>
              <a:t>lähtien vastaavat pohjoisessa ja </a:t>
            </a:r>
            <a:r>
              <a:rPr lang="fi-FI" sz="2200" b="1" dirty="0" smtClean="0">
                <a:solidFill>
                  <a:schemeClr val="tx1"/>
                </a:solidFill>
              </a:rPr>
              <a:t>etelässä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600" b="1" dirty="0" smtClean="0">
                <a:solidFill>
                  <a:schemeClr val="tx1"/>
                </a:solidFill>
              </a:rPr>
              <a:t>Poikkeus: havumetsät ja tundra</a:t>
            </a:r>
            <a:endParaRPr lang="fi-FI" sz="16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2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r="5547"/>
          <a:stretch/>
        </p:blipFill>
        <p:spPr>
          <a:xfrm>
            <a:off x="4308300" y="1916832"/>
            <a:ext cx="478022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006DA7"/>
                </a:solidFill>
              </a:rPr>
              <a:t>Trooppinen sademetsä </a:t>
            </a:r>
            <a:r>
              <a:rPr lang="fi" sz="2800" dirty="0" smtClean="0">
                <a:solidFill>
                  <a:srgbClr val="006DA7"/>
                </a:solidFill>
              </a:rPr>
              <a:t>(Vietnam</a:t>
            </a:r>
            <a:r>
              <a:rPr lang="fi" sz="2800" dirty="0">
                <a:solidFill>
                  <a:srgbClr val="006DA7"/>
                </a:solidFill>
              </a:rPr>
              <a:t>)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1" y="1426493"/>
            <a:ext cx="6984776" cy="46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89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Savanni </a:t>
            </a:r>
            <a:r>
              <a:rPr lang="fi" sz="3200" dirty="0" smtClean="0">
                <a:solidFill>
                  <a:srgbClr val="006DA7"/>
                </a:solidFill>
              </a:rPr>
              <a:t>(Kenia)</a:t>
            </a:r>
            <a:endParaRPr lang="fi" sz="32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6984776" cy="46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1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Aavikko </a:t>
            </a:r>
            <a:r>
              <a:rPr lang="fi" sz="3200" dirty="0" smtClean="0">
                <a:solidFill>
                  <a:srgbClr val="006DA7"/>
                </a:solidFill>
              </a:rPr>
              <a:t>(Kalifornia)</a:t>
            </a:r>
            <a:endParaRPr lang="fi" sz="32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4771"/>
            <a:ext cx="7056784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19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7831" y="3473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006DA7"/>
                </a:solidFill>
              </a:rPr>
              <a:t>Nahkealehtinen kasvillisuus </a:t>
            </a:r>
            <a:r>
              <a:rPr lang="fi" sz="2800" dirty="0" smtClean="0">
                <a:solidFill>
                  <a:srgbClr val="006DA7"/>
                </a:solidFill>
              </a:rPr>
              <a:t>(Italia)</a:t>
            </a:r>
            <a:endParaRPr lang="fi" sz="2800" dirty="0">
              <a:solidFill>
                <a:srgbClr val="006DA7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4037"/>
            <a:ext cx="4176464" cy="49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28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Aro / preeria </a:t>
            </a:r>
            <a:r>
              <a:rPr lang="fi" sz="3200" dirty="0" smtClean="0">
                <a:solidFill>
                  <a:srgbClr val="006DA7"/>
                </a:solidFill>
              </a:rPr>
              <a:t>(Texas)</a:t>
            </a:r>
            <a:endParaRPr lang="fi" sz="32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7" y="1412776"/>
            <a:ext cx="6624736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98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129</Words>
  <Application>Microsoft Office PowerPoint</Application>
  <PresentationFormat>Näytössä katseltava diaesitys (4:3)</PresentationFormat>
  <Paragraphs>35</Paragraphs>
  <Slides>12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/>
      <vt:lpstr>19. Maannokset ja kasvillisuusvyöhykkeet</vt:lpstr>
      <vt:lpstr>Maaperä ja maannos</vt:lpstr>
      <vt:lpstr>Erilaisia maannoksia</vt:lpstr>
      <vt:lpstr>Kasvillisuusvyöhykkeet</vt:lpstr>
      <vt:lpstr>Trooppinen sademetsä (Vietnam)</vt:lpstr>
      <vt:lpstr>Savanni (Kenia)</vt:lpstr>
      <vt:lpstr>Aavikko (Kalifornia)</vt:lpstr>
      <vt:lpstr>Nahkealehtinen kasvillisuus (Italia)</vt:lpstr>
      <vt:lpstr>Aro / preeria (Texas)</vt:lpstr>
      <vt:lpstr>Lehtimetsä  (Ranska)</vt:lpstr>
      <vt:lpstr>Havumetsä (Suomi)</vt:lpstr>
      <vt:lpstr>Tundra (Ruotsin Lappi)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35</cp:revision>
  <dcterms:modified xsi:type="dcterms:W3CDTF">2013-05-28T07:58:03Z</dcterms:modified>
</cp:coreProperties>
</file>