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9" r:id="rId3"/>
    <p:sldId id="293" r:id="rId4"/>
    <p:sldId id="292" r:id="rId5"/>
    <p:sldId id="294" r:id="rId6"/>
    <p:sldId id="295" r:id="rId7"/>
    <p:sldId id="291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1FE"/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599" autoAdjust="0"/>
  </p:normalViewPr>
  <p:slideViewPr>
    <p:cSldViewPr>
      <p:cViewPr>
        <p:scale>
          <a:sx n="75" d="100"/>
          <a:sy n="75" d="100"/>
        </p:scale>
        <p:origin x="-2028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39552" y="1124744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400" dirty="0" smtClean="0">
                <a:solidFill>
                  <a:srgbClr val="006DA7"/>
                </a:solidFill>
              </a:rPr>
              <a:t>16. Kiviaineksen </a:t>
            </a:r>
            <a:r>
              <a:rPr lang="fi-FI" sz="4400" dirty="0">
                <a:solidFill>
                  <a:srgbClr val="006DA7"/>
                </a:solidFill>
              </a:rPr>
              <a:t>kiertokulku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4682290" cy="293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1520" y="269776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Kiven mineraalit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179512" y="1390452"/>
            <a:ext cx="288032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Kallioperä koostuu kivilajeista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esim</a:t>
            </a:r>
            <a:r>
              <a:rPr lang="fi-FI" sz="1800" b="1" dirty="0">
                <a:solidFill>
                  <a:schemeClr val="tx1"/>
                </a:solidFill>
              </a:rPr>
              <a:t>. graniitti</a:t>
            </a:r>
            <a:endParaRPr lang="fi-FI" sz="18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Kivilajit koostuvat mineraaleista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esim</a:t>
            </a:r>
            <a:r>
              <a:rPr lang="fi-FI" sz="1800" b="1" dirty="0">
                <a:solidFill>
                  <a:schemeClr val="tx1"/>
                </a:solidFill>
              </a:rPr>
              <a:t>. kvartsi</a:t>
            </a:r>
            <a:endParaRPr lang="fi-FI" sz="18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Mineraalit koostuvat alkuaineista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esim. pii</a:t>
            </a:r>
          </a:p>
          <a:p>
            <a:pPr lvl="1">
              <a:buClrTx/>
              <a:buFont typeface="Arial" pitchFamily="34" charset="0"/>
              <a:buChar char="•"/>
            </a:pPr>
            <a:endParaRPr lang="fi-FI" sz="1800" b="1" dirty="0" smtClean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58" y="1412776"/>
            <a:ext cx="6240694" cy="468052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26868" y="19348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Jähmettyneet kivilajit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Syväkivet jähmettyneet magmasta syvällä kovassa paineessa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400" b="1" dirty="0">
                <a:solidFill>
                  <a:schemeClr val="tx1"/>
                </a:solidFill>
                <a:sym typeface="Wingdings" pitchFamily="2" charset="2"/>
              </a:rPr>
              <a:t>t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iheitä ja kovia</a:t>
            </a:r>
          </a:p>
          <a:p>
            <a:pPr lvl="1">
              <a:buClrTx/>
            </a:pPr>
            <a:r>
              <a:rPr lang="fi-FI" sz="1800" b="1" dirty="0">
                <a:solidFill>
                  <a:schemeClr val="tx1"/>
                </a:solidFill>
                <a:sym typeface="Wingdings" pitchFamily="2" charset="2"/>
              </a:rPr>
              <a:t>e</a:t>
            </a: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sim. graniitti</a:t>
            </a:r>
            <a:endParaRPr lang="fi-FI" sz="18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Pintakivet </a:t>
            </a:r>
            <a:r>
              <a:rPr lang="fi-FI" sz="2400" b="1" dirty="0">
                <a:solidFill>
                  <a:schemeClr val="tx1"/>
                </a:solidFill>
              </a:rPr>
              <a:t>jähmettyneet magmasta </a:t>
            </a:r>
            <a:r>
              <a:rPr lang="fi-FI" sz="2400" b="1" dirty="0" smtClean="0">
                <a:solidFill>
                  <a:schemeClr val="tx1"/>
                </a:solidFill>
              </a:rPr>
              <a:t>tulivuorten pinnalla</a:t>
            </a:r>
          </a:p>
          <a:p>
            <a:pPr marL="0" indent="0">
              <a:buClrTx/>
              <a:buSzPct val="100000"/>
              <a:buNone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huokoisia ja keveitä</a:t>
            </a:r>
            <a:endParaRPr lang="fi-FI" sz="2400" b="1" dirty="0" smtClean="0">
              <a:solidFill>
                <a:schemeClr val="tx1"/>
              </a:solidFill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e</a:t>
            </a:r>
            <a:r>
              <a:rPr lang="fi-FI" sz="1800" b="1" dirty="0" smtClean="0">
                <a:solidFill>
                  <a:schemeClr val="tx1"/>
                </a:solidFill>
              </a:rPr>
              <a:t>sim. laavakivet</a:t>
            </a:r>
            <a:endParaRPr lang="fi-FI" sz="1200" b="1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756" y="1600199"/>
            <a:ext cx="3884968" cy="2098809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696" y="3789040"/>
            <a:ext cx="3871028" cy="22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95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Kiviaineksen kuljetus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107504" y="1412776"/>
            <a:ext cx="3074098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Eroosiossa kivi hajoaa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Joet kuljettavat hienojakoista kiviainesta</a:t>
            </a:r>
            <a:endParaRPr lang="fi-FI" sz="1800" b="1" dirty="0">
              <a:solidFill>
                <a:schemeClr val="tx1"/>
              </a:solidFill>
            </a:endParaRPr>
          </a:p>
          <a:p>
            <a:pPr marL="0" indent="0">
              <a:buClrTx/>
              <a:buSzPct val="100000"/>
              <a:buNone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meri</a:t>
            </a:r>
            <a:endParaRPr lang="fi-FI" sz="2400" b="1" dirty="0" smtClean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628800"/>
            <a:ext cx="6048672" cy="40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2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-180528" y="260648"/>
            <a:ext cx="8229600" cy="85010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200" dirty="0" smtClean="0">
                <a:solidFill>
                  <a:srgbClr val="006DA7"/>
                </a:solidFill>
              </a:rPr>
              <a:t>Kerrostuneet kivilajit</a:t>
            </a:r>
            <a:endParaRPr lang="fi" sz="42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Jokien kuljettama kiviaines vajoaa meren pohjaan = sedimentoituu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Kova paine </a:t>
            </a: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kivettyy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Esim. hiekkakivi</a:t>
            </a:r>
            <a:endParaRPr lang="fi-FI" sz="1800" b="1" dirty="0" smtClean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1772816"/>
            <a:ext cx="2793973" cy="40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232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200" dirty="0" smtClean="0">
                <a:solidFill>
                  <a:srgbClr val="006DA7"/>
                </a:solidFill>
              </a:rPr>
              <a:t>Muuttuneet kivilajit</a:t>
            </a:r>
            <a:endParaRPr lang="fi" sz="4200" dirty="0">
              <a:solidFill>
                <a:srgbClr val="006DA7"/>
              </a:solidFill>
            </a:endParaRPr>
          </a:p>
        </p:txBody>
      </p:sp>
      <p:sp>
        <p:nvSpPr>
          <p:cNvPr id="8" name="Shape 42"/>
          <p:cNvSpPr txBox="1">
            <a:spLocks noGrp="1"/>
          </p:cNvSpPr>
          <p:nvPr>
            <p:ph type="body" idx="1"/>
          </p:nvPr>
        </p:nvSpPr>
        <p:spPr>
          <a:xfrm>
            <a:off x="467544" y="1412776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Synty: jähmettyneiden </a:t>
            </a:r>
            <a:r>
              <a:rPr lang="fi-FI" sz="2400" b="1" dirty="0">
                <a:solidFill>
                  <a:schemeClr val="tx1"/>
                </a:solidFill>
              </a:rPr>
              <a:t>ja kerrostuneiden kivien sulaessa osittain ja kiteiden </a:t>
            </a:r>
            <a:r>
              <a:rPr lang="fi-FI" sz="2400" b="1" dirty="0" smtClean="0">
                <a:solidFill>
                  <a:schemeClr val="tx1"/>
                </a:solidFill>
              </a:rPr>
              <a:t>järjestyessä uudelleen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smtClean="0">
                <a:solidFill>
                  <a:schemeClr val="tx1"/>
                </a:solidFill>
              </a:rPr>
              <a:t>Usein kuviollisia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400" b="1" dirty="0" err="1">
                <a:solidFill>
                  <a:schemeClr val="tx1"/>
                </a:solidFill>
              </a:rPr>
              <a:t>E</a:t>
            </a:r>
            <a:r>
              <a:rPr lang="fi-FI" sz="2400" b="1" dirty="0" err="1" smtClean="0">
                <a:solidFill>
                  <a:schemeClr val="tx1"/>
                </a:solidFill>
              </a:rPr>
              <a:t>sim</a:t>
            </a:r>
            <a:r>
              <a:rPr lang="fi-FI" sz="2400" b="1" dirty="0">
                <a:solidFill>
                  <a:schemeClr val="tx1"/>
                </a:solidFill>
              </a:rPr>
              <a:t>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>
                <a:solidFill>
                  <a:schemeClr val="tx1"/>
                </a:solidFill>
              </a:rPr>
              <a:t>hiekkakivi </a:t>
            </a: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sz="1800" b="1" dirty="0" smtClean="0">
                <a:solidFill>
                  <a:schemeClr val="tx1"/>
                </a:solidFill>
              </a:rPr>
              <a:t> </a:t>
            </a:r>
            <a:r>
              <a:rPr lang="fi-FI" sz="1800" b="1" dirty="0">
                <a:solidFill>
                  <a:schemeClr val="tx1"/>
                </a:solidFill>
              </a:rPr>
              <a:t>kvartsiitti, 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fi-FI" sz="1800" b="1" dirty="0" smtClean="0">
                <a:solidFill>
                  <a:schemeClr val="tx1"/>
                </a:solidFill>
              </a:rPr>
              <a:t>kalkkikivi </a:t>
            </a:r>
            <a:r>
              <a:rPr lang="fi-FI" sz="18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fi-FI" sz="1800" b="1" dirty="0" smtClean="0">
                <a:solidFill>
                  <a:schemeClr val="tx1"/>
                </a:solidFill>
              </a:rPr>
              <a:t> </a:t>
            </a:r>
            <a:r>
              <a:rPr lang="fi-FI" sz="1800" b="1" dirty="0">
                <a:solidFill>
                  <a:schemeClr val="tx1"/>
                </a:solidFill>
              </a:rPr>
              <a:t>marmori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200" y="1628800"/>
            <a:ext cx="4283968" cy="28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86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16" y="0"/>
            <a:ext cx="4608512" cy="61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39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103</Words>
  <Application>Microsoft Office PowerPoint</Application>
  <PresentationFormat>Näytössä katseltava diaesitys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/>
      <vt:lpstr>16. Kiviaineksen kiertokulku</vt:lpstr>
      <vt:lpstr>Kiven mineraalit</vt:lpstr>
      <vt:lpstr>Jähmettyneet kivilajit</vt:lpstr>
      <vt:lpstr>Kiviaineksen kuljetus</vt:lpstr>
      <vt:lpstr>Kerrostuneet kivilajit</vt:lpstr>
      <vt:lpstr>Muuttuneet kivilajit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45</cp:revision>
  <dcterms:modified xsi:type="dcterms:W3CDTF">2013-05-28T07:42:27Z</dcterms:modified>
</cp:coreProperties>
</file>