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8"/>
  </p:notesMasterIdLst>
  <p:sldIdLst>
    <p:sldId id="256" r:id="rId2"/>
    <p:sldId id="259" r:id="rId3"/>
    <p:sldId id="290" r:id="rId4"/>
    <p:sldId id="287" r:id="rId5"/>
    <p:sldId id="288" r:id="rId6"/>
    <p:sldId id="289" r:id="rId7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D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028" y="-7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0114743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4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marL="742950" indent="-285750" rtl="0">
              <a:defRPr/>
            </a:lvl2pPr>
            <a:lvl3pPr marL="1143000" indent="-228600" rtl="0">
              <a:defRPr/>
            </a:lvl3pPr>
            <a:lvl4pPr marL="1600200" indent="-2286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>
        <p:tmplLst>
          <p:tmpl lvl="1">
            <p:tnLst>
              <p:par>
                <p:cTn presetID="10" presetClass="entr" presetSubtype="0" fill="hold" nodeType="clickEffect" nodePh="1">
                  <p:stCondLst>
                    <p:cond delay="0"/>
                  </p:stCondLst>
                  <p:endCondLst>
                    <p:cond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69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539552" y="1124744"/>
            <a:ext cx="6984776" cy="1546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fi-FI" sz="4400" dirty="0" smtClean="0">
                <a:solidFill>
                  <a:srgbClr val="006DA7"/>
                </a:solidFill>
              </a:rPr>
              <a:t>13. Ilmastonmuutos</a:t>
            </a:r>
            <a:endParaRPr lang="fi" sz="4400" dirty="0">
              <a:solidFill>
                <a:srgbClr val="006DA7"/>
              </a:solidFill>
            </a:endParaRPr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3720263" y="3411588"/>
            <a:ext cx="4661700" cy="1291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38100" lvl="0" indent="0" algn="l" rtl="0">
              <a:buClr>
                <a:schemeClr val="dk2"/>
              </a:buClr>
              <a:buSzPct val="166666"/>
            </a:pPr>
            <a:endParaRPr lang="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212976"/>
            <a:ext cx="1800200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Käyttäjä\Downloads\shutterstock_12369533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5596" y="4077072"/>
            <a:ext cx="2572928" cy="1929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fi-FI" sz="4000" dirty="0" smtClean="0">
                <a:solidFill>
                  <a:srgbClr val="006DA7"/>
                </a:solidFill>
              </a:rPr>
              <a:t>Ilmaston </a:t>
            </a:r>
            <a:r>
              <a:rPr lang="fi-FI" sz="4000" dirty="0">
                <a:solidFill>
                  <a:srgbClr val="006DA7"/>
                </a:solidFill>
              </a:rPr>
              <a:t>pitkäaikaiset hitaat </a:t>
            </a:r>
            <a:r>
              <a:rPr lang="fi-FI" sz="4000" dirty="0" smtClean="0">
                <a:solidFill>
                  <a:srgbClr val="006DA7"/>
                </a:solidFill>
              </a:rPr>
              <a:t>  </a:t>
            </a:r>
            <a:br>
              <a:rPr lang="fi-FI" sz="4000" dirty="0" smtClean="0">
                <a:solidFill>
                  <a:srgbClr val="006DA7"/>
                </a:solidFill>
              </a:rPr>
            </a:br>
            <a:r>
              <a:rPr lang="fi-FI" sz="4000" dirty="0">
                <a:solidFill>
                  <a:srgbClr val="006DA7"/>
                </a:solidFill>
              </a:rPr>
              <a:t> </a:t>
            </a:r>
            <a:r>
              <a:rPr lang="fi-FI" sz="4000" dirty="0" smtClean="0">
                <a:solidFill>
                  <a:srgbClr val="006DA7"/>
                </a:solidFill>
              </a:rPr>
              <a:t> muutokset</a:t>
            </a:r>
            <a:endParaRPr lang="fi" sz="4000" dirty="0">
              <a:solidFill>
                <a:srgbClr val="006DA7"/>
              </a:solidFill>
            </a:endParaRPr>
          </a:p>
        </p:txBody>
      </p:sp>
      <p:sp>
        <p:nvSpPr>
          <p:cNvPr id="8" name="Shape 42"/>
          <p:cNvSpPr txBox="1">
            <a:spLocks noGrp="1"/>
          </p:cNvSpPr>
          <p:nvPr>
            <p:ph type="body" idx="1"/>
          </p:nvPr>
        </p:nvSpPr>
        <p:spPr>
          <a:xfrm>
            <a:off x="251520" y="1484784"/>
            <a:ext cx="4690864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fi-FI" sz="2800" dirty="0" smtClean="0">
                <a:solidFill>
                  <a:schemeClr val="tx1"/>
                </a:solidFill>
              </a:rPr>
              <a:t>Aina ollut hidasta muutosta, syitä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fi-FI" sz="2800" dirty="0" smtClean="0">
                <a:solidFill>
                  <a:schemeClr val="tx1"/>
                </a:solidFill>
              </a:rPr>
              <a:t>Maan kiertoradan muoto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fi-FI" sz="2800" dirty="0" smtClean="0">
                <a:solidFill>
                  <a:schemeClr val="tx1"/>
                </a:solidFill>
              </a:rPr>
              <a:t>Meteoriittitörmäykset ja tulivuorenpurkaukset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fi-FI" sz="2800" dirty="0" smtClean="0">
                <a:solidFill>
                  <a:schemeClr val="tx1"/>
                </a:solidFill>
              </a:rPr>
              <a:t>Maankuoren laattaliikunnot</a:t>
            </a:r>
          </a:p>
          <a:p>
            <a:pPr marL="0" indent="0">
              <a:buClrTx/>
              <a:buSzPct val="100000"/>
              <a:buNone/>
            </a:pPr>
            <a:endParaRPr lang="fi-FI" sz="2800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0656" y="965628"/>
            <a:ext cx="3104718" cy="2419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C:\Users\Käyttäjä\Downloads\shutterstock_114542698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351600"/>
            <a:ext cx="2172072" cy="1450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251520" y="476672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fi-FI" sz="4000" dirty="0" smtClean="0">
                <a:solidFill>
                  <a:srgbClr val="006DA7"/>
                </a:solidFill>
              </a:rPr>
              <a:t>Ilmaston </a:t>
            </a:r>
            <a:r>
              <a:rPr lang="fi-FI" sz="4000" dirty="0">
                <a:solidFill>
                  <a:srgbClr val="006DA7"/>
                </a:solidFill>
              </a:rPr>
              <a:t>pitkäaikaiset hitaat </a:t>
            </a:r>
            <a:r>
              <a:rPr lang="fi-FI" sz="4000" dirty="0" smtClean="0">
                <a:solidFill>
                  <a:srgbClr val="006DA7"/>
                </a:solidFill>
              </a:rPr>
              <a:t>  </a:t>
            </a:r>
            <a:br>
              <a:rPr lang="fi-FI" sz="4000" dirty="0" smtClean="0">
                <a:solidFill>
                  <a:srgbClr val="006DA7"/>
                </a:solidFill>
              </a:rPr>
            </a:br>
            <a:r>
              <a:rPr lang="fi-FI" sz="4000" dirty="0">
                <a:solidFill>
                  <a:srgbClr val="006DA7"/>
                </a:solidFill>
              </a:rPr>
              <a:t> </a:t>
            </a:r>
            <a:r>
              <a:rPr lang="fi-FI" sz="4000" dirty="0" smtClean="0">
                <a:solidFill>
                  <a:srgbClr val="006DA7"/>
                </a:solidFill>
              </a:rPr>
              <a:t> </a:t>
            </a:r>
            <a:r>
              <a:rPr lang="fi-FI" sz="4000" dirty="0" smtClean="0">
                <a:solidFill>
                  <a:srgbClr val="006DA7"/>
                </a:solidFill>
              </a:rPr>
              <a:t>muutokset</a:t>
            </a:r>
            <a:endParaRPr lang="fi" sz="4000" dirty="0">
              <a:solidFill>
                <a:srgbClr val="006DA7"/>
              </a:solidFill>
            </a:endParaRPr>
          </a:p>
        </p:txBody>
      </p:sp>
      <p:sp>
        <p:nvSpPr>
          <p:cNvPr id="8" name="Shape 42"/>
          <p:cNvSpPr txBox="1">
            <a:spLocks noGrp="1"/>
          </p:cNvSpPr>
          <p:nvPr>
            <p:ph type="body" idx="1"/>
          </p:nvPr>
        </p:nvSpPr>
        <p:spPr>
          <a:xfrm>
            <a:off x="251520" y="1052736"/>
            <a:ext cx="5832648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Tx/>
              <a:buSzPct val="100000"/>
              <a:buFont typeface="Arial" pitchFamily="34" charset="0"/>
              <a:buChar char="•"/>
            </a:pPr>
            <a:endParaRPr lang="fi-FI" sz="2800" dirty="0" smtClean="0">
              <a:solidFill>
                <a:schemeClr val="tx1"/>
              </a:solidFill>
            </a:endParaRP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fi-FI" sz="2400" dirty="0" smtClean="0">
                <a:solidFill>
                  <a:schemeClr val="tx1"/>
                </a:solidFill>
              </a:rPr>
              <a:t>Maapallon alailmakehän lämpötila</a:t>
            </a:r>
            <a:r>
              <a:rPr lang="fi-FI" sz="2400" dirty="0" smtClean="0">
                <a:solidFill>
                  <a:schemeClr val="tx1"/>
                </a:solidFill>
              </a:rPr>
              <a:t>:  </a:t>
            </a:r>
            <a:endParaRPr lang="fi-FI" sz="2400" dirty="0" smtClean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sisään </a:t>
            </a:r>
            <a:r>
              <a:rPr lang="fi-FI" dirty="0">
                <a:solidFill>
                  <a:schemeClr val="tx1"/>
                </a:solidFill>
              </a:rPr>
              <a:t>tuleva -  ulos menevä </a:t>
            </a:r>
          </a:p>
          <a:p>
            <a:pPr marL="457200" lvl="1" indent="0">
              <a:buClrTx/>
              <a:buNone/>
            </a:pPr>
            <a:r>
              <a:rPr lang="fi-FI" dirty="0">
                <a:solidFill>
                  <a:schemeClr val="tx1"/>
                </a:solidFill>
              </a:rPr>
              <a:t>    </a:t>
            </a:r>
            <a:r>
              <a:rPr lang="fi-FI" dirty="0" smtClean="0">
                <a:solidFill>
                  <a:schemeClr val="tx1"/>
                </a:solidFill>
              </a:rPr>
              <a:t>säteilyenergia</a:t>
            </a:r>
          </a:p>
          <a:p>
            <a:pPr marL="457200" lvl="1" indent="0">
              <a:buClrTx/>
              <a:buNone/>
            </a:pPr>
            <a:endParaRPr lang="fi-FI" dirty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</a:pPr>
            <a:r>
              <a:rPr lang="fi-FI" dirty="0" smtClean="0">
                <a:solidFill>
                  <a:schemeClr val="tx1"/>
                </a:solidFill>
              </a:rPr>
              <a:t>Joskus </a:t>
            </a:r>
            <a:r>
              <a:rPr lang="fi-FI" dirty="0">
                <a:solidFill>
                  <a:schemeClr val="tx1"/>
                </a:solidFill>
              </a:rPr>
              <a:t>säteilyä on päässyt vähemmän maapallolle </a:t>
            </a:r>
            <a:r>
              <a:rPr lang="fi-FI" dirty="0">
                <a:solidFill>
                  <a:schemeClr val="tx1"/>
                </a:solidFill>
                <a:sym typeface="Wingdings" pitchFamily="2" charset="2"/>
              </a:rPr>
              <a:t> </a:t>
            </a:r>
            <a:endParaRPr lang="fi-FI" dirty="0" smtClean="0">
              <a:solidFill>
                <a:schemeClr val="tx1"/>
              </a:solidFill>
              <a:sym typeface="Wingdings" pitchFamily="2" charset="2"/>
            </a:endParaRPr>
          </a:p>
          <a:p>
            <a:pPr marL="457200" lvl="1" indent="0">
              <a:buClrTx/>
              <a:buNone/>
            </a:pPr>
            <a:r>
              <a:rPr lang="fi-FI" dirty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fi-FI" dirty="0" smtClean="0">
                <a:solidFill>
                  <a:schemeClr val="tx1"/>
                </a:solidFill>
                <a:sym typeface="Wingdings" pitchFamily="2" charset="2"/>
              </a:rPr>
              <a:t>   ilmasto </a:t>
            </a:r>
            <a:r>
              <a:rPr lang="fi-FI" dirty="0">
                <a:solidFill>
                  <a:schemeClr val="tx1"/>
                </a:solidFill>
                <a:sym typeface="Wingdings" pitchFamily="2" charset="2"/>
              </a:rPr>
              <a:t>on viilentynyt.</a:t>
            </a:r>
            <a:r>
              <a:rPr lang="fi-FI" dirty="0">
                <a:solidFill>
                  <a:schemeClr val="tx1"/>
                </a:solidFill>
              </a:rPr>
              <a:t> </a:t>
            </a:r>
            <a:endParaRPr lang="fi-FI" dirty="0" smtClean="0">
              <a:solidFill>
                <a:schemeClr val="tx1"/>
              </a:solidFill>
            </a:endParaRPr>
          </a:p>
          <a:p>
            <a:pPr marL="457200" lvl="1" indent="0">
              <a:buClrTx/>
              <a:buNone/>
            </a:pPr>
            <a:endParaRPr lang="fi-FI" dirty="0" smtClean="0">
              <a:solidFill>
                <a:schemeClr val="tx1"/>
              </a:solidFill>
            </a:endParaRPr>
          </a:p>
          <a:p>
            <a:pPr marL="457200" lvl="1" indent="0">
              <a:buClrTx/>
              <a:buNone/>
            </a:pPr>
            <a:r>
              <a:rPr lang="fi-FI" dirty="0" smtClean="0">
                <a:solidFill>
                  <a:schemeClr val="tx1"/>
                </a:solidFill>
              </a:rPr>
              <a:t>Nykyisessä </a:t>
            </a:r>
            <a:r>
              <a:rPr lang="fi-FI" dirty="0">
                <a:solidFill>
                  <a:schemeClr val="tx1"/>
                </a:solidFill>
              </a:rPr>
              <a:t>ilmastonmuutoksessa </a:t>
            </a:r>
            <a:r>
              <a:rPr lang="fi-FI" dirty="0" smtClean="0">
                <a:solidFill>
                  <a:schemeClr val="tx1"/>
                </a:solidFill>
              </a:rPr>
              <a:t>ulosmenevän </a:t>
            </a:r>
            <a:r>
              <a:rPr lang="fi-FI" dirty="0">
                <a:solidFill>
                  <a:schemeClr val="tx1"/>
                </a:solidFill>
              </a:rPr>
              <a:t>säteilyn määrä vähenee.</a:t>
            </a:r>
          </a:p>
          <a:p>
            <a:pPr lvl="1">
              <a:buClrTx/>
              <a:buFont typeface="Arial" pitchFamily="34" charset="0"/>
              <a:buChar char="•"/>
            </a:pPr>
            <a:endParaRPr lang="fi-FI" dirty="0" smtClean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</a:pPr>
            <a:endParaRPr lang="fi-FI" dirty="0" smtClean="0">
              <a:solidFill>
                <a:schemeClr val="tx1"/>
              </a:solidFill>
            </a:endParaRPr>
          </a:p>
          <a:p>
            <a:pPr marL="457200" lvl="1" indent="0">
              <a:buClrTx/>
              <a:buNone/>
            </a:pPr>
            <a:endParaRPr lang="fi-FI" dirty="0" smtClean="0">
              <a:solidFill>
                <a:schemeClr val="tx1"/>
              </a:solidFill>
            </a:endParaRPr>
          </a:p>
          <a:p>
            <a:pPr marL="457200" lvl="1" indent="0">
              <a:buClrTx/>
              <a:buNone/>
            </a:pPr>
            <a:r>
              <a:rPr lang="fi-FI" dirty="0" smtClean="0">
                <a:solidFill>
                  <a:schemeClr val="tx1"/>
                </a:solidFill>
              </a:rPr>
              <a:t>  </a:t>
            </a:r>
          </a:p>
        </p:txBody>
      </p:sp>
      <p:pic>
        <p:nvPicPr>
          <p:cNvPr id="3074" name="Picture 2" descr="C:\Users\Käyttäjä\Downloads\shutterstock_5522352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060848"/>
            <a:ext cx="2732055" cy="2202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018441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sz="4400" dirty="0" smtClean="0">
                <a:solidFill>
                  <a:srgbClr val="006DA7"/>
                </a:solidFill>
              </a:rPr>
              <a:t>Kasvihuonekaasujen </a:t>
            </a:r>
            <a:br>
              <a:rPr lang="fi" sz="4400" dirty="0" smtClean="0">
                <a:solidFill>
                  <a:srgbClr val="006DA7"/>
                </a:solidFill>
              </a:rPr>
            </a:br>
            <a:r>
              <a:rPr lang="fi" sz="4400" dirty="0">
                <a:solidFill>
                  <a:srgbClr val="006DA7"/>
                </a:solidFill>
              </a:rPr>
              <a:t> </a:t>
            </a:r>
            <a:r>
              <a:rPr lang="fi" sz="4400" dirty="0" smtClean="0">
                <a:solidFill>
                  <a:srgbClr val="006DA7"/>
                </a:solidFill>
              </a:rPr>
              <a:t> vaikutus</a:t>
            </a:r>
            <a:endParaRPr lang="fi" sz="4400" dirty="0">
              <a:solidFill>
                <a:srgbClr val="006DA7"/>
              </a:solidFill>
            </a:endParaRPr>
          </a:p>
        </p:txBody>
      </p:sp>
      <p:sp>
        <p:nvSpPr>
          <p:cNvPr id="4" name="Shape 42"/>
          <p:cNvSpPr txBox="1">
            <a:spLocks noGrp="1"/>
          </p:cNvSpPr>
          <p:nvPr>
            <p:ph type="body" idx="1"/>
          </p:nvPr>
        </p:nvSpPr>
        <p:spPr>
          <a:xfrm>
            <a:off x="107504" y="1412776"/>
            <a:ext cx="4464496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fi-FI" sz="2800" dirty="0"/>
              <a:t>CO</a:t>
            </a:r>
            <a:r>
              <a:rPr lang="fi-FI" sz="2800" baseline="-25000" dirty="0"/>
              <a:t>2</a:t>
            </a:r>
            <a:r>
              <a:rPr lang="fi-FI" sz="2800" dirty="0"/>
              <a:t>, </a:t>
            </a:r>
            <a:r>
              <a:rPr lang="fi-FI" sz="2800" dirty="0" smtClean="0"/>
              <a:t>CH</a:t>
            </a:r>
            <a:r>
              <a:rPr lang="fi-FI" sz="2800" baseline="-25000" dirty="0" smtClean="0"/>
              <a:t>4</a:t>
            </a:r>
            <a:r>
              <a:rPr lang="fi-FI" sz="2800" dirty="0" smtClean="0"/>
              <a:t> , H</a:t>
            </a:r>
            <a:r>
              <a:rPr lang="fi-FI" sz="2800" baseline="-25000" dirty="0" smtClean="0"/>
              <a:t>2</a:t>
            </a:r>
            <a:r>
              <a:rPr lang="fi-FI" sz="2800" dirty="0" smtClean="0"/>
              <a:t>O</a:t>
            </a:r>
          </a:p>
          <a:p>
            <a:pPr lvl="1" eaLnBrk="1" hangingPunct="1"/>
            <a:r>
              <a:rPr lang="fi-FI" dirty="0"/>
              <a:t>päästävät Auringosta tulevan </a:t>
            </a:r>
            <a:r>
              <a:rPr lang="fi-FI" i="1" dirty="0"/>
              <a:t>lyhytaaltoisen </a:t>
            </a:r>
            <a:r>
              <a:rPr lang="fi-FI" dirty="0"/>
              <a:t>lämpösäteilyn maahan</a:t>
            </a:r>
          </a:p>
          <a:p>
            <a:pPr lvl="1" eaLnBrk="1" hangingPunct="1"/>
            <a:r>
              <a:rPr lang="fi-FI" dirty="0"/>
              <a:t>heijastavat takaisin lämmenneestä maan pinnasta lähtevää </a:t>
            </a:r>
            <a:r>
              <a:rPr lang="fi-FI" i="1" dirty="0"/>
              <a:t>pitkäaaltoista</a:t>
            </a:r>
            <a:r>
              <a:rPr lang="fi-FI" dirty="0"/>
              <a:t> lämpösäteilyä </a:t>
            </a:r>
            <a:r>
              <a:rPr lang="fi-FI" dirty="0">
                <a:sym typeface="Wingdings" pitchFamily="2" charset="2"/>
              </a:rPr>
              <a:t> </a:t>
            </a:r>
            <a:r>
              <a:rPr lang="fi-FI" sz="2800" b="1" dirty="0" smtClean="0">
                <a:sym typeface="Wingdings" pitchFamily="2" charset="2"/>
              </a:rPr>
              <a:t>lämpeneminen</a:t>
            </a:r>
          </a:p>
          <a:p>
            <a:r>
              <a:rPr lang="fi-FI" sz="2800" dirty="0" smtClean="0">
                <a:sym typeface="Wingdings" pitchFamily="2" charset="2"/>
              </a:rPr>
              <a:t>Ihminen lisää: </a:t>
            </a:r>
            <a:r>
              <a:rPr lang="fi-FI" sz="2800" dirty="0" smtClean="0"/>
              <a:t>CO</a:t>
            </a:r>
            <a:r>
              <a:rPr lang="fi-FI" sz="2800" baseline="-25000" dirty="0" smtClean="0"/>
              <a:t>2</a:t>
            </a:r>
            <a:r>
              <a:rPr lang="fi-FI" sz="2800" dirty="0" smtClean="0"/>
              <a:t>, </a:t>
            </a:r>
            <a:r>
              <a:rPr lang="fi-FI" sz="2800" dirty="0"/>
              <a:t>CH</a:t>
            </a:r>
            <a:r>
              <a:rPr lang="fi-FI" sz="2800" baseline="-25000" dirty="0"/>
              <a:t>4</a:t>
            </a:r>
            <a:r>
              <a:rPr lang="fi-FI" sz="2800" dirty="0"/>
              <a:t> </a:t>
            </a:r>
            <a:endParaRPr lang="fi-FI" sz="2800" dirty="0">
              <a:sym typeface="Wingdings" pitchFamily="2" charset="2"/>
            </a:endParaRPr>
          </a:p>
          <a:p>
            <a:pPr>
              <a:buClrTx/>
              <a:buSzPct val="100000"/>
              <a:buFont typeface="Arial" pitchFamily="34" charset="0"/>
              <a:buChar char="•"/>
            </a:pPr>
            <a:endParaRPr lang="fi-FI" sz="2800" b="1" dirty="0">
              <a:solidFill>
                <a:schemeClr val="tx1"/>
              </a:solidFill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552" y="1772816"/>
            <a:ext cx="4824536" cy="3414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35412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67544" y="2332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sz="4400" dirty="0" smtClean="0">
                <a:solidFill>
                  <a:srgbClr val="006DA7"/>
                </a:solidFill>
              </a:rPr>
              <a:t>Muutoksen vaikutuksia</a:t>
            </a:r>
            <a:endParaRPr lang="fi" sz="4400" dirty="0">
              <a:solidFill>
                <a:srgbClr val="006DA7"/>
              </a:solidFill>
            </a:endParaRPr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131044" y="1196752"/>
            <a:ext cx="4608512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fi-FI" sz="2400" dirty="0" smtClean="0">
                <a:solidFill>
                  <a:schemeClr val="tx1"/>
                </a:solidFill>
              </a:rPr>
              <a:t>Lämpeneminen </a:t>
            </a:r>
            <a:r>
              <a:rPr lang="fi-FI" sz="2400" dirty="0" smtClean="0">
                <a:solidFill>
                  <a:schemeClr val="tx1"/>
                </a:solidFill>
                <a:sym typeface="Wingdings" pitchFamily="2" charset="2"/>
              </a:rPr>
              <a:t> enemmän lämpöenergiaa  tuhoisammat myrskyt ja tulvat</a:t>
            </a:r>
            <a:endParaRPr lang="fi-FI" sz="2400" dirty="0" smtClean="0">
              <a:solidFill>
                <a:schemeClr val="tx1"/>
              </a:solidFill>
            </a:endParaRP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fi-FI" sz="2400" dirty="0" smtClean="0">
                <a:solidFill>
                  <a:schemeClr val="tx1"/>
                </a:solidFill>
              </a:rPr>
              <a:t>Kuivuus pahenee tai sateet lisääntyvät (eri alueilla)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fi-FI" sz="2400" dirty="0" smtClean="0">
                <a:solidFill>
                  <a:schemeClr val="tx1"/>
                </a:solidFill>
              </a:rPr>
              <a:t>Eliölajien leviäminen kohti napoja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fi-FI" sz="2400" dirty="0" smtClean="0">
                <a:solidFill>
                  <a:schemeClr val="tx1"/>
                </a:solidFill>
              </a:rPr>
              <a:t>Jäätiköiden sulaminen ja  veden lämpölaajeneminen </a:t>
            </a:r>
          </a:p>
          <a:p>
            <a:pPr marL="0" indent="0">
              <a:buClrTx/>
              <a:buSzPct val="100000"/>
              <a:buNone/>
            </a:pPr>
            <a:r>
              <a:rPr lang="fi-FI" sz="2400" dirty="0" smtClean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fi-FI" sz="2400" dirty="0" smtClean="0">
                <a:solidFill>
                  <a:schemeClr val="tx1"/>
                </a:solidFill>
              </a:rPr>
              <a:t>Merenpinnan nousu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endParaRPr lang="fi-FI" sz="2600" dirty="0">
              <a:solidFill>
                <a:schemeClr val="tx1"/>
              </a:solidFill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556792"/>
            <a:ext cx="4301728" cy="2931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32342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107504" y="476672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fi-FI" sz="4000" dirty="0" smtClean="0">
                <a:solidFill>
                  <a:srgbClr val="006DA7"/>
                </a:solidFill>
              </a:rPr>
              <a:t>Stratosfäärin </a:t>
            </a:r>
            <a:r>
              <a:rPr lang="fi-FI" sz="4000" dirty="0">
                <a:solidFill>
                  <a:srgbClr val="006DA7"/>
                </a:solidFill>
              </a:rPr>
              <a:t>otsonikerroksen </a:t>
            </a:r>
            <a:br>
              <a:rPr lang="fi-FI" sz="4000" dirty="0">
                <a:solidFill>
                  <a:srgbClr val="006DA7"/>
                </a:solidFill>
              </a:rPr>
            </a:br>
            <a:r>
              <a:rPr lang="fi-FI" sz="4000" dirty="0" smtClean="0">
                <a:solidFill>
                  <a:srgbClr val="006DA7"/>
                </a:solidFill>
              </a:rPr>
              <a:t>  oheneminen</a:t>
            </a:r>
            <a:endParaRPr lang="fi" sz="4000" dirty="0">
              <a:solidFill>
                <a:srgbClr val="006DA7"/>
              </a:solidFill>
            </a:endParaRPr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899592" y="1924332"/>
            <a:ext cx="6912768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fi-FI" sz="2600" dirty="0" err="1" smtClean="0">
                <a:solidFill>
                  <a:schemeClr val="tx1"/>
                </a:solidFill>
              </a:rPr>
              <a:t>CFC-yhdisteet</a:t>
            </a:r>
            <a:endParaRPr lang="fi-FI" sz="2600" dirty="0" smtClean="0">
              <a:solidFill>
                <a:schemeClr val="tx1"/>
              </a:solidFill>
            </a:endParaRPr>
          </a:p>
          <a:p>
            <a:pPr>
              <a:buClrTx/>
              <a:buSzPct val="100000"/>
              <a:buFont typeface="Wingdings"/>
              <a:buChar char="à"/>
            </a:pPr>
            <a:r>
              <a:rPr lang="fi-FI" sz="2600" dirty="0" smtClean="0">
                <a:solidFill>
                  <a:schemeClr val="tx1"/>
                </a:solidFill>
                <a:sym typeface="Wingdings" pitchFamily="2" charset="2"/>
              </a:rPr>
              <a:t>O</a:t>
            </a:r>
            <a:r>
              <a:rPr lang="fi-FI" sz="2600" baseline="-25000" dirty="0" smtClean="0">
                <a:solidFill>
                  <a:schemeClr val="tx1"/>
                </a:solidFill>
                <a:sym typeface="Wingdings" pitchFamily="2" charset="2"/>
              </a:rPr>
              <a:t>3</a:t>
            </a:r>
            <a:r>
              <a:rPr lang="fi-FI" sz="260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fi-FI" sz="2600" dirty="0" smtClean="0">
                <a:solidFill>
                  <a:schemeClr val="tx1"/>
                </a:solidFill>
                <a:sym typeface="Wingdings" pitchFamily="2" charset="2"/>
              </a:rPr>
              <a:t>eli otsoni   O</a:t>
            </a:r>
            <a:r>
              <a:rPr lang="fi-FI" sz="2600" baseline="-25000" dirty="0" smtClean="0">
                <a:solidFill>
                  <a:schemeClr val="tx1"/>
                </a:solidFill>
                <a:sym typeface="Wingdings" pitchFamily="2" charset="2"/>
              </a:rPr>
              <a:t>2</a:t>
            </a:r>
          </a:p>
          <a:p>
            <a:pPr>
              <a:buClrTx/>
              <a:buSzPct val="100000"/>
              <a:buFont typeface="Wingdings"/>
              <a:buChar char="à"/>
            </a:pPr>
            <a:r>
              <a:rPr lang="fi-FI" sz="2600" dirty="0" smtClean="0">
                <a:solidFill>
                  <a:schemeClr val="tx1"/>
                </a:solidFill>
              </a:rPr>
              <a:t> UV-säteilyä enemmän sisään</a:t>
            </a:r>
          </a:p>
          <a:p>
            <a:pPr>
              <a:buClrTx/>
              <a:buSzPct val="100000"/>
              <a:buFont typeface="Wingdings"/>
              <a:buChar char="à"/>
            </a:pPr>
            <a:r>
              <a:rPr lang="fi-FI" sz="2600" dirty="0" smtClean="0">
                <a:solidFill>
                  <a:schemeClr val="tx1"/>
                </a:solidFill>
              </a:rPr>
              <a:t> </a:t>
            </a:r>
            <a:r>
              <a:rPr lang="fi-FI" sz="2600" dirty="0" smtClean="0">
                <a:solidFill>
                  <a:schemeClr val="tx1"/>
                </a:solidFill>
              </a:rPr>
              <a:t>vauriot eliöissä (syöpä…)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fi-FI" sz="2600" i="1" dirty="0" smtClean="0">
                <a:solidFill>
                  <a:schemeClr val="tx1"/>
                </a:solidFill>
              </a:rPr>
              <a:t>Ei lämmitä ilmastoa</a:t>
            </a:r>
          </a:p>
        </p:txBody>
      </p:sp>
    </p:spTree>
    <p:extLst>
      <p:ext uri="{BB962C8B-B14F-4D97-AF65-F5344CB8AC3E}">
        <p14:creationId xmlns:p14="http://schemas.microsoft.com/office/powerpoint/2010/main" val="102901776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135</Words>
  <Application>Microsoft Office PowerPoint</Application>
  <PresentationFormat>Näytössä katseltava diaesitys (4:3)</PresentationFormat>
  <Paragraphs>37</Paragraphs>
  <Slides>6</Slides>
  <Notes>6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/>
      <vt:lpstr>13. Ilmastonmuutos</vt:lpstr>
      <vt:lpstr>Ilmaston pitkäaikaiset hitaat      muutokset</vt:lpstr>
      <vt:lpstr>Ilmaston pitkäaikaiset hitaat      muutokset</vt:lpstr>
      <vt:lpstr>Kasvihuonekaasujen    vaikutus</vt:lpstr>
      <vt:lpstr>Muutoksen vaikutuksia</vt:lpstr>
      <vt:lpstr>Stratosfäärin otsonikerroksen    oheneminen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nimi  (voi olla kaksirivinen)</dc:title>
  <dc:creator>Käyttäjä</dc:creator>
  <cp:lastModifiedBy>Käyttäjä</cp:lastModifiedBy>
  <cp:revision>34</cp:revision>
  <dcterms:modified xsi:type="dcterms:W3CDTF">2013-04-26T09:58:38Z</dcterms:modified>
</cp:coreProperties>
</file>