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14"/>
  </p:notesMasterIdLst>
  <p:sldIdLst>
    <p:sldId id="256" r:id="rId2"/>
    <p:sldId id="288" r:id="rId3"/>
    <p:sldId id="290" r:id="rId4"/>
    <p:sldId id="296" r:id="rId5"/>
    <p:sldId id="295" r:id="rId6"/>
    <p:sldId id="297" r:id="rId7"/>
    <p:sldId id="293" r:id="rId8"/>
    <p:sldId id="298" r:id="rId9"/>
    <p:sldId id="299" r:id="rId10"/>
    <p:sldId id="300" r:id="rId11"/>
    <p:sldId id="301" r:id="rId12"/>
    <p:sldId id="302" r:id="rId13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D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114743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539552" y="836712"/>
            <a:ext cx="6984776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fi-FI" sz="4400" dirty="0" smtClean="0">
                <a:solidFill>
                  <a:srgbClr val="006DA7"/>
                </a:solidFill>
              </a:rPr>
              <a:t>7</a:t>
            </a:r>
            <a:r>
              <a:rPr lang="fi-FI" sz="4400" dirty="0" smtClean="0">
                <a:solidFill>
                  <a:srgbClr val="006DA7"/>
                </a:solidFill>
              </a:rPr>
              <a:t>. Tuulet</a:t>
            </a:r>
            <a:endParaRPr lang="fi" sz="4400" dirty="0">
              <a:solidFill>
                <a:srgbClr val="006DA7"/>
              </a:solidFill>
            </a:endParaRP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3720263" y="3411588"/>
            <a:ext cx="4661700" cy="1291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8100" lvl="0" indent="0" algn="l" rtl="0">
              <a:buClr>
                <a:schemeClr val="dk2"/>
              </a:buClr>
              <a:buSzPct val="166666"/>
            </a:pPr>
            <a:endParaRPr lang="fi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564904"/>
            <a:ext cx="3809949" cy="338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" sz="4400" dirty="0" smtClean="0">
                <a:solidFill>
                  <a:srgbClr val="006DA7"/>
                </a:solidFill>
              </a:rPr>
              <a:t>Trooppiset hirmumyrskyt</a:t>
            </a:r>
            <a:endParaRPr lang="fi" sz="4400" dirty="0">
              <a:solidFill>
                <a:srgbClr val="006DA7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6779096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1">
              <a:buClrTx/>
              <a:buFont typeface="Arial" pitchFamily="34" charset="0"/>
              <a:buChar char="•"/>
            </a:pPr>
            <a:r>
              <a:rPr lang="fi-FI" sz="2200" b="1" dirty="0" smtClean="0">
                <a:solidFill>
                  <a:schemeClr val="tx1"/>
                </a:solidFill>
                <a:sym typeface="Wingdings" pitchFamily="2" charset="2"/>
              </a:rPr>
              <a:t>Pyörremyrskyjä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fi-FI" sz="2200" b="1" dirty="0" smtClean="0">
                <a:solidFill>
                  <a:schemeClr val="tx1"/>
                </a:solidFill>
                <a:sym typeface="Wingdings" pitchFamily="2" charset="2"/>
              </a:rPr>
              <a:t>Syntyy alueilla joissa lämmintä</a:t>
            </a:r>
          </a:p>
          <a:p>
            <a:pPr marL="457200" lvl="1" indent="0">
              <a:buClrTx/>
              <a:buNone/>
            </a:pPr>
            <a:r>
              <a:rPr lang="fi-FI" sz="2200" b="1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fi-FI" sz="2200" b="1" dirty="0" smtClean="0">
                <a:solidFill>
                  <a:schemeClr val="tx1"/>
                </a:solidFill>
                <a:sym typeface="Wingdings" pitchFamily="2" charset="2"/>
              </a:rPr>
              <a:t>  </a:t>
            </a:r>
            <a:r>
              <a:rPr lang="fi-FI" sz="2200" b="1" dirty="0" smtClean="0">
                <a:solidFill>
                  <a:schemeClr val="tx1"/>
                </a:solidFill>
                <a:sym typeface="Wingdings" pitchFamily="2" charset="2"/>
              </a:rPr>
              <a:t> merivettä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fi-FI" sz="2200" b="1" dirty="0" smtClean="0">
                <a:solidFill>
                  <a:schemeClr val="tx1"/>
                </a:solidFill>
                <a:sym typeface="Wingdings" pitchFamily="2" charset="2"/>
              </a:rPr>
              <a:t>Mm. hurrikaanit ja taifuunit</a:t>
            </a:r>
            <a:endParaRPr lang="fi-FI" sz="2200" b="1" dirty="0" smtClean="0">
              <a:solidFill>
                <a:schemeClr val="tx1"/>
              </a:solidFill>
              <a:sym typeface="Wingdings" pitchFamily="2" charset="2"/>
            </a:endParaRPr>
          </a:p>
          <a:p>
            <a:pPr marL="457200" lvl="1" indent="0">
              <a:buClrTx/>
              <a:buNone/>
            </a:pPr>
            <a:endParaRPr lang="fi-FI" sz="1800" b="1" dirty="0" smtClean="0">
              <a:solidFill>
                <a:schemeClr val="tx1"/>
              </a:solidFill>
              <a:sym typeface="Wingdings" pitchFamily="2" charset="2"/>
            </a:endParaRPr>
          </a:p>
          <a:p>
            <a:pPr marL="0" indent="0">
              <a:buClrTx/>
              <a:buSzPct val="100000"/>
              <a:buNone/>
            </a:pPr>
            <a:endParaRPr lang="fi-FI" sz="2800" b="1" dirty="0">
              <a:solidFill>
                <a:schemeClr val="tx1"/>
              </a:solidFill>
              <a:sym typeface="Wingdings" pitchFamily="2" charset="2"/>
            </a:endParaRPr>
          </a:p>
          <a:p>
            <a:pPr marL="0" indent="0">
              <a:buClrTx/>
              <a:buSzPct val="100000"/>
              <a:buNone/>
            </a:pPr>
            <a:r>
              <a:rPr lang="fi-FI" sz="2800" b="1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</a:p>
          <a:p>
            <a:pPr marL="0" indent="0">
              <a:buClrTx/>
              <a:buSzPct val="100000"/>
              <a:buNone/>
            </a:pPr>
            <a:endParaRPr lang="fi-FI" sz="2800" b="1" dirty="0" smtClean="0">
              <a:solidFill>
                <a:schemeClr val="tx1"/>
              </a:solidFill>
              <a:sym typeface="Wingdings" pitchFamily="2" charset="2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432992"/>
            <a:ext cx="4536504" cy="2551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12776"/>
            <a:ext cx="30575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4477370"/>
      </p:ext>
    </p:extLst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" sz="4400" dirty="0" smtClean="0">
                <a:solidFill>
                  <a:srgbClr val="006DA7"/>
                </a:solidFill>
              </a:rPr>
              <a:t>Tornadot ja trombit</a:t>
            </a:r>
            <a:endParaRPr lang="fi" sz="4400" dirty="0">
              <a:solidFill>
                <a:srgbClr val="006DA7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6779096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1">
              <a:buClrTx/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  <a:sym typeface="Wingdings" pitchFamily="2" charset="2"/>
              </a:rPr>
              <a:t>Pienialaisia ukkosrintamaan liittyviä myrskyjä</a:t>
            </a:r>
            <a:r>
              <a:rPr lang="fi-FI" sz="1800" b="1" dirty="0" smtClean="0">
                <a:solidFill>
                  <a:schemeClr val="tx1"/>
                </a:solidFill>
                <a:sym typeface="Wingdings" pitchFamily="2" charset="2"/>
              </a:rPr>
              <a:t>.</a:t>
            </a:r>
          </a:p>
          <a:p>
            <a:pPr marL="457200" lvl="1" indent="0">
              <a:buClrTx/>
              <a:buNone/>
            </a:pPr>
            <a:endParaRPr lang="fi-FI" sz="1800" b="1" dirty="0" smtClean="0">
              <a:solidFill>
                <a:schemeClr val="tx1"/>
              </a:solidFill>
              <a:sym typeface="Wingdings" pitchFamily="2" charset="2"/>
            </a:endParaRPr>
          </a:p>
          <a:p>
            <a:pPr marL="0" indent="0">
              <a:buClrTx/>
              <a:buSzPct val="100000"/>
              <a:buNone/>
            </a:pPr>
            <a:endParaRPr lang="fi-FI" sz="2800" b="1" dirty="0">
              <a:solidFill>
                <a:schemeClr val="tx1"/>
              </a:solidFill>
              <a:sym typeface="Wingdings" pitchFamily="2" charset="2"/>
            </a:endParaRPr>
          </a:p>
          <a:p>
            <a:pPr marL="0" indent="0">
              <a:buClrTx/>
              <a:buSzPct val="100000"/>
              <a:buNone/>
            </a:pPr>
            <a:r>
              <a:rPr lang="fi-FI" sz="2800" b="1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</a:p>
          <a:p>
            <a:pPr marL="0" indent="0">
              <a:buClrTx/>
              <a:buSzPct val="100000"/>
              <a:buNone/>
            </a:pPr>
            <a:endParaRPr lang="fi-FI" sz="2800" b="1" dirty="0" smtClean="0">
              <a:solidFill>
                <a:schemeClr val="tx1"/>
              </a:solidFill>
              <a:sym typeface="Wingdings" pitchFamily="2" charset="2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92895"/>
            <a:ext cx="5256584" cy="350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571961"/>
      </p:ext>
    </p:extLst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" sz="4400" dirty="0" smtClean="0">
                <a:solidFill>
                  <a:srgbClr val="006DA7"/>
                </a:solidFill>
              </a:rPr>
              <a:t>Syöksyvirtaukset</a:t>
            </a:r>
            <a:endParaRPr lang="fi" sz="4400" dirty="0">
              <a:solidFill>
                <a:srgbClr val="006DA7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6779096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1">
              <a:buClrTx/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  <a:sym typeface="Wingdings" pitchFamily="2" charset="2"/>
              </a:rPr>
              <a:t>Puuskarintama, joka kaataa puita samaan suuntaan.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fi-FI" b="1" dirty="0">
                <a:solidFill>
                  <a:schemeClr val="tx1"/>
                </a:solidFill>
                <a:sym typeface="Wingdings" pitchFamily="2" charset="2"/>
              </a:rPr>
              <a:t>Voimakkaita ukkospilvestä alaspäin</a:t>
            </a:r>
          </a:p>
          <a:p>
            <a:pPr marL="457200" lvl="1" indent="0">
              <a:buClrTx/>
              <a:buNone/>
            </a:pPr>
            <a:r>
              <a:rPr lang="fi-FI" b="1" dirty="0">
                <a:solidFill>
                  <a:schemeClr val="tx1"/>
                </a:solidFill>
                <a:sym typeface="Wingdings" pitchFamily="2" charset="2"/>
              </a:rPr>
              <a:t>    suuntautuvia tuulia.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  <a:sym typeface="Wingdings" pitchFamily="2" charset="2"/>
              </a:rPr>
              <a:t>Suomessa Asta-myrsky 2010: Savossa puita nurin laajoilta aloilta, taloja ilman sähköjä jopa kuukausia. </a:t>
            </a:r>
          </a:p>
          <a:p>
            <a:pPr marL="457200" lvl="1" indent="0">
              <a:buClrTx/>
              <a:buNone/>
            </a:pPr>
            <a:endParaRPr lang="fi-FI" b="1" dirty="0" smtClean="0">
              <a:solidFill>
                <a:schemeClr val="tx1"/>
              </a:solidFill>
              <a:sym typeface="Wingdings" pitchFamily="2" charset="2"/>
            </a:endParaRPr>
          </a:p>
          <a:p>
            <a:pPr marL="457200" lvl="1" indent="0">
              <a:buClrTx/>
              <a:buNone/>
            </a:pPr>
            <a:endParaRPr lang="fi-FI" b="1" dirty="0" smtClean="0">
              <a:solidFill>
                <a:schemeClr val="tx1"/>
              </a:solidFill>
              <a:sym typeface="Wingdings" pitchFamily="2" charset="2"/>
            </a:endParaRPr>
          </a:p>
          <a:p>
            <a:pPr marL="457200" lvl="1" indent="0">
              <a:buClrTx/>
              <a:buNone/>
            </a:pPr>
            <a:endParaRPr lang="fi-FI" b="1" dirty="0" smtClean="0">
              <a:solidFill>
                <a:schemeClr val="tx1"/>
              </a:solidFill>
              <a:sym typeface="Wingdings" pitchFamily="2" charset="2"/>
            </a:endParaRPr>
          </a:p>
          <a:p>
            <a:pPr marL="457200" lvl="1" indent="0">
              <a:buClrTx/>
              <a:buNone/>
            </a:pPr>
            <a:endParaRPr lang="fi-FI" b="1" dirty="0" smtClean="0">
              <a:solidFill>
                <a:schemeClr val="tx1"/>
              </a:solidFill>
              <a:sym typeface="Wingdings" pitchFamily="2" charset="2"/>
            </a:endParaRPr>
          </a:p>
          <a:p>
            <a:pPr marL="457200" lvl="1" indent="0">
              <a:buClrTx/>
              <a:buNone/>
            </a:pPr>
            <a:r>
              <a:rPr lang="fi-FI" sz="1800" b="1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fi-FI" sz="1800" b="1" dirty="0" smtClean="0">
                <a:solidFill>
                  <a:schemeClr val="tx1"/>
                </a:solidFill>
                <a:sym typeface="Wingdings" pitchFamily="2" charset="2"/>
              </a:rPr>
              <a:t>    </a:t>
            </a:r>
            <a:endParaRPr lang="fi-FI" sz="1800" b="1" dirty="0" smtClean="0">
              <a:solidFill>
                <a:schemeClr val="tx1"/>
              </a:solidFill>
              <a:sym typeface="Wingdings" pitchFamily="2" charset="2"/>
            </a:endParaRPr>
          </a:p>
          <a:p>
            <a:pPr marL="457200" lvl="1" indent="0">
              <a:buClrTx/>
              <a:buNone/>
            </a:pPr>
            <a:endParaRPr lang="fi-FI" sz="1800" b="1" dirty="0" smtClean="0">
              <a:solidFill>
                <a:schemeClr val="tx1"/>
              </a:solidFill>
              <a:sym typeface="Wingdings" pitchFamily="2" charset="2"/>
            </a:endParaRPr>
          </a:p>
          <a:p>
            <a:pPr marL="0" indent="0">
              <a:buClrTx/>
              <a:buSzPct val="100000"/>
              <a:buNone/>
            </a:pPr>
            <a:endParaRPr lang="fi-FI" sz="2800" b="1" dirty="0">
              <a:solidFill>
                <a:schemeClr val="tx1"/>
              </a:solidFill>
              <a:sym typeface="Wingdings" pitchFamily="2" charset="2"/>
            </a:endParaRPr>
          </a:p>
          <a:p>
            <a:pPr marL="0" indent="0">
              <a:buClrTx/>
              <a:buSzPct val="100000"/>
              <a:buNone/>
            </a:pPr>
            <a:r>
              <a:rPr lang="fi-FI" sz="2800" b="1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</a:p>
          <a:p>
            <a:pPr marL="0" indent="0">
              <a:buClrTx/>
              <a:buSzPct val="100000"/>
              <a:buNone/>
            </a:pPr>
            <a:endParaRPr lang="fi-FI" sz="2800" b="1" dirty="0" smtClean="0">
              <a:solidFill>
                <a:schemeClr val="tx1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62958045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" sz="4400" dirty="0" smtClean="0">
                <a:solidFill>
                  <a:srgbClr val="006DA7"/>
                </a:solidFill>
              </a:rPr>
              <a:t>Matala- ja korkeapaineet</a:t>
            </a:r>
            <a:endParaRPr lang="fi" sz="4400" dirty="0">
              <a:solidFill>
                <a:srgbClr val="006DA7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39472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indent="0">
              <a:buClrTx/>
              <a:buSzPct val="100000"/>
              <a:buNone/>
            </a:pPr>
            <a:endParaRPr lang="fi-FI" sz="2800" b="1" dirty="0" smtClean="0">
              <a:solidFill>
                <a:schemeClr val="tx1"/>
              </a:solidFill>
              <a:sym typeface="Wingdings" pitchFamily="2" charset="2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01543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2323424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" sz="4400" dirty="0" smtClean="0">
                <a:solidFill>
                  <a:srgbClr val="006DA7"/>
                </a:solidFill>
              </a:rPr>
              <a:t>Planetaariset tuulet</a:t>
            </a:r>
            <a:endParaRPr lang="fi" sz="4400" dirty="0">
              <a:solidFill>
                <a:srgbClr val="006DA7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39472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fi-FI" sz="2800" b="1" dirty="0" smtClean="0">
                <a:solidFill>
                  <a:schemeClr val="tx1"/>
                </a:solidFill>
                <a:sym typeface="Wingdings" pitchFamily="2" charset="2"/>
              </a:rPr>
              <a:t>Pasaatituulet kohti päiväntasaajaa kääntöpiirien hepoasteilta.</a:t>
            </a:r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fi-FI" sz="2800" b="1" dirty="0" smtClean="0">
                <a:solidFill>
                  <a:schemeClr val="tx1"/>
                </a:solidFill>
                <a:sym typeface="Wingdings" pitchFamily="2" charset="2"/>
              </a:rPr>
              <a:t>Pohjoisella puoliskolla polaaririntaman sykloneja ja länsituulia.</a:t>
            </a:r>
          </a:p>
          <a:p>
            <a:pPr marL="0" indent="0">
              <a:buClrTx/>
              <a:buSzPct val="100000"/>
              <a:buNone/>
            </a:pPr>
            <a:endParaRPr lang="fi-FI" sz="2800" b="1" dirty="0">
              <a:solidFill>
                <a:schemeClr val="tx1"/>
              </a:solidFill>
              <a:sym typeface="Wingdings" pitchFamily="2" charset="2"/>
            </a:endParaRPr>
          </a:p>
          <a:p>
            <a:pPr marL="0" indent="0">
              <a:buClrTx/>
              <a:buSzPct val="100000"/>
              <a:buNone/>
            </a:pPr>
            <a:r>
              <a:rPr lang="fi-FI" sz="2800" b="1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</a:p>
          <a:p>
            <a:pPr marL="0" indent="0">
              <a:buClrTx/>
              <a:buSzPct val="100000"/>
              <a:buNone/>
            </a:pPr>
            <a:endParaRPr lang="fi-FI" sz="2800" b="1" dirty="0" smtClean="0">
              <a:solidFill>
                <a:schemeClr val="tx1"/>
              </a:solidFill>
              <a:sym typeface="Wingdings" pitchFamily="2" charset="2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700808"/>
            <a:ext cx="4680181" cy="3510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5030367"/>
      </p:ext>
    </p:extLst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" sz="4400" dirty="0" smtClean="0">
                <a:solidFill>
                  <a:srgbClr val="006DA7"/>
                </a:solidFill>
              </a:rPr>
              <a:t>Ilmanpainevyöhykkeet</a:t>
            </a:r>
            <a:endParaRPr lang="fi" sz="4400" dirty="0">
              <a:solidFill>
                <a:srgbClr val="006DA7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39472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fi-FI" sz="2800" b="1" dirty="0" smtClean="0">
                <a:solidFill>
                  <a:schemeClr val="tx1"/>
                </a:solidFill>
                <a:sym typeface="Wingdings" pitchFamily="2" charset="2"/>
              </a:rPr>
              <a:t>Päiväntasaajalla matalapaine</a:t>
            </a:r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fi-FI" sz="2800" b="1" dirty="0" smtClean="0">
                <a:solidFill>
                  <a:schemeClr val="tx1"/>
                </a:solidFill>
                <a:sym typeface="Wingdings" pitchFamily="2" charset="2"/>
              </a:rPr>
              <a:t>Kääntöpiireillä korkeapaine</a:t>
            </a:r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fi-FI" sz="2800" b="1" dirty="0" smtClean="0">
                <a:solidFill>
                  <a:schemeClr val="tx1"/>
                </a:solidFill>
                <a:sym typeface="Wingdings" pitchFamily="2" charset="2"/>
              </a:rPr>
              <a:t>Polaaririntamien matalapaine</a:t>
            </a:r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fi-FI" sz="2800" b="1" dirty="0" smtClean="0">
                <a:solidFill>
                  <a:schemeClr val="tx1"/>
                </a:solidFill>
                <a:sym typeface="Wingdings" pitchFamily="2" charset="2"/>
              </a:rPr>
              <a:t>Napa-alueilla korkeapaine</a:t>
            </a:r>
            <a:endParaRPr lang="fi-FI" sz="2800" b="1" dirty="0" smtClean="0">
              <a:solidFill>
                <a:schemeClr val="tx1"/>
              </a:solidFill>
              <a:sym typeface="Wingdings" pitchFamily="2" charset="2"/>
            </a:endParaRPr>
          </a:p>
          <a:p>
            <a:pPr marL="0" indent="0">
              <a:buClrTx/>
              <a:buSzPct val="100000"/>
              <a:buNone/>
            </a:pPr>
            <a:endParaRPr lang="fi-FI" sz="2800" b="1" dirty="0">
              <a:solidFill>
                <a:schemeClr val="tx1"/>
              </a:solidFill>
              <a:sym typeface="Wingdings" pitchFamily="2" charset="2"/>
            </a:endParaRPr>
          </a:p>
          <a:p>
            <a:pPr marL="0" indent="0">
              <a:buClrTx/>
              <a:buSzPct val="100000"/>
              <a:buNone/>
            </a:pPr>
            <a:r>
              <a:rPr lang="fi-FI" sz="2800" b="1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</a:p>
          <a:p>
            <a:pPr marL="0" indent="0">
              <a:buClrTx/>
              <a:buSzPct val="100000"/>
              <a:buNone/>
            </a:pPr>
            <a:endParaRPr lang="fi-FI" sz="2800" b="1" dirty="0" smtClean="0">
              <a:solidFill>
                <a:schemeClr val="tx1"/>
              </a:solidFill>
              <a:sym typeface="Wingdings" pitchFamily="2" charset="2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700808"/>
            <a:ext cx="4680181" cy="3510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5358438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" sz="4400" dirty="0" smtClean="0">
                <a:solidFill>
                  <a:srgbClr val="006DA7"/>
                </a:solidFill>
              </a:rPr>
              <a:t>Aasian monsuunituulet</a:t>
            </a:r>
            <a:r>
              <a:rPr lang="fi" sz="4400" dirty="0" smtClean="0">
                <a:solidFill>
                  <a:srgbClr val="006DA7"/>
                </a:solidFill>
              </a:rPr>
              <a:t> </a:t>
            </a:r>
            <a:endParaRPr lang="fi" sz="4400" dirty="0">
              <a:solidFill>
                <a:srgbClr val="006DA7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42792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fi-FI" sz="2800" b="1" dirty="0" smtClean="0">
                <a:solidFill>
                  <a:schemeClr val="tx1"/>
                </a:solidFill>
                <a:sym typeface="Wingdings" pitchFamily="2" charset="2"/>
              </a:rPr>
              <a:t>Kesämonsuuni: Aasian mantereella matalapaine  tuulia ja  </a:t>
            </a:r>
            <a:r>
              <a:rPr lang="fi-FI" sz="2800" b="1" dirty="0" smtClean="0">
                <a:solidFill>
                  <a:schemeClr val="tx1"/>
                </a:solidFill>
                <a:sym typeface="Wingdings" pitchFamily="2" charset="2"/>
              </a:rPr>
              <a:t>sateita mereltä</a:t>
            </a:r>
            <a:endParaRPr lang="fi-FI" sz="2800" b="1" dirty="0" smtClean="0">
              <a:solidFill>
                <a:schemeClr val="tx1"/>
              </a:solidFill>
              <a:sym typeface="Wingdings" pitchFamily="2" charset="2"/>
            </a:endParaRPr>
          </a:p>
          <a:p>
            <a:pPr marL="0" indent="0">
              <a:buClrTx/>
              <a:buSzPct val="100000"/>
              <a:buNone/>
            </a:pPr>
            <a:endParaRPr lang="fi-FI" sz="2800" b="1" dirty="0">
              <a:solidFill>
                <a:schemeClr val="tx1"/>
              </a:solidFill>
              <a:sym typeface="Wingdings" pitchFamily="2" charset="2"/>
            </a:endParaRPr>
          </a:p>
          <a:p>
            <a:pPr marL="0" indent="0">
              <a:buClrTx/>
              <a:buSzPct val="100000"/>
              <a:buNone/>
            </a:pPr>
            <a:r>
              <a:rPr lang="fi-FI" sz="2800" b="1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</a:p>
          <a:p>
            <a:pPr marL="0" indent="0">
              <a:buClrTx/>
              <a:buSzPct val="100000"/>
              <a:buNone/>
            </a:pPr>
            <a:endParaRPr lang="fi-FI" sz="2800" b="1" dirty="0" smtClean="0">
              <a:solidFill>
                <a:schemeClr val="tx1"/>
              </a:solidFill>
              <a:sym typeface="Wingdings" pitchFamily="2" charset="2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84784"/>
            <a:ext cx="2958629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875921"/>
            <a:ext cx="2952328" cy="1968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5476730"/>
      </p:ext>
    </p:extLst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" sz="4400" dirty="0" smtClean="0">
                <a:solidFill>
                  <a:srgbClr val="006DA7"/>
                </a:solidFill>
              </a:rPr>
              <a:t>Aasian monsuunituulet</a:t>
            </a:r>
            <a:r>
              <a:rPr lang="fi" sz="4400" dirty="0" smtClean="0">
                <a:solidFill>
                  <a:srgbClr val="006DA7"/>
                </a:solidFill>
              </a:rPr>
              <a:t> </a:t>
            </a:r>
            <a:endParaRPr lang="fi" sz="4400" dirty="0">
              <a:solidFill>
                <a:srgbClr val="006DA7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42792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  <a:sym typeface="Wingdings" pitchFamily="2" charset="2"/>
              </a:rPr>
              <a:t>Talvimonsuuni: Auringon zeniittiasema Aasian mantereen eteläpuolella  </a:t>
            </a:r>
            <a:r>
              <a:rPr lang="fi-FI" sz="2400" b="1" dirty="0">
                <a:solidFill>
                  <a:schemeClr val="tx1"/>
                </a:solidFill>
                <a:sym typeface="Wingdings" pitchFamily="2" charset="2"/>
              </a:rPr>
              <a:t>k</a:t>
            </a:r>
            <a:r>
              <a:rPr lang="fi-FI" sz="2400" b="1" dirty="0" smtClean="0">
                <a:solidFill>
                  <a:schemeClr val="tx1"/>
                </a:solidFill>
                <a:sym typeface="Wingdings" pitchFamily="2" charset="2"/>
              </a:rPr>
              <a:t>uiva mannertuuli.</a:t>
            </a:r>
            <a:endParaRPr lang="fi-FI" sz="2400" b="1" dirty="0">
              <a:solidFill>
                <a:schemeClr val="tx1"/>
              </a:solidFill>
              <a:sym typeface="Wingdings" pitchFamily="2" charset="2"/>
            </a:endParaRPr>
          </a:p>
          <a:p>
            <a:pPr marL="0" indent="0">
              <a:buClrTx/>
              <a:buSzPct val="100000"/>
              <a:buNone/>
            </a:pPr>
            <a:r>
              <a:rPr lang="fi-FI" sz="2800" b="1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</a:p>
          <a:p>
            <a:pPr marL="0" indent="0">
              <a:buClrTx/>
              <a:buSzPct val="100000"/>
              <a:buNone/>
            </a:pPr>
            <a:endParaRPr lang="fi-FI" sz="2800" b="1" dirty="0" smtClean="0">
              <a:solidFill>
                <a:schemeClr val="tx1"/>
              </a:solidFill>
              <a:sym typeface="Wingdings" pitchFamily="2" charset="2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84784"/>
            <a:ext cx="2958629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45024"/>
            <a:ext cx="346233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7545968"/>
      </p:ext>
    </p:extLst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" sz="4400" dirty="0" smtClean="0">
                <a:solidFill>
                  <a:srgbClr val="006DA7"/>
                </a:solidFill>
              </a:rPr>
              <a:t>Paikallistuulet </a:t>
            </a:r>
            <a:endParaRPr lang="fi" sz="4400" dirty="0">
              <a:solidFill>
                <a:srgbClr val="006DA7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6779096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fi-FI" sz="2800" b="1" dirty="0" smtClean="0">
                <a:solidFill>
                  <a:schemeClr val="tx1"/>
                </a:solidFill>
                <a:sym typeface="Wingdings" pitchFamily="2" charset="2"/>
              </a:rPr>
              <a:t>Maa- ja merituulet</a:t>
            </a:r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fi-FI" sz="2800" b="1" dirty="0" smtClean="0">
                <a:solidFill>
                  <a:schemeClr val="tx1"/>
                </a:solidFill>
                <a:sym typeface="Wingdings" pitchFamily="2" charset="2"/>
              </a:rPr>
              <a:t>Laakso- ja vuorituulet</a:t>
            </a:r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fi-FI" sz="2800" b="1" dirty="0" smtClean="0">
                <a:solidFill>
                  <a:schemeClr val="tx1"/>
                </a:solidFill>
                <a:sym typeface="Wingdings" pitchFamily="2" charset="2"/>
              </a:rPr>
              <a:t>Kylmät laskutuulet</a:t>
            </a:r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fi-FI" sz="2800" b="1" dirty="0" err="1" smtClean="0">
                <a:solidFill>
                  <a:schemeClr val="tx1"/>
                </a:solidFill>
                <a:sym typeface="Wingdings" pitchFamily="2" charset="2"/>
              </a:rPr>
              <a:t>Föhntuuli</a:t>
            </a:r>
            <a:endParaRPr lang="fi-FI" sz="2800" b="1" dirty="0" smtClean="0">
              <a:solidFill>
                <a:schemeClr val="tx1"/>
              </a:solidFill>
              <a:sym typeface="Wingdings" pitchFamily="2" charset="2"/>
            </a:endParaRPr>
          </a:p>
          <a:p>
            <a:pPr marL="0" indent="0">
              <a:buClrTx/>
              <a:buSzPct val="100000"/>
              <a:buNone/>
            </a:pPr>
            <a:endParaRPr lang="fi-FI" sz="2800" b="1" dirty="0">
              <a:solidFill>
                <a:schemeClr val="tx1"/>
              </a:solidFill>
              <a:sym typeface="Wingdings" pitchFamily="2" charset="2"/>
            </a:endParaRPr>
          </a:p>
          <a:p>
            <a:pPr marL="0" indent="0">
              <a:buClrTx/>
              <a:buSzPct val="100000"/>
              <a:buNone/>
            </a:pPr>
            <a:r>
              <a:rPr lang="fi-FI" sz="2800" b="1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</a:p>
          <a:p>
            <a:pPr marL="0" indent="0">
              <a:buClrTx/>
              <a:buSzPct val="100000"/>
              <a:buNone/>
            </a:pPr>
            <a:endParaRPr lang="fi-FI" sz="2800" b="1" dirty="0" smtClean="0">
              <a:solidFill>
                <a:schemeClr val="tx1"/>
              </a:solidFill>
              <a:sym typeface="Wingdings" pitchFamily="2" charset="2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12776"/>
            <a:ext cx="2720153" cy="3851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792876"/>
      </p:ext>
    </p:extLst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" sz="4400" dirty="0" smtClean="0">
                <a:solidFill>
                  <a:srgbClr val="006DA7"/>
                </a:solidFill>
              </a:rPr>
              <a:t>Paikallistuulet </a:t>
            </a:r>
            <a:endParaRPr lang="fi" sz="4400" dirty="0">
              <a:solidFill>
                <a:srgbClr val="006DA7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6779096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  <a:sym typeface="Wingdings" pitchFamily="2" charset="2"/>
              </a:rPr>
              <a:t>Maa- ja merituuli 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fi-FI" sz="1800" b="1" dirty="0" smtClean="0">
                <a:solidFill>
                  <a:schemeClr val="tx1"/>
                </a:solidFill>
                <a:sym typeface="Wingdings" pitchFamily="2" charset="2"/>
              </a:rPr>
              <a:t>Tuuli puhaltaa päivällä mereltä (maa lämpenee päivällä  ilma kohoaa  tilalle mereltä ilmaa) 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fi-FI" sz="1800" b="1" dirty="0" smtClean="0">
                <a:solidFill>
                  <a:schemeClr val="tx1"/>
                </a:solidFill>
                <a:sym typeface="Wingdings" pitchFamily="2" charset="2"/>
              </a:rPr>
              <a:t>Yöllä puhaltaa mantereelta (ilma kohoaa hitaammin viilenevältä mereltä  ilma kohoaa  tilalle maalta ilmaa)</a:t>
            </a:r>
            <a:endParaRPr lang="fi-FI" sz="2800" b="1" dirty="0" smtClean="0">
              <a:solidFill>
                <a:schemeClr val="tx1"/>
              </a:solidFill>
              <a:sym typeface="Wingdings" pitchFamily="2" charset="2"/>
            </a:endParaRPr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  <a:sym typeface="Wingdings" pitchFamily="2" charset="2"/>
              </a:rPr>
              <a:t>Kylmät laskutuulet</a:t>
            </a:r>
            <a:endParaRPr lang="fi-FI" sz="2400" b="1" dirty="0" smtClean="0">
              <a:solidFill>
                <a:schemeClr val="tx1"/>
              </a:solidFill>
              <a:sym typeface="Wingdings" pitchFamily="2" charset="2"/>
            </a:endParaRPr>
          </a:p>
          <a:p>
            <a:pPr lvl="1">
              <a:buClrTx/>
              <a:buFont typeface="Arial" pitchFamily="34" charset="0"/>
              <a:buChar char="•"/>
            </a:pPr>
            <a:r>
              <a:rPr lang="fi-FI" sz="1800" b="1" dirty="0" smtClean="0">
                <a:solidFill>
                  <a:schemeClr val="tx1"/>
                </a:solidFill>
                <a:sym typeface="Wingdings" pitchFamily="2" charset="2"/>
              </a:rPr>
              <a:t>Laskutuuli tuo laaksoon kylmää kosteaa ilmaa.</a:t>
            </a:r>
            <a:endParaRPr lang="fi-FI" sz="2800" b="1" dirty="0" smtClean="0">
              <a:solidFill>
                <a:schemeClr val="tx1"/>
              </a:solidFill>
              <a:sym typeface="Wingdings" pitchFamily="2" charset="2"/>
            </a:endParaRPr>
          </a:p>
          <a:p>
            <a:pPr marL="0" indent="0">
              <a:buClrTx/>
              <a:buSzPct val="100000"/>
              <a:buNone/>
            </a:pPr>
            <a:r>
              <a:rPr lang="fi-FI" sz="2800" b="1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</a:p>
          <a:p>
            <a:pPr marL="0" indent="0">
              <a:buClrTx/>
              <a:buSzPct val="100000"/>
              <a:buNone/>
            </a:pPr>
            <a:endParaRPr lang="fi-FI" sz="2800" b="1" dirty="0" smtClean="0">
              <a:solidFill>
                <a:schemeClr val="tx1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03840099"/>
      </p:ext>
    </p:extLst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" sz="4400" dirty="0" smtClean="0">
                <a:solidFill>
                  <a:srgbClr val="006DA7"/>
                </a:solidFill>
              </a:rPr>
              <a:t>Paikallistuulet </a:t>
            </a:r>
            <a:endParaRPr lang="fi" sz="4400" dirty="0">
              <a:solidFill>
                <a:srgbClr val="006DA7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6779096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  <a:sym typeface="Wingdings" pitchFamily="2" charset="2"/>
              </a:rPr>
              <a:t>Laakso- ja vuorituulet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fi-FI" sz="1800" b="1" dirty="0" smtClean="0">
                <a:solidFill>
                  <a:schemeClr val="tx1"/>
                </a:solidFill>
                <a:sym typeface="Wingdings" pitchFamily="2" charset="2"/>
              </a:rPr>
              <a:t>Päivällä rinne lämpenee  tilalle laaksosta </a:t>
            </a:r>
          </a:p>
          <a:p>
            <a:pPr marL="457200" lvl="1" indent="0">
              <a:buClrTx/>
              <a:buNone/>
            </a:pPr>
            <a:r>
              <a:rPr lang="fi-FI" sz="1800" b="1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fi-FI" sz="1800" b="1" dirty="0" smtClean="0">
                <a:solidFill>
                  <a:schemeClr val="tx1"/>
                </a:solidFill>
                <a:sym typeface="Wingdings" pitchFamily="2" charset="2"/>
              </a:rPr>
              <a:t>    ilmaa           laaksotuuli 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fi-FI" sz="1800" b="1" dirty="0" smtClean="0">
                <a:solidFill>
                  <a:schemeClr val="tx1"/>
                </a:solidFill>
                <a:sym typeface="Wingdings" pitchFamily="2" charset="2"/>
              </a:rPr>
              <a:t>Yöllä laakso viilenee hitaammin  nouseva </a:t>
            </a:r>
          </a:p>
          <a:p>
            <a:pPr marL="0" indent="0">
              <a:buClrTx/>
              <a:buSzPct val="100000"/>
              <a:buNone/>
            </a:pPr>
            <a:r>
              <a:rPr lang="fi-FI" sz="1800" b="1" dirty="0" smtClean="0">
                <a:solidFill>
                  <a:schemeClr val="tx1"/>
                </a:solidFill>
                <a:sym typeface="Wingdings" pitchFamily="2" charset="2"/>
              </a:rPr>
              <a:t>            ilmavirtaus  vuorituuli.</a:t>
            </a:r>
            <a:endParaRPr lang="fi-FI" sz="1800" b="1" dirty="0" smtClean="0">
              <a:solidFill>
                <a:schemeClr val="tx1"/>
              </a:solidFill>
              <a:sym typeface="Wingdings" pitchFamily="2" charset="2"/>
            </a:endParaRPr>
          </a:p>
          <a:p>
            <a:pPr marL="0" indent="0">
              <a:buClrTx/>
              <a:buSzPct val="100000"/>
              <a:buNone/>
            </a:pPr>
            <a:endParaRPr lang="fi-FI" sz="2800" b="1" dirty="0" smtClean="0">
              <a:solidFill>
                <a:schemeClr val="tx1"/>
              </a:solidFill>
              <a:sym typeface="Wingdings" pitchFamily="2" charset="2"/>
            </a:endParaRPr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fi-FI" sz="2400" b="1" dirty="0" err="1" smtClean="0">
                <a:solidFill>
                  <a:schemeClr val="tx1"/>
                </a:solidFill>
                <a:sym typeface="Wingdings" pitchFamily="2" charset="2"/>
              </a:rPr>
              <a:t>Föhntuuli</a:t>
            </a:r>
            <a:endParaRPr lang="fi-FI" sz="2400" b="1" dirty="0" smtClean="0">
              <a:solidFill>
                <a:schemeClr val="tx1"/>
              </a:solidFill>
              <a:sym typeface="Wingdings" pitchFamily="2" charset="2"/>
            </a:endParaRPr>
          </a:p>
          <a:p>
            <a:pPr lvl="1">
              <a:buClrTx/>
              <a:buFont typeface="Arial" pitchFamily="34" charset="0"/>
              <a:buChar char="•"/>
            </a:pPr>
            <a:r>
              <a:rPr lang="fi-FI" sz="1800" b="1" dirty="0" smtClean="0">
                <a:solidFill>
                  <a:schemeClr val="tx1"/>
                </a:solidFill>
                <a:sym typeface="Wingdings" pitchFamily="2" charset="2"/>
              </a:rPr>
              <a:t>Vuoren suojan puolelle tuleva ilma lämpenee laskeutuessaan  lämmin laskutuuli.</a:t>
            </a:r>
          </a:p>
          <a:p>
            <a:pPr marL="0" indent="0">
              <a:buClrTx/>
              <a:buSzPct val="100000"/>
              <a:buNone/>
            </a:pPr>
            <a:endParaRPr lang="fi-FI" sz="2800" b="1" dirty="0">
              <a:solidFill>
                <a:schemeClr val="tx1"/>
              </a:solidFill>
              <a:sym typeface="Wingdings" pitchFamily="2" charset="2"/>
            </a:endParaRPr>
          </a:p>
          <a:p>
            <a:pPr marL="0" indent="0">
              <a:buClrTx/>
              <a:buSzPct val="100000"/>
              <a:buNone/>
            </a:pPr>
            <a:r>
              <a:rPr lang="fi-FI" sz="2800" b="1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</a:p>
          <a:p>
            <a:pPr marL="0" indent="0">
              <a:buClrTx/>
              <a:buSzPct val="100000"/>
              <a:buNone/>
            </a:pPr>
            <a:endParaRPr lang="fi-FI" sz="2800" b="1" dirty="0" smtClean="0">
              <a:solidFill>
                <a:schemeClr val="tx1"/>
              </a:solidFill>
              <a:sym typeface="Wingdings" pitchFamily="2" charset="2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686799"/>
            <a:ext cx="2720153" cy="3851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243239"/>
      </p:ext>
    </p:extLst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1432</TotalTime>
  <Words>213</Words>
  <Application>Microsoft Office PowerPoint</Application>
  <PresentationFormat>Näytössä katseltava diaesitys (4:3)</PresentationFormat>
  <Paragraphs>72</Paragraphs>
  <Slides>12</Slides>
  <Notes>12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3" baseType="lpstr">
      <vt:lpstr/>
      <vt:lpstr>7. Tuulet</vt:lpstr>
      <vt:lpstr>Matala- ja korkeapaineet</vt:lpstr>
      <vt:lpstr>Planetaariset tuulet</vt:lpstr>
      <vt:lpstr>Ilmanpainevyöhykkeet</vt:lpstr>
      <vt:lpstr>Aasian monsuunituulet </vt:lpstr>
      <vt:lpstr>Aasian monsuunituulet </vt:lpstr>
      <vt:lpstr>Paikallistuulet </vt:lpstr>
      <vt:lpstr>Paikallistuulet </vt:lpstr>
      <vt:lpstr>Paikallistuulet </vt:lpstr>
      <vt:lpstr>Trooppiset hirmumyrskyt</vt:lpstr>
      <vt:lpstr>Tornadot ja trombit</vt:lpstr>
      <vt:lpstr>Syöksyvirtaukset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nimi  (voi olla kaksirivinen)</dc:title>
  <dc:creator>Käyttäjä</dc:creator>
  <cp:lastModifiedBy>Käyttäjä</cp:lastModifiedBy>
  <cp:revision>36</cp:revision>
  <dcterms:modified xsi:type="dcterms:W3CDTF">2013-04-01T10:21:15Z</dcterms:modified>
</cp:coreProperties>
</file>