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erriweather Sans" pitchFamily="2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idzUpHYYvZ4fkQuX8hDrCc4Cg9y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enariina Hämäläin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0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customschemas.google.com/relationships/presentationmetadata" Target="metadata"/><Relationship Id="rId30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2-08-28T18:06:10.632" idx="1">
    <p:pos x="6000" y="0"/>
    <p:text>Tein nyt Hannelen ehdotuksesta tähän kokonaan uuden tietoiskun.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Ae7dZnd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erriweather Sans"/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48982fca6_0_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g1348982fca6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4500" y="1143000"/>
            <a:ext cx="4509000" cy="3085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487d22d5ce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487d22d5ce_0_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1487d22d5ce_0_48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487d22d5ce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487d22d5ce_0_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1487d22d5ce_0_24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487d22d5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487d22d5ce_0_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1487d22d5ce_0_36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487d22d5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487d22d5ce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1487d22d5ce_0_0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487d22d5ce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487d22d5ce_0_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1487d22d5ce_0_30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ff9fce3d2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ff9fce3d24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ff9fce3d24_1_0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487d22d5ce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487d22d5ce_0_4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1487d22d5ce_0_42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487d22d5c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487d22d5ce_0_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g1487d22d5ce_0_6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487d22d5c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487d22d5ce_0_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1487d22d5ce_0_12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487d22d5ce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487d22d5ce_0_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1487d22d5ce_0_18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Merriweather Sans"/>
              <a:buNone/>
            </a:pPr>
            <a:fld id="{00000000-1234-1234-1234-123412341234}" type="slidenum">
              <a:rPr lang="fi-FI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" type="blank">
  <p:cSld name="BLANK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pystysuora teksti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 rot="5400000">
            <a:off x="2396330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stysuora otsikko ja teksti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 rot="5400000">
            <a:off x="604043" y="389731"/>
            <a:ext cx="5811838" cy="5762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348982fca6_0_94"/>
          <p:cNvSpPr txBox="1">
            <a:spLocks noGrp="1"/>
          </p:cNvSpPr>
          <p:nvPr>
            <p:ph type="title"/>
          </p:nvPr>
        </p:nvSpPr>
        <p:spPr>
          <a:xfrm>
            <a:off x="628650" y="2883449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 b="1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1348982fca6_0_94"/>
          <p:cNvSpPr txBox="1">
            <a:spLocks noGrp="1"/>
          </p:cNvSpPr>
          <p:nvPr>
            <p:ph type="body" idx="1"/>
          </p:nvPr>
        </p:nvSpPr>
        <p:spPr>
          <a:xfrm>
            <a:off x="628650" y="885872"/>
            <a:ext cx="78867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  <a:defRPr sz="2700" b="1">
                <a:solidFill>
                  <a:schemeClr val="lt1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g1348982fca6_0_94"/>
          <p:cNvSpPr txBox="1">
            <a:spLocks noGrp="1"/>
          </p:cNvSpPr>
          <p:nvPr>
            <p:ph type="body" idx="2"/>
          </p:nvPr>
        </p:nvSpPr>
        <p:spPr>
          <a:xfrm>
            <a:off x="628650" y="1428323"/>
            <a:ext cx="78867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000">
                <a:solidFill>
                  <a:schemeClr val="lt1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94" name="Google Shape;94;g1348982fca6_0_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1670" y="5886039"/>
            <a:ext cx="676581" cy="372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Image Half Full">
  <p:cSld name="17_Image Half Full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348982fca6_0_99"/>
          <p:cNvSpPr txBox="1">
            <a:spLocks noGrp="1"/>
          </p:cNvSpPr>
          <p:nvPr>
            <p:ph type="title"/>
          </p:nvPr>
        </p:nvSpPr>
        <p:spPr>
          <a:xfrm>
            <a:off x="312283" y="246914"/>
            <a:ext cx="8546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1348982fca6_0_99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1348982fca6_0_99"/>
          <p:cNvSpPr txBox="1">
            <a:spLocks noGrp="1"/>
          </p:cNvSpPr>
          <p:nvPr>
            <p:ph type="body" idx="1"/>
          </p:nvPr>
        </p:nvSpPr>
        <p:spPr>
          <a:xfrm>
            <a:off x="301228" y="3940736"/>
            <a:ext cx="2575200" cy="17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g1348982fca6_0_99"/>
          <p:cNvSpPr>
            <a:spLocks noGrp="1"/>
          </p:cNvSpPr>
          <p:nvPr>
            <p:ph type="pic" idx="2"/>
          </p:nvPr>
        </p:nvSpPr>
        <p:spPr>
          <a:xfrm>
            <a:off x="301397" y="1340213"/>
            <a:ext cx="25752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g1348982fca6_0_99"/>
          <p:cNvSpPr txBox="1">
            <a:spLocks noGrp="1"/>
          </p:cNvSpPr>
          <p:nvPr>
            <p:ph type="body" idx="3"/>
          </p:nvPr>
        </p:nvSpPr>
        <p:spPr>
          <a:xfrm>
            <a:off x="3292078" y="3953436"/>
            <a:ext cx="2575200" cy="17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1348982fca6_0_99"/>
          <p:cNvSpPr>
            <a:spLocks noGrp="1"/>
          </p:cNvSpPr>
          <p:nvPr>
            <p:ph type="pic" idx="4"/>
          </p:nvPr>
        </p:nvSpPr>
        <p:spPr>
          <a:xfrm>
            <a:off x="3292247" y="1352913"/>
            <a:ext cx="25752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1348982fca6_0_99"/>
          <p:cNvSpPr txBox="1">
            <a:spLocks noGrp="1"/>
          </p:cNvSpPr>
          <p:nvPr>
            <p:ph type="body" idx="5"/>
          </p:nvPr>
        </p:nvSpPr>
        <p:spPr>
          <a:xfrm>
            <a:off x="6282928" y="3953436"/>
            <a:ext cx="2575200" cy="17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g1348982fca6_0_99"/>
          <p:cNvSpPr>
            <a:spLocks noGrp="1"/>
          </p:cNvSpPr>
          <p:nvPr>
            <p:ph type="pic" idx="6"/>
          </p:nvPr>
        </p:nvSpPr>
        <p:spPr>
          <a:xfrm>
            <a:off x="6283097" y="1352913"/>
            <a:ext cx="25752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g1348982fca6_0_99"/>
          <p:cNvSpPr txBox="1">
            <a:spLocks noGrp="1"/>
          </p:cNvSpPr>
          <p:nvPr>
            <p:ph type="sldNum" idx="12"/>
          </p:nvPr>
        </p:nvSpPr>
        <p:spPr>
          <a:xfrm>
            <a:off x="6778869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05" name="Google Shape;105;g1348982fca6_0_99"/>
          <p:cNvSpPr txBox="1">
            <a:spLocks noGrp="1"/>
          </p:cNvSpPr>
          <p:nvPr>
            <p:ph type="ftr" idx="11"/>
          </p:nvPr>
        </p:nvSpPr>
        <p:spPr>
          <a:xfrm>
            <a:off x="312283" y="6146632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Image Half Full">
  <p:cSld name="18_Image Half Full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348982fca6_0_110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1348982fca6_0_110"/>
          <p:cNvSpPr txBox="1">
            <a:spLocks noGrp="1"/>
          </p:cNvSpPr>
          <p:nvPr>
            <p:ph type="body" idx="1"/>
          </p:nvPr>
        </p:nvSpPr>
        <p:spPr>
          <a:xfrm>
            <a:off x="608229" y="1580369"/>
            <a:ext cx="4103700" cy="4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g1348982fca6_0_110"/>
          <p:cNvSpPr>
            <a:spLocks noGrp="1"/>
          </p:cNvSpPr>
          <p:nvPr>
            <p:ph type="pic" idx="2"/>
          </p:nvPr>
        </p:nvSpPr>
        <p:spPr>
          <a:xfrm>
            <a:off x="5047570" y="0"/>
            <a:ext cx="40965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g1348982fca6_0_110"/>
          <p:cNvSpPr txBox="1">
            <a:spLocks noGrp="1"/>
          </p:cNvSpPr>
          <p:nvPr>
            <p:ph type="sldNum" idx="12"/>
          </p:nvPr>
        </p:nvSpPr>
        <p:spPr>
          <a:xfrm>
            <a:off x="6609080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11" name="Google Shape;111;g1348982fca6_0_110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g1348982fca6_0_110"/>
          <p:cNvSpPr txBox="1">
            <a:spLocks noGrp="1"/>
          </p:cNvSpPr>
          <p:nvPr>
            <p:ph type="title"/>
          </p:nvPr>
        </p:nvSpPr>
        <p:spPr>
          <a:xfrm>
            <a:off x="608229" y="365125"/>
            <a:ext cx="4124100" cy="10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348982fca6_0_117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1348982fca6_0_117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/>
            </a:lvl1pPr>
            <a:lvl2pPr marL="914400" lvl="1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g1348982fca6_0_117"/>
          <p:cNvSpPr txBox="1">
            <a:spLocks noGrp="1"/>
          </p:cNvSpPr>
          <p:nvPr>
            <p:ph type="sldNum" idx="12"/>
          </p:nvPr>
        </p:nvSpPr>
        <p:spPr>
          <a:xfrm>
            <a:off x="6457950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17" name="Google Shape;117;g1348982fca6_0_117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g1348982fca6_0_117"/>
          <p:cNvSpPr txBox="1"/>
          <p:nvPr/>
        </p:nvSpPr>
        <p:spPr>
          <a:xfrm>
            <a:off x="361475" y="6034650"/>
            <a:ext cx="5924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>
                <a:latin typeface="Calibri"/>
                <a:ea typeface="Calibri"/>
                <a:cs typeface="Calibri"/>
                <a:sym typeface="Calibri"/>
              </a:rPr>
              <a:t>Forum Historia 6, Luku 19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Half Full">
  <p:cSld name="4_Image Half Full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348982fca6_0_122"/>
          <p:cNvSpPr txBox="1">
            <a:spLocks noGrp="1"/>
          </p:cNvSpPr>
          <p:nvPr>
            <p:ph type="title"/>
          </p:nvPr>
        </p:nvSpPr>
        <p:spPr>
          <a:xfrm>
            <a:off x="618445" y="365125"/>
            <a:ext cx="8049000" cy="8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1348982fca6_0_122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1348982fca6_0_122"/>
          <p:cNvSpPr/>
          <p:nvPr/>
        </p:nvSpPr>
        <p:spPr>
          <a:xfrm>
            <a:off x="3151764" y="2040043"/>
            <a:ext cx="1478100" cy="3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1348982fca6_0_122"/>
          <p:cNvSpPr txBox="1">
            <a:spLocks noGrp="1"/>
          </p:cNvSpPr>
          <p:nvPr>
            <p:ph type="body" idx="1"/>
          </p:nvPr>
        </p:nvSpPr>
        <p:spPr>
          <a:xfrm>
            <a:off x="628650" y="1530526"/>
            <a:ext cx="3776100" cy="41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/>
            </a:lvl1pPr>
            <a:lvl2pPr marL="914400" lvl="1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g1348982fca6_0_122"/>
          <p:cNvSpPr txBox="1">
            <a:spLocks noGrp="1"/>
          </p:cNvSpPr>
          <p:nvPr>
            <p:ph type="body" idx="2"/>
          </p:nvPr>
        </p:nvSpPr>
        <p:spPr>
          <a:xfrm>
            <a:off x="4890431" y="1530526"/>
            <a:ext cx="3776100" cy="41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/>
            </a:lvl1pPr>
            <a:lvl2pPr marL="914400" lvl="1" indent="-3683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g1348982fca6_0_122"/>
          <p:cNvSpPr txBox="1">
            <a:spLocks noGrp="1"/>
          </p:cNvSpPr>
          <p:nvPr>
            <p:ph type="sldNum" idx="12"/>
          </p:nvPr>
        </p:nvSpPr>
        <p:spPr>
          <a:xfrm>
            <a:off x="6609080" y="61277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26" name="Google Shape;126;g1348982fca6_0_122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348982fca6_0_130"/>
          <p:cNvSpPr>
            <a:spLocks noGrp="1"/>
          </p:cNvSpPr>
          <p:nvPr>
            <p:ph type="pic" idx="2"/>
          </p:nvPr>
        </p:nvSpPr>
        <p:spPr>
          <a:xfrm>
            <a:off x="0" y="0"/>
            <a:ext cx="40965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g1348982fca6_0_130"/>
          <p:cNvSpPr txBox="1">
            <a:spLocks noGrp="1"/>
          </p:cNvSpPr>
          <p:nvPr>
            <p:ph type="title"/>
          </p:nvPr>
        </p:nvSpPr>
        <p:spPr>
          <a:xfrm>
            <a:off x="4267880" y="365125"/>
            <a:ext cx="4399500" cy="10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1348982fca6_0_130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g1348982fca6_0_130"/>
          <p:cNvSpPr txBox="1">
            <a:spLocks noGrp="1"/>
          </p:cNvSpPr>
          <p:nvPr>
            <p:ph type="body" idx="1"/>
          </p:nvPr>
        </p:nvSpPr>
        <p:spPr>
          <a:xfrm>
            <a:off x="4267881" y="1768147"/>
            <a:ext cx="4399500" cy="4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g1348982fca6_0_130"/>
          <p:cNvSpPr txBox="1">
            <a:spLocks noGrp="1"/>
          </p:cNvSpPr>
          <p:nvPr>
            <p:ph type="sldNum" idx="12"/>
          </p:nvPr>
        </p:nvSpPr>
        <p:spPr>
          <a:xfrm>
            <a:off x="6609080" y="616083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33" name="Google Shape;133;g1348982fca6_0_130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348982fca6_0_137"/>
          <p:cNvSpPr txBox="1">
            <a:spLocks noGrp="1"/>
          </p:cNvSpPr>
          <p:nvPr>
            <p:ph type="title"/>
          </p:nvPr>
        </p:nvSpPr>
        <p:spPr>
          <a:xfrm>
            <a:off x="312283" y="246914"/>
            <a:ext cx="8546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1348982fca6_0_137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1348982fca6_0_137"/>
          <p:cNvSpPr txBox="1">
            <a:spLocks noGrp="1"/>
          </p:cNvSpPr>
          <p:nvPr>
            <p:ph type="body" idx="1"/>
          </p:nvPr>
        </p:nvSpPr>
        <p:spPr>
          <a:xfrm>
            <a:off x="310075" y="3838884"/>
            <a:ext cx="19617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g1348982fca6_0_137"/>
          <p:cNvSpPr>
            <a:spLocks noGrp="1"/>
          </p:cNvSpPr>
          <p:nvPr>
            <p:ph type="pic" idx="2"/>
          </p:nvPr>
        </p:nvSpPr>
        <p:spPr>
          <a:xfrm>
            <a:off x="310245" y="1340213"/>
            <a:ext cx="19617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g1348982fca6_0_137"/>
          <p:cNvSpPr txBox="1">
            <a:spLocks noGrp="1"/>
          </p:cNvSpPr>
          <p:nvPr>
            <p:ph type="body" idx="3"/>
          </p:nvPr>
        </p:nvSpPr>
        <p:spPr>
          <a:xfrm>
            <a:off x="2494515" y="3838884"/>
            <a:ext cx="19617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g1348982fca6_0_137"/>
          <p:cNvSpPr>
            <a:spLocks noGrp="1"/>
          </p:cNvSpPr>
          <p:nvPr>
            <p:ph type="pic" idx="4"/>
          </p:nvPr>
        </p:nvSpPr>
        <p:spPr>
          <a:xfrm>
            <a:off x="2494685" y="1340213"/>
            <a:ext cx="19617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1" name="Google Shape;141;g1348982fca6_0_137"/>
          <p:cNvSpPr txBox="1">
            <a:spLocks noGrp="1"/>
          </p:cNvSpPr>
          <p:nvPr>
            <p:ph type="body" idx="5"/>
          </p:nvPr>
        </p:nvSpPr>
        <p:spPr>
          <a:xfrm>
            <a:off x="4691898" y="3838884"/>
            <a:ext cx="19617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g1348982fca6_0_137"/>
          <p:cNvSpPr>
            <a:spLocks noGrp="1"/>
          </p:cNvSpPr>
          <p:nvPr>
            <p:ph type="pic" idx="6"/>
          </p:nvPr>
        </p:nvSpPr>
        <p:spPr>
          <a:xfrm>
            <a:off x="4692067" y="1340213"/>
            <a:ext cx="19617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g1348982fca6_0_137"/>
          <p:cNvSpPr txBox="1">
            <a:spLocks noGrp="1"/>
          </p:cNvSpPr>
          <p:nvPr>
            <p:ph type="body" idx="7"/>
          </p:nvPr>
        </p:nvSpPr>
        <p:spPr>
          <a:xfrm>
            <a:off x="6896389" y="3838884"/>
            <a:ext cx="19617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g1348982fca6_0_137"/>
          <p:cNvSpPr>
            <a:spLocks noGrp="1"/>
          </p:cNvSpPr>
          <p:nvPr>
            <p:ph type="pic" idx="8"/>
          </p:nvPr>
        </p:nvSpPr>
        <p:spPr>
          <a:xfrm>
            <a:off x="6896559" y="1340213"/>
            <a:ext cx="1961700" cy="2375100"/>
          </a:xfrm>
          <a:prstGeom prst="rect">
            <a:avLst/>
          </a:prstGeom>
          <a:noFill/>
          <a:ln>
            <a:noFill/>
          </a:ln>
        </p:spPr>
      </p:sp>
      <p:sp>
        <p:nvSpPr>
          <p:cNvPr id="145" name="Google Shape;145;g1348982fca6_0_137"/>
          <p:cNvSpPr txBox="1">
            <a:spLocks noGrp="1"/>
          </p:cNvSpPr>
          <p:nvPr>
            <p:ph type="sldNum" idx="12"/>
          </p:nvPr>
        </p:nvSpPr>
        <p:spPr>
          <a:xfrm>
            <a:off x="6778869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46" name="Google Shape;146;g1348982fca6_0_137"/>
          <p:cNvSpPr txBox="1">
            <a:spLocks noGrp="1"/>
          </p:cNvSpPr>
          <p:nvPr>
            <p:ph type="ftr" idx="11"/>
          </p:nvPr>
        </p:nvSpPr>
        <p:spPr>
          <a:xfrm>
            <a:off x="307731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348982fca6_0_150"/>
          <p:cNvSpPr txBox="1">
            <a:spLocks noGrp="1"/>
          </p:cNvSpPr>
          <p:nvPr>
            <p:ph type="title"/>
          </p:nvPr>
        </p:nvSpPr>
        <p:spPr>
          <a:xfrm>
            <a:off x="312283" y="246914"/>
            <a:ext cx="8546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g1348982fca6_0_150"/>
          <p:cNvSpPr txBox="1"/>
          <p:nvPr/>
        </p:nvSpPr>
        <p:spPr>
          <a:xfrm>
            <a:off x="8666480" y="44293"/>
            <a:ext cx="4137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1348982fca6_0_150"/>
          <p:cNvSpPr txBox="1">
            <a:spLocks noGrp="1"/>
          </p:cNvSpPr>
          <p:nvPr>
            <p:ph type="body" idx="1"/>
          </p:nvPr>
        </p:nvSpPr>
        <p:spPr>
          <a:xfrm>
            <a:off x="289864" y="2218944"/>
            <a:ext cx="4110000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g1348982fca6_0_150"/>
          <p:cNvSpPr txBox="1">
            <a:spLocks noGrp="1"/>
          </p:cNvSpPr>
          <p:nvPr>
            <p:ph type="body" idx="2"/>
          </p:nvPr>
        </p:nvSpPr>
        <p:spPr>
          <a:xfrm>
            <a:off x="4723346" y="2231644"/>
            <a:ext cx="4110000" cy="3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g1348982fca6_0_150"/>
          <p:cNvSpPr txBox="1">
            <a:spLocks noGrp="1"/>
          </p:cNvSpPr>
          <p:nvPr>
            <p:ph type="body" idx="3"/>
          </p:nvPr>
        </p:nvSpPr>
        <p:spPr>
          <a:xfrm>
            <a:off x="289845" y="1592457"/>
            <a:ext cx="4110300" cy="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75757"/>
              </a:buClr>
              <a:buSzPts val="2000"/>
              <a:buFont typeface="Calibri"/>
              <a:buNone/>
              <a:defRPr sz="2000" b="1">
                <a:solidFill>
                  <a:srgbClr val="575757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g1348982fca6_0_150"/>
          <p:cNvSpPr txBox="1">
            <a:spLocks noGrp="1"/>
          </p:cNvSpPr>
          <p:nvPr>
            <p:ph type="body" idx="4"/>
          </p:nvPr>
        </p:nvSpPr>
        <p:spPr>
          <a:xfrm>
            <a:off x="4721517" y="1610813"/>
            <a:ext cx="4132500" cy="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75757"/>
              </a:buClr>
              <a:buSzPts val="2000"/>
              <a:buFont typeface="Calibri"/>
              <a:buNone/>
              <a:defRPr sz="2000" b="1">
                <a:solidFill>
                  <a:srgbClr val="575757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cxnSp>
        <p:nvCxnSpPr>
          <p:cNvPr id="154" name="Google Shape;154;g1348982fca6_0_150"/>
          <p:cNvCxnSpPr/>
          <p:nvPr/>
        </p:nvCxnSpPr>
        <p:spPr>
          <a:xfrm>
            <a:off x="288220" y="2102054"/>
            <a:ext cx="4111800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5" name="Google Shape;155;g1348982fca6_0_150"/>
          <p:cNvCxnSpPr/>
          <p:nvPr/>
        </p:nvCxnSpPr>
        <p:spPr>
          <a:xfrm>
            <a:off x="4721703" y="2102054"/>
            <a:ext cx="4111800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6" name="Google Shape;156;g1348982fca6_0_150"/>
          <p:cNvSpPr txBox="1">
            <a:spLocks noGrp="1"/>
          </p:cNvSpPr>
          <p:nvPr>
            <p:ph type="sldNum" idx="12"/>
          </p:nvPr>
        </p:nvSpPr>
        <p:spPr>
          <a:xfrm>
            <a:off x="6778869" y="6165484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57" name="Google Shape;157;g1348982fca6_0_150"/>
          <p:cNvSpPr txBox="1">
            <a:spLocks noGrp="1"/>
          </p:cNvSpPr>
          <p:nvPr>
            <p:ph type="ftr" idx="11"/>
          </p:nvPr>
        </p:nvSpPr>
        <p:spPr>
          <a:xfrm>
            <a:off x="312283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 ja sisältö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" type="title">
  <p:cSld name="TITL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6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san ylätunniste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sisältökohdetta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ailu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1"/>
          </p:nvPr>
        </p:nvSpPr>
        <p:spPr>
          <a:xfrm>
            <a:off x="630237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n otsikk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sisältö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ollinen kuva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22"/>
          <p:cNvSpPr>
            <a:spLocks noGrp="1"/>
          </p:cNvSpPr>
          <p:nvPr>
            <p:ph type="pic" idx="2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22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"/>
              <a:buFont typeface="Merriweather Sans"/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15" name="Google Shape;15;p13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"/>
              <a:buFont typeface="Verdana"/>
              <a:buNone/>
            </a:pPr>
            <a:r>
              <a:rPr lang="fi-FI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Forum VI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48982fca6_0_8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700"/>
              <a:buFont typeface="Calibri"/>
              <a:buNone/>
              <a:defRPr sz="37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g1348982fca6_0_8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g1348982fca6_0_89"/>
          <p:cNvSpPr txBox="1">
            <a:spLocks noGrp="1"/>
          </p:cNvSpPr>
          <p:nvPr>
            <p:ph type="sldNum" idx="12"/>
          </p:nvPr>
        </p:nvSpPr>
        <p:spPr>
          <a:xfrm>
            <a:off x="6478371" y="61277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  <p:sp>
        <p:nvSpPr>
          <p:cNvPr id="89" name="Google Shape;89;g1348982fca6_0_89"/>
          <p:cNvSpPr txBox="1">
            <a:spLocks noGrp="1"/>
          </p:cNvSpPr>
          <p:nvPr>
            <p:ph type="ftr" idx="11"/>
          </p:nvPr>
        </p:nvSpPr>
        <p:spPr>
          <a:xfrm>
            <a:off x="608229" y="61277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FAD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348982fca6_0_83"/>
          <p:cNvSpPr txBox="1">
            <a:spLocks noGrp="1"/>
          </p:cNvSpPr>
          <p:nvPr>
            <p:ph type="title"/>
          </p:nvPr>
        </p:nvSpPr>
        <p:spPr>
          <a:xfrm>
            <a:off x="628650" y="2883449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-FI"/>
              <a:t>19. Lähi-itä ja länsimaat</a:t>
            </a:r>
            <a:br>
              <a:rPr lang="fi-FI"/>
            </a:br>
            <a:br>
              <a:rPr lang="fi-FI"/>
            </a:br>
            <a:r>
              <a:rPr lang="fi-FI"/>
              <a:t>Tietoisku: Islamilaisen maailman ja länsimaiden kohtaamisia</a:t>
            </a:r>
            <a:endParaRPr/>
          </a:p>
        </p:txBody>
      </p:sp>
      <p:sp>
        <p:nvSpPr>
          <p:cNvPr id="163" name="Google Shape;163;g1348982fca6_0_83"/>
          <p:cNvSpPr txBox="1">
            <a:spLocks noGrp="1"/>
          </p:cNvSpPr>
          <p:nvPr>
            <p:ph type="body" idx="2"/>
          </p:nvPr>
        </p:nvSpPr>
        <p:spPr>
          <a:xfrm>
            <a:off x="628650" y="1428323"/>
            <a:ext cx="78867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fi-FI"/>
              <a:t>6</a:t>
            </a:r>
            <a:endParaRPr/>
          </a:p>
        </p:txBody>
      </p:sp>
      <p:sp>
        <p:nvSpPr>
          <p:cNvPr id="164" name="Google Shape;164;g1348982fca6_0_83"/>
          <p:cNvSpPr txBox="1">
            <a:spLocks noGrp="1"/>
          </p:cNvSpPr>
          <p:nvPr>
            <p:ph type="body" idx="1"/>
          </p:nvPr>
        </p:nvSpPr>
        <p:spPr>
          <a:xfrm>
            <a:off x="628650" y="885872"/>
            <a:ext cx="7886700" cy="5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</a:pPr>
            <a:r>
              <a:rPr lang="fi-FI"/>
              <a:t>Forum Historia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487d22d5ce_0_4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1900-luku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Fundamentalismi</a:t>
            </a:r>
            <a:endParaRPr/>
          </a:p>
        </p:txBody>
      </p:sp>
      <p:sp>
        <p:nvSpPr>
          <p:cNvPr id="227" name="Google Shape;227;g1487d22d5ce_0_48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77500" lnSpcReduction="20000"/>
          </a:bodyPr>
          <a:lstStyle/>
          <a:p>
            <a:pPr marL="457200" lvl="0" indent="-351631" algn="just" rtl="0">
              <a:lnSpc>
                <a:spcPct val="118181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Islamilainen fundamentalismi syntyi modernismin vastaliikkeeksi 1900-luvun alussa. </a:t>
            </a:r>
            <a:endParaRPr/>
          </a:p>
          <a:p>
            <a:pPr marL="457200" lvl="0" indent="-351631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Fundamentalismi vaatii tiukempaa Koraanin noudattamista ja yhteiskunnan rakentamista islamin oppien mukaan.</a:t>
            </a:r>
            <a:endParaRPr/>
          </a:p>
          <a:p>
            <a:pPr marL="457200" lvl="0" indent="-351631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Fundamentalistit vastustavat länsimaista, maallistunutta ja yksilökeskeistä elämäntapaa ja länsimaisen kulttuurin hegemoniaa maailmassa.</a:t>
            </a:r>
            <a:endParaRPr/>
          </a:p>
          <a:p>
            <a:pPr marL="457200" lvl="0" indent="-351631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Fundamentalismin suosio kasvoi merkittäväksi 1970-luvulla.</a:t>
            </a:r>
            <a:endParaRPr/>
          </a:p>
          <a:p>
            <a:pPr marL="914400" lvl="1" indent="-336867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-FI"/>
              <a:t>Monet islamilaisten maiden kaupungit olivat vielä 1950-luvulla varsin moderneja ja liberaaleja: ihmiset kävivät elokuvissa ja naiset pääsivät opiskelemaan.</a:t>
            </a:r>
            <a:endParaRPr/>
          </a:p>
          <a:p>
            <a:pPr marL="914400" lvl="1" indent="-336867" algn="just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-FI"/>
              <a:t>Fundamentalismin myötä länsimaisena pidettyä elämäntapaa alettiin rajoittaa ja esimerkiksi vaatimus naisten hijabin eli huivin käytöstä yleistyi.</a:t>
            </a:r>
            <a:endParaRPr/>
          </a:p>
          <a:p>
            <a:pPr marL="0" lvl="0" indent="0" algn="just" rtl="0">
              <a:lnSpc>
                <a:spcPct val="118181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487d22d5ce_0_2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2000-luku</a:t>
            </a:r>
            <a:endParaRPr/>
          </a:p>
        </p:txBody>
      </p:sp>
      <p:sp>
        <p:nvSpPr>
          <p:cNvPr id="234" name="Google Shape;234;g1487d22d5ce_0_24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lnSpcReduction="20000"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Isku New Yorkiin 11.9.2001 ja muut terrori-iskut länsimaihin ovat kiristäneet islamilaisen maailman ja lännen suhteita.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Suhteita ovat kiristäneet myös länsimaiden osallistuminen Irakin ja Afganistanin sotiin ja esimerkiksi Isisin hirmuteot Syyriassa ja muualla Lähi-idässä.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Länsimaisen median mielikuvia islamilaisesta maailmasta ovat hallinneet sotaisuus, ahdasmielisyys ja naisen alistettu asema. Osin mielikuvat pitävät paikkansa, mutta lännessä on myös avointa rasismia ja epäluuloa muslimeja kohtaan.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Islamilaiset fundamentalistit puolestaan pitävät yllä ja lietsovat ajatusta lännen vihamielisyydestä ja pyhän sodan oikeutuksesta.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487d22d5ce_0_3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Islamin leviäminen</a:t>
            </a:r>
            <a:endParaRPr/>
          </a:p>
        </p:txBody>
      </p:sp>
      <p:sp>
        <p:nvSpPr>
          <p:cNvPr id="171" name="Google Shape;171;g1487d22d5ce_0_36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Islam levisi nopeasti 600-luvulta lähtien Arabian niemimaan ulkopuolelle, Pohjois-Afrikkaan, Iberian niemimaalle ja itään aina Indus-joelle saakka.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Valloitettujen alueiden ihmiset saivat pitää uskonsa, mutta heidän piti maksaa korkeampia veroja kuin muslimien. 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Islamiin kääntymiseen houkutteli veroedun lisäksi yhteisöstä huolta pitämisen kulttuuri.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Muslimit ottivat vaikutteita valloittamiensa alueiden kulttuurista: antiikin hellenistisestä sekä persialaisesta, juutalaisesta ja kristillisestä kulttuurista.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487d22d5ce_0_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Keskiaika</a:t>
            </a:r>
            <a:br>
              <a:rPr lang="fi-FI"/>
            </a:br>
            <a:r>
              <a:rPr lang="fi-FI"/>
              <a:t>Valloitussotia puolin ja toisin</a:t>
            </a:r>
            <a:endParaRPr/>
          </a:p>
        </p:txBody>
      </p:sp>
      <p:sp>
        <p:nvSpPr>
          <p:cNvPr id="178" name="Google Shape;178;g1487d22d5ce_0_0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457200" lvl="0" indent="-375443" algn="l" rtl="0">
              <a:spcBef>
                <a:spcPts val="80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Eurooppalaisten kohtaaminen Iberian niemimaalla 700-luvulla: muslimit valtasivat lähes koko nykyisen Espanjan alueen .</a:t>
            </a:r>
            <a:endParaRPr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Eurosentrisen historiankirjoituksen mukaan kristityt pysäyttivät islamin etenemisen Poitiers’n taistelussa Etelä-Ranskassa 732. Ilmeisesti muslimit eivät pyrkineet pohjoisemmaksi.</a:t>
            </a:r>
            <a:endParaRPr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Ristiretket: eurooppalaiset oikeuttivat sotaretket muslimien alueelle ajatuksella Palestiinasta pyhänä maana. </a:t>
            </a:r>
            <a:endParaRPr/>
          </a:p>
          <a:p>
            <a:pPr marL="914400" lvl="1" indent="-35782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-FI"/>
              <a:t>Kristityt onnistuivat perustamaan Palestiinaan vain lyhytikäisiä kuningaskuntia.</a:t>
            </a:r>
            <a:endParaRPr/>
          </a:p>
          <a:p>
            <a:pPr marL="914400" lvl="1" indent="-357822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-FI"/>
              <a:t>Muslimeille ristiretket olivat vain ohimenevä vaihe, sisäiset valtakamppailut ja idästä tulevien valloittajien uhka oli muslimeille paljon suurempi kysymys.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487d22d5ce_0_3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Keskiaika</a:t>
            </a:r>
            <a:br>
              <a:rPr lang="fi-FI"/>
            </a:br>
            <a:r>
              <a:rPr lang="fi-FI"/>
              <a:t>Kulttuurin kukoistusta ja etnosentrismiä</a:t>
            </a:r>
            <a:endParaRPr/>
          </a:p>
        </p:txBody>
      </p:sp>
      <p:sp>
        <p:nvSpPr>
          <p:cNvPr id="185" name="Google Shape;185;g1487d22d5ce_0_30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Islamilaisen maailman kulttuuri kukoisti varhaiskeskiajalla, kun taas Eurooppa oli Länsi-Rooman tuhon jälkeen hajanainen ja kulttuurisesti heikentynyt.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Islaminuskoinen arabiyläluokka vaali antiikin perintöä ja esimerkiksi käänsi filosofien tekstejä arabiaksi.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Arabien (eli Espanjassa maurien) valtakausi Espanjassa oli suvaitsevaisuuden ja monikulttuurisuuden aikaa. Esimerkiksi Córdoba oli kukoistava kulttuurikaupunki kirjastoineen, puutarhoineen, tieteentekijöineen ja juutalaisine kauppiaineen.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ff9fce3d24_1_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Keskiaika</a:t>
            </a:r>
            <a:br>
              <a:rPr lang="fi-FI"/>
            </a:br>
            <a:r>
              <a:rPr lang="fi-FI"/>
              <a:t>Kulttuurin kukoistusta ja etnosentrismiä</a:t>
            </a:r>
            <a:endParaRPr/>
          </a:p>
        </p:txBody>
      </p:sp>
      <p:sp>
        <p:nvSpPr>
          <p:cNvPr id="192" name="Google Shape;192;gff9fce3d24_1_0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/>
          </a:bodyPr>
          <a:lstStyle/>
          <a:p>
            <a:pPr marL="457200" lvl="0" indent="-406400" algn="l" rtl="0">
              <a:spcBef>
                <a:spcPts val="800"/>
              </a:spcBef>
              <a:spcAft>
                <a:spcPts val="0"/>
              </a:spcAft>
              <a:buSzPts val="2800"/>
              <a:buChar char="●"/>
            </a:pPr>
            <a:r>
              <a:rPr lang="fi-FI" sz="2800"/>
              <a:t>Etnosentrinen asenne: arabit kuvasivat eurooppalaiset sivistymättömiksi barbaareiksi.</a:t>
            </a:r>
            <a:endParaRPr sz="280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fi-FI" sz="2800"/>
              <a:t>Islamilainen maailma toimi kulttuurivaikutteiden välittäjänä: sen kautta eurooppalaiset omaksuivat muun muassa numerot Intiasta, paperin Kiinasta sekä arabeilta järjestelmällisen tieteenteon ja yliopiston mallin.</a:t>
            </a:r>
            <a:endParaRPr sz="2800"/>
          </a:p>
          <a:p>
            <a:pPr marL="914400" lvl="1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○"/>
            </a:pPr>
            <a:r>
              <a:rPr lang="fi-FI" sz="2500"/>
              <a:t>Vaikutteet ja kauppatavarat kulkivat </a:t>
            </a:r>
            <a:r>
              <a:rPr lang="fi-FI" sz="2500" i="1"/>
              <a:t>silkkitien </a:t>
            </a:r>
            <a:r>
              <a:rPr lang="fi-FI" sz="2500"/>
              <a:t>kautta.</a:t>
            </a:r>
            <a:endParaRPr sz="2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487d22d5ce_0_4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Uuden ajan alku</a:t>
            </a:r>
            <a:br>
              <a:rPr lang="fi-FI"/>
            </a:br>
            <a:r>
              <a:rPr lang="fi-FI"/>
              <a:t>Isku islamilaiselle maailmalle</a:t>
            </a:r>
            <a:endParaRPr/>
          </a:p>
        </p:txBody>
      </p:sp>
      <p:sp>
        <p:nvSpPr>
          <p:cNvPr id="199" name="Google Shape;199;g1487d22d5ce_0_42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 i="1"/>
              <a:t>Reconquista </a:t>
            </a:r>
            <a:r>
              <a:rPr lang="fi-FI"/>
              <a:t>eli takaisinvalloitus 1492: muslimien karkottaminen Espanjasta ja Portugalista.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Eurooppalaiset löysivät meritien Intiaan, mikä syrjäytti maakauppaa hallinneet arabit kaupankännistä Intian kanssa.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487d22d5ce_0_6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Uuden ajan alku</a:t>
            </a:r>
            <a:br>
              <a:rPr lang="fi-FI"/>
            </a:br>
            <a:r>
              <a:rPr lang="fi-FI"/>
              <a:t>Osmanien uhka</a:t>
            </a:r>
            <a:endParaRPr/>
          </a:p>
        </p:txBody>
      </p:sp>
      <p:sp>
        <p:nvSpPr>
          <p:cNvPr id="206" name="Google Shape;206;g1487d22d5ce_0_6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lnSpcReduction="20000"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Islamilaisen maailman valtakeskukseksi nousi Osmanien valtakunta (Turkki). Osmanit valtasivat Konstantinopolin 1523 ja päättivät Bysantin tuhatvuotisen valtakauden.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1500-luvulla osmanit valtasivat alueita Pohjois-Afrikasta ja Lähi-idästä sekä Itä-Euroopasta, esimerkiksi Unkarin.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Voimakasta osmanivaltiota pidettiin Euroopassa uhkana kristikunnalle, joka kamppaili reformaation ja sisäisten ristiriitojen kanssa.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Osmanien eteneminen Eurooppaan pysäytettiin Wienin piirityksessä 1529, minkä jälkeen Habsburgien valtakunnan ja osmanien suhteet olivat kireät noin 150 vuoden ajan.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Toinen Wienin piiritys 1683 ja sitä seuranneet taistelut olivat osmaneille tappiollisia, ja Itävalta valtasi takaisin Unkarin ja Transilvanian alueet.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487d22d5ce_0_1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Imperialismin aika</a:t>
            </a:r>
            <a:endParaRPr/>
          </a:p>
        </p:txBody>
      </p:sp>
      <p:sp>
        <p:nvSpPr>
          <p:cNvPr id="213" name="Google Shape;213;g1487d22d5ce_0_12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fontScale="92500" lnSpcReduction="10000"/>
          </a:bodyPr>
          <a:lstStyle/>
          <a:p>
            <a:pPr marL="457200" lvl="0" indent="-375443" algn="l" rtl="0">
              <a:spcBef>
                <a:spcPts val="80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Eurooppalaisten valloitusretket islamilaisen maailman alueille alkoivat 1700-luvun lopulla Napoleonin Egyptin-retkestä.</a:t>
            </a:r>
            <a:endParaRPr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Eurooppa teollistui ja modernisoitui, kun taas islamilainen maailma taantui, mikä vauhditti eurooppalaisten valloituksia.</a:t>
            </a:r>
            <a:endParaRPr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1800-luvulla valtaosa islamilaista maailmaa joutui eurooppalaisten alaisuuteen (lukuun ottamatta Turkkia ja Arabian niemimaata, joka sekin kuului Euroopan taloudelliseen vaikutuspiiriin)</a:t>
            </a:r>
            <a:endParaRPr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Eurooppalaisessa kulttuurissa yleistyi orientalismi, eli eurosentrinen ja romantisoiva Lähi-idän kuvaus.</a:t>
            </a:r>
            <a:endParaRPr/>
          </a:p>
          <a:p>
            <a:pPr marL="457200" lvl="0" indent="-37544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-FI"/>
              <a:t>Islamilainen modernismi oli reaktio Euroopan etumatkaan tieteessä ja taloudessa. Modernistit halusivat rajata uskonnon vaikutuksen vain yksityiselämään ja uudistaa yhteiskuntaa voimakkaasti.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487d22d5ce_0_18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</p:spPr>
        <p:txBody>
          <a:bodyPr spcFirstLastPara="1" wrap="square" lIns="38100" tIns="19050" rIns="38100" bIns="190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/>
              <a:t>1900-luku</a:t>
            </a:r>
            <a:br>
              <a:rPr lang="fi-FI"/>
            </a:br>
            <a:r>
              <a:rPr lang="fi-FI"/>
              <a:t>Tulehtunut tilanne Lähi-idässä</a:t>
            </a:r>
            <a:endParaRPr/>
          </a:p>
        </p:txBody>
      </p:sp>
      <p:sp>
        <p:nvSpPr>
          <p:cNvPr id="220" name="Google Shape;220;g1487d22d5ce_0_18"/>
          <p:cNvSpPr txBox="1">
            <a:spLocks noGrp="1"/>
          </p:cNvSpPr>
          <p:nvPr>
            <p:ph type="body" idx="1"/>
          </p:nvPr>
        </p:nvSpPr>
        <p:spPr>
          <a:xfrm>
            <a:off x="628650" y="1865256"/>
            <a:ext cx="7886700" cy="4073100"/>
          </a:xfrm>
          <a:prstGeom prst="rect">
            <a:avLst/>
          </a:prstGeom>
        </p:spPr>
        <p:txBody>
          <a:bodyPr spcFirstLastPara="1" wrap="square" lIns="38100" tIns="19050" rIns="38100" bIns="19050" anchor="t" anchorCtr="0">
            <a:normAutofit lnSpcReduction="20000"/>
          </a:bodyPr>
          <a:lstStyle/>
          <a:p>
            <a:pPr marL="457200" lvl="0" indent="-387350" algn="l" rtl="0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 maailmansodan päättyminen lisäsi eurooppalaisten valtaa Lähi-idässä.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fi-FI"/>
              <a:t>Osmanien valtakunnan miehitys johti modernin Turkin perustuslaillisen tasavallan syntyyn vuonna 1923.</a:t>
            </a:r>
            <a:endParaRPr/>
          </a:p>
          <a:p>
            <a:pPr marL="914400" lvl="1" indent="-368300" algn="l" rtl="0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fi-FI"/>
              <a:t>Osmanien alueiden jako Lähi-idässä Kansainliiton eurooppalaisten jäsenten mandaattialueiksi, esimerkiksi:</a:t>
            </a:r>
            <a:endParaRPr/>
          </a:p>
          <a:p>
            <a:pPr marL="1371600" lvl="2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■"/>
            </a:pPr>
            <a:r>
              <a:rPr lang="fi-FI"/>
              <a:t>Mesopotamian alue Iso-Britannian mandaattialueena (itsenäistyi Irakiksi 1932)</a:t>
            </a:r>
            <a:endParaRPr/>
          </a:p>
          <a:p>
            <a:pPr marL="1371600" lvl="2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■"/>
            </a:pPr>
            <a:r>
              <a:rPr lang="fi-FI"/>
              <a:t>Syyria Ranskan mandaattialueena (itsenäistyi 1946 Syyriaksi ja Libanoniksi 1946)</a:t>
            </a:r>
            <a:endParaRPr/>
          </a:p>
          <a:p>
            <a:pPr marL="1371600" lvl="2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■"/>
            </a:pPr>
            <a:r>
              <a:rPr lang="fi-FI"/>
              <a:t>Palestiina Iso-Britannian mandaattialueena (itsenäistyi 1946 Jordaniaksi ja 1948 Israeliksi, islaminuskoiset palestiinalaiset jäivät ilman omaa valtiota)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i-FI"/>
              <a:t>Israelin ja Palestiinan sodat ja konfliktitilanne: länsimaat olivat kylmän sodan aikana Israelin, Neuvostoliitto Palestiinan puolella.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746</Words>
  <Application>Microsoft Office PowerPoint</Application>
  <PresentationFormat>Näytössä katseltava diaesitys (4:3)</PresentationFormat>
  <Paragraphs>69</Paragraphs>
  <Slides>11</Slides>
  <Notes>11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11</vt:i4>
      </vt:variant>
    </vt:vector>
  </HeadingPairs>
  <TitlesOfParts>
    <vt:vector size="17" baseType="lpstr">
      <vt:lpstr>Arial</vt:lpstr>
      <vt:lpstr>Verdana</vt:lpstr>
      <vt:lpstr>Calibri</vt:lpstr>
      <vt:lpstr>Merriweather Sans</vt:lpstr>
      <vt:lpstr>Mukautettu suunnittelumalli</vt:lpstr>
      <vt:lpstr>Office-teema</vt:lpstr>
      <vt:lpstr>19. Lähi-itä ja länsimaat  Tietoisku: Islamilaisen maailman ja länsimaiden kohtaamisia</vt:lpstr>
      <vt:lpstr>Islamin leviäminen</vt:lpstr>
      <vt:lpstr>Keskiaika Valloitussotia puolin ja toisin</vt:lpstr>
      <vt:lpstr>Keskiaika Kulttuurin kukoistusta ja etnosentrismiä</vt:lpstr>
      <vt:lpstr>Keskiaika Kulttuurin kukoistusta ja etnosentrismiä</vt:lpstr>
      <vt:lpstr>Uuden ajan alku Isku islamilaiselle maailmalle</vt:lpstr>
      <vt:lpstr>Uuden ajan alku Osmanien uhka</vt:lpstr>
      <vt:lpstr>Imperialismin aika</vt:lpstr>
      <vt:lpstr>1900-luku Tulehtunut tilanne Lähi-idässä</vt:lpstr>
      <vt:lpstr>1900-luku Fundamentalismi</vt:lpstr>
      <vt:lpstr>2000-luku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19. Lähi-itä ja länsimaat  Tietoisku: Islamilaisen maailman ja länsimaiden kohtaamisia</dc:title>
  <dc:creator>Katrimaija Lehtinen-Itälä</dc:creator>
  <cp:lastModifiedBy>Katrimaija Lehtinen-Itälä</cp:lastModifiedBy>
  <cp:revision>1</cp:revision>
  <dcterms:modified xsi:type="dcterms:W3CDTF">2024-05-06T07:31:25Z</dcterms:modified>
</cp:coreProperties>
</file>