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886" r:id="rId1"/>
  </p:sldMasterIdLst>
  <p:sldIdLst>
    <p:sldId id="256" r:id="rId2"/>
    <p:sldId id="263" r:id="rId3"/>
    <p:sldId id="264" r:id="rId4"/>
    <p:sldId id="261" r:id="rId5"/>
    <p:sldId id="262" r:id="rId6"/>
    <p:sldId id="265" r:id="rId7"/>
    <p:sldId id="257" r:id="rId8"/>
    <p:sldId id="259" r:id="rId9"/>
    <p:sldId id="258" r:id="rId10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2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osoitt.</a:t>
            </a:r>
            <a:endParaRPr kumimoji="0" lang="en-US"/>
          </a:p>
        </p:txBody>
      </p:sp>
      <p:sp>
        <p:nvSpPr>
          <p:cNvPr id="28" name="Otsikk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i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äiväyksen paikkamerkki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1FB11-C16E-D944-8CE7-6CB88CB1E9A7}" type="datetimeFigureOut">
              <a:rPr lang="fi-FI" smtClean="0"/>
              <a:pPr/>
              <a:t>23.2.2015</a:t>
            </a:fld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61A3BC-1721-41A9-A28E-3ABDE20B2BF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1FB11-C16E-D944-8CE7-6CB88CB1E9A7}" type="datetimeFigureOut">
              <a:rPr lang="fi-FI" smtClean="0"/>
              <a:pPr/>
              <a:t>23.2.2015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4B8F-768B-454F-A834-574540BE3B4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1FB11-C16E-D944-8CE7-6CB88CB1E9A7}" type="datetimeFigureOut">
              <a:rPr lang="fi-FI" smtClean="0"/>
              <a:pPr/>
              <a:t>23.2.2015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4B8F-768B-454F-A834-574540BE3B4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isällön paikkamerkk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4" name="Päiväyksen paikkamerkki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961FB11-C16E-D944-8CE7-6CB88CB1E9A7}" type="datetimeFigureOut">
              <a:rPr lang="fi-FI" smtClean="0"/>
              <a:pPr/>
              <a:t>23.2.2015</a:t>
            </a:fld>
            <a:endParaRPr lang="fi-FI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3B94B8F-768B-454F-A834-574540BE3B4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6" name="Alatunnisteen paikkamerk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7" name="Otsikk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1FB11-C16E-D944-8CE7-6CB88CB1E9A7}" type="datetimeFigureOut">
              <a:rPr lang="fi-FI" smtClean="0"/>
              <a:pPr/>
              <a:t>23.2.2015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osoittamalla</a:t>
            </a:r>
          </a:p>
        </p:txBody>
      </p:sp>
      <p:cxnSp>
        <p:nvCxnSpPr>
          <p:cNvPr id="7" name="Suora yhdysviiv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ykse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1FB11-C16E-D944-8CE7-6CB88CB1E9A7}" type="datetimeFigureOut">
              <a:rPr lang="fi-FI" smtClean="0"/>
              <a:pPr/>
              <a:t>23.2.2015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4B8F-768B-454F-A834-574540BE3B4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4B8F-768B-454F-A834-574540BE3B4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äiväykse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1FB11-C16E-D944-8CE7-6CB88CB1E9A7}" type="datetimeFigureOut">
              <a:rPr lang="fi-FI" smtClean="0"/>
              <a:pPr/>
              <a:t>23.2.2015</a:t>
            </a:fld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osoittamalla</a:t>
            </a:r>
          </a:p>
        </p:txBody>
      </p:sp>
      <p:sp>
        <p:nvSpPr>
          <p:cNvPr id="32" name="Sisällön paikkamerkk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4" name="Sisällön paikkamerkk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osoittamalla</a:t>
            </a:r>
          </a:p>
        </p:txBody>
      </p:sp>
      <p:cxnSp>
        <p:nvCxnSpPr>
          <p:cNvPr id="10" name="Suora yhdysviiv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ykse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1FB11-C16E-D944-8CE7-6CB88CB1E9A7}" type="datetimeFigureOut">
              <a:rPr lang="fi-FI" smtClean="0"/>
              <a:pPr/>
              <a:t>23.2.2015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4B8F-768B-454F-A834-574540BE3B4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1FB11-C16E-D944-8CE7-6CB88CB1E9A7}" type="datetimeFigureOut">
              <a:rPr lang="fi-FI" smtClean="0"/>
              <a:pPr/>
              <a:t>23.2.2015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4B8F-768B-454F-A834-574540BE3B4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isällön paikkamerkk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osoittamalla</a:t>
            </a:r>
          </a:p>
        </p:txBody>
      </p:sp>
      <p:sp>
        <p:nvSpPr>
          <p:cNvPr id="31" name="Otsikk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8" name="Päiväyksen paikkamerkki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961FB11-C16E-D944-8CE7-6CB88CB1E9A7}" type="datetimeFigureOut">
              <a:rPr lang="fi-FI" smtClean="0"/>
              <a:pPr/>
              <a:t>23.2.2015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i-FI" smtClean="0"/>
              <a:t>Lisää kuva osoittamalla symbolia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osoittamalla</a:t>
            </a:r>
          </a:p>
        </p:txBody>
      </p:sp>
      <p:sp>
        <p:nvSpPr>
          <p:cNvPr id="8" name="Päiväykse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1FB11-C16E-D944-8CE7-6CB88CB1E9A7}" type="datetimeFigureOut">
              <a:rPr lang="fi-FI" smtClean="0"/>
              <a:pPr/>
              <a:t>23.2.2015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B94B8F-768B-454F-A834-574540BE3B4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osoittamalla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yksen paikkamerkki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961FB11-C16E-D944-8CE7-6CB88CB1E9A7}" type="datetimeFigureOut">
              <a:rPr lang="fi-FI" smtClean="0"/>
              <a:pPr/>
              <a:t>23.2.2015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3B94B8F-768B-454F-A834-574540BE3B4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vietnamartwork.wordpress.com/war-end-agent-orange-effect/" TargetMode="External"/><Relationship Id="rId3" Type="http://schemas.openxmlformats.org/officeDocument/2006/relationships/hyperlink" Target="http://suomenkuvalehti.fi/jutut/ulkomaat/paivan-kuva-agent-orange-myrkyttaa-toista-sukupolvea-maksaako-yhdysvallat-laskun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mparisto.fi/fi-FI/Kulutus_ja_tuotanto/Kemikaalien_ymparistoriskit" TargetMode="External"/><Relationship Id="rId4" Type="http://schemas.openxmlformats.org/officeDocument/2006/relationships/hyperlink" Target="http://www.ymparisto.fi/fi-FI/Kulutus_ja_tuotanto/Pilaantuneet_maaalueet" TargetMode="External"/><Relationship Id="rId5" Type="http://schemas.openxmlformats.org/officeDocument/2006/relationships/hyperlink" Target="http://www.thl.fi/fi/web/ymparistoterveys/ymparistomyrkyt/tarkempaa-tietoa-ymparistomyrkyista" TargetMode="External"/><Relationship Id="rId6" Type="http://schemas.openxmlformats.org/officeDocument/2006/relationships/hyperlink" Target="http://www.biomi.org/biologia/ymparistomyrkyt/%232" TargetMode="External"/><Relationship Id="rId7" Type="http://schemas.openxmlformats.org/officeDocument/2006/relationships/hyperlink" Target="http://www.plasticgarbageproject.org/en/plasticgarbage-project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yscienceacademy.org/2014/11/20/32-photos-that-shows-how-bad-pollution-has-become-in-china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Yhteinen ympäristö</a:t>
            </a:r>
          </a:p>
          <a:p>
            <a:r>
              <a:rPr lang="fi-FI" dirty="0" smtClean="0"/>
              <a:t>BI4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Kemikaalit, ympäristö ja rehevöityminen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81422" y="1524000"/>
            <a:ext cx="8962578" cy="533400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Ympäristöön tulee haitallisia kemikaaleja esim.</a:t>
            </a:r>
          </a:p>
          <a:p>
            <a:pPr lvl="1"/>
            <a:r>
              <a:rPr lang="fi-FI" dirty="0" smtClean="0"/>
              <a:t>Maatalouden torjunta-aineista</a:t>
            </a:r>
          </a:p>
          <a:p>
            <a:pPr lvl="1"/>
            <a:r>
              <a:rPr lang="fi-FI" dirty="0" smtClean="0"/>
              <a:t>Tavaroiden valmistuksesta (teollisuus)</a:t>
            </a:r>
          </a:p>
          <a:p>
            <a:pPr lvl="1"/>
            <a:r>
              <a:rPr lang="fi-FI" dirty="0" smtClean="0"/>
              <a:t>Jätteistä</a:t>
            </a:r>
          </a:p>
          <a:p>
            <a:r>
              <a:rPr lang="fi-FI" dirty="0" smtClean="0"/>
              <a:t>Kemikaalit voivat olla</a:t>
            </a:r>
          </a:p>
          <a:p>
            <a:pPr lvl="1"/>
            <a:r>
              <a:rPr lang="fi-FI" dirty="0" smtClean="0"/>
              <a:t>Raskasmetalleja</a:t>
            </a:r>
          </a:p>
          <a:p>
            <a:pPr lvl="1"/>
            <a:r>
              <a:rPr lang="fi-FI" dirty="0" smtClean="0"/>
              <a:t>Orgaanisia hiilivetyjä (klooratut tai </a:t>
            </a:r>
            <a:r>
              <a:rPr lang="fi-FI" dirty="0" err="1" smtClean="0"/>
              <a:t>halogenoidut</a:t>
            </a:r>
            <a:r>
              <a:rPr lang="fi-FI" dirty="0" smtClean="0"/>
              <a:t> hiilivedyt)</a:t>
            </a:r>
          </a:p>
          <a:p>
            <a:pPr lvl="1"/>
            <a:r>
              <a:rPr lang="fi-FI" dirty="0" smtClean="0"/>
              <a:t>Hormonitoimintaa haittaavia yhdisteitä</a:t>
            </a:r>
          </a:p>
          <a:p>
            <a:r>
              <a:rPr lang="fi-FI" dirty="0" smtClean="0"/>
              <a:t>Ympäristön kemikaalit voivat aiheuttaa</a:t>
            </a:r>
          </a:p>
          <a:p>
            <a:pPr lvl="1"/>
            <a:r>
              <a:rPr lang="fi-FI" dirty="0" smtClean="0"/>
              <a:t>Kehityshäiriöitä, sikiövaurioita, syöpää ja muita sairauksia</a:t>
            </a:r>
          </a:p>
          <a:p>
            <a:pPr lvl="1"/>
            <a:r>
              <a:rPr lang="fi-FI" dirty="0" smtClean="0">
                <a:hlinkClick r:id="rId2"/>
              </a:rPr>
              <a:t>https://vietnamartwork.wordpress.com/war-end-agent-orange-effect/</a:t>
            </a:r>
            <a:endParaRPr lang="fi-FI" dirty="0" smtClean="0"/>
          </a:p>
          <a:p>
            <a:pPr lvl="1"/>
            <a:r>
              <a:rPr lang="fi-FI" dirty="0" smtClean="0">
                <a:hlinkClick r:id="rId3"/>
              </a:rPr>
              <a:t>http://suomenkuvalehti.fi/jutut/ulkomaat/paivan-kuva-agent-orange-myrkyttaa-toista-sukupolvea-maksaako-yhdysvallat-laskun/</a:t>
            </a:r>
            <a:r>
              <a:rPr lang="fi-FI" dirty="0" smtClean="0"/>
              <a:t> </a:t>
            </a:r>
          </a:p>
          <a:p>
            <a:pPr lvl="1"/>
            <a:endParaRPr lang="fi-FI" dirty="0" smtClean="0"/>
          </a:p>
          <a:p>
            <a:endParaRPr lang="fi-FI" dirty="0" smtClean="0"/>
          </a:p>
          <a:p>
            <a:pPr lvl="1"/>
            <a:endParaRPr lang="fi-FI" dirty="0" smtClean="0"/>
          </a:p>
          <a:p>
            <a:pPr lvl="1">
              <a:buNone/>
            </a:pPr>
            <a:endParaRPr lang="fi-FI" dirty="0" smtClean="0"/>
          </a:p>
          <a:p>
            <a:pPr lvl="1"/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Kemikaalit ja ympäristö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Osa ympäristön kemikaaleista rikastuu ravintoketjussa ja kertyy elimistöön</a:t>
            </a:r>
          </a:p>
          <a:p>
            <a:r>
              <a:rPr lang="fi-FI" dirty="0" err="1" smtClean="0"/>
              <a:t>CFC-yhdisteet</a:t>
            </a:r>
            <a:r>
              <a:rPr lang="fi-FI" dirty="0" smtClean="0"/>
              <a:t> tuhoavat haitalliselta UV-säteilyltä suojaavaa yläilmakehän otsonikerrosta</a:t>
            </a:r>
          </a:p>
          <a:p>
            <a:pPr lvl="1"/>
            <a:r>
              <a:rPr lang="fi-FI" dirty="0" smtClean="0"/>
              <a:t>Alailmakehässä otsoni on terveydelle haitallinen kaasu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Kemikaalit ja ympäristö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381000"/>
            <a:ext cx="8128000" cy="609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>
                <a:hlinkClick r:id="rId2"/>
              </a:rPr>
              <a:t>http://myscienceacademy.org/2014/11/20/32-photos-that-shows-how-bad-pollution-has-become-in-china/</a:t>
            </a:r>
            <a:r>
              <a:rPr lang="fi-FI" dirty="0" smtClean="0"/>
              <a:t> </a:t>
            </a:r>
          </a:p>
          <a:p>
            <a:r>
              <a:rPr lang="fi-FI" dirty="0" smtClean="0">
                <a:hlinkClick r:id="rId3"/>
              </a:rPr>
              <a:t>http://www.ymparisto.fi/fi-FI/Kulutus_ja_tuotanto/Kemikaalien_ymparistoriskit</a:t>
            </a:r>
            <a:r>
              <a:rPr lang="fi-FI" dirty="0" smtClean="0"/>
              <a:t> </a:t>
            </a:r>
          </a:p>
          <a:p>
            <a:r>
              <a:rPr lang="fi-FI" dirty="0" smtClean="0">
                <a:hlinkClick r:id="rId4"/>
              </a:rPr>
              <a:t>http://www.ymparisto.fi/fi-FI/Kulutus_ja_tuotanto/Pilaantuneet_maaalueet</a:t>
            </a:r>
            <a:r>
              <a:rPr lang="fi-FI" dirty="0" smtClean="0"/>
              <a:t> </a:t>
            </a:r>
          </a:p>
          <a:p>
            <a:r>
              <a:rPr lang="fi-FI" dirty="0" smtClean="0">
                <a:hlinkClick r:id="rId5"/>
              </a:rPr>
              <a:t>http://www.thl.fi/fi/web/ymparistoterveys/ymparistomyrkyt/tarkempaa-tietoa-ymparistomyrkyista</a:t>
            </a:r>
            <a:r>
              <a:rPr lang="fi-FI" dirty="0" smtClean="0"/>
              <a:t> </a:t>
            </a:r>
          </a:p>
          <a:p>
            <a:r>
              <a:rPr lang="fi-FI" dirty="0" smtClean="0">
                <a:hlinkClick r:id="rId6"/>
              </a:rPr>
              <a:t>http://www.biomi.org/biologia/ymparistomyrkyt/#2</a:t>
            </a:r>
            <a:r>
              <a:rPr lang="fi-FI" dirty="0" smtClean="0"/>
              <a:t> </a:t>
            </a:r>
          </a:p>
          <a:p>
            <a:r>
              <a:rPr lang="fi-FI" dirty="0" smtClean="0">
                <a:hlinkClick r:id="rId7"/>
              </a:rPr>
              <a:t>http://www.plasticgarbageproject.org/en/plasticgarbage-project/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Linkkejä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41106" y="1524000"/>
            <a:ext cx="9144000" cy="5046780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Vesistöihin kulkeutuvat ravinteet lisäävät vesi- ja rantakasvillisuuden kasvua</a:t>
            </a:r>
          </a:p>
          <a:p>
            <a:pPr lvl="1"/>
            <a:r>
              <a:rPr lang="fi-FI" dirty="0" smtClean="0"/>
              <a:t>erityisesti typpi ja fosfori</a:t>
            </a:r>
          </a:p>
          <a:p>
            <a:r>
              <a:rPr lang="fi-FI" dirty="0" smtClean="0"/>
              <a:t>Ravinteita tulee maa- ja metsätaloudesta, asutuksesta ja teollisuudesta</a:t>
            </a:r>
          </a:p>
          <a:p>
            <a:r>
              <a:rPr lang="fi-FI" dirty="0" smtClean="0"/>
              <a:t>Rehevöitymisen seurauksia ovat vesistöjen umpeenkasvu, kasvi- ja eläinlajiston muuttuminen, happikato talvella ja sinileväongelmat</a:t>
            </a:r>
          </a:p>
          <a:p>
            <a:r>
              <a:rPr lang="fi-FI" dirty="0" smtClean="0"/>
              <a:t>Rehevöitymistä ehkäistään estämällä ravinteiden pääsy maataloudesta ja puhdistamalla jätevedet</a:t>
            </a:r>
          </a:p>
          <a:p>
            <a:r>
              <a:rPr lang="fi-FI" dirty="0" smtClean="0"/>
              <a:t>Muita sisävesien ongelmia ovat happamoituminen, voimalapadot sekä ravintoketjuissa rikastuvat raskasmetallit.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Rehevöityminen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6897" y="0"/>
            <a:ext cx="9929539" cy="6857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31507"/>
            <a:ext cx="9144000" cy="78515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3999" cy="72231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i">
  <a:themeElements>
    <a:clrScheme name="Paperi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i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Paperi.thmx</Template>
  <TotalTime>40</TotalTime>
  <Words>293</Words>
  <Application>Microsoft Macintosh PowerPoint</Application>
  <PresentationFormat>Näytössä katseltava diaesitys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Suunnittelumalli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Paperi</vt:lpstr>
      <vt:lpstr>Kemikaalit, ympäristö ja rehevöityminen</vt:lpstr>
      <vt:lpstr>Kemikaalit ja ympäristö</vt:lpstr>
      <vt:lpstr>Kemikaalit ja ympäristö</vt:lpstr>
      <vt:lpstr>Dia 4</vt:lpstr>
      <vt:lpstr>Linkkejä</vt:lpstr>
      <vt:lpstr>Rehevöityminen</vt:lpstr>
      <vt:lpstr>Dia 7</vt:lpstr>
      <vt:lpstr>Dia 8</vt:lpstr>
      <vt:lpstr>Dia 9</vt:lpstr>
    </vt:vector>
  </TitlesOfParts>
  <Company>Kallion lukio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Kemikaalit, ympäristö ja rehevöityminen</dc:title>
  <dc:creator>Reetta Luomanen</dc:creator>
  <cp:lastModifiedBy>Reetta Luomanen</cp:lastModifiedBy>
  <cp:revision>19</cp:revision>
  <dcterms:created xsi:type="dcterms:W3CDTF">2015-02-23T06:20:50Z</dcterms:created>
  <dcterms:modified xsi:type="dcterms:W3CDTF">2015-02-23T06:21:22Z</dcterms:modified>
</cp:coreProperties>
</file>