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35"/>
  </p:notesMasterIdLst>
  <p:handoutMasterIdLst>
    <p:handoutMasterId r:id="rId36"/>
  </p:handoutMasterIdLst>
  <p:sldIdLst>
    <p:sldId id="256" r:id="rId2"/>
    <p:sldId id="473" r:id="rId3"/>
    <p:sldId id="478" r:id="rId4"/>
    <p:sldId id="258" r:id="rId5"/>
    <p:sldId id="259" r:id="rId6"/>
    <p:sldId id="529" r:id="rId7"/>
    <p:sldId id="484" r:id="rId8"/>
    <p:sldId id="311" r:id="rId9"/>
    <p:sldId id="317" r:id="rId10"/>
    <p:sldId id="514" r:id="rId11"/>
    <p:sldId id="515" r:id="rId12"/>
    <p:sldId id="507" r:id="rId13"/>
    <p:sldId id="508" r:id="rId14"/>
    <p:sldId id="509" r:id="rId15"/>
    <p:sldId id="510" r:id="rId16"/>
    <p:sldId id="505" r:id="rId17"/>
    <p:sldId id="502" r:id="rId18"/>
    <p:sldId id="503" r:id="rId19"/>
    <p:sldId id="506" r:id="rId20"/>
    <p:sldId id="504" r:id="rId21"/>
    <p:sldId id="513" r:id="rId22"/>
    <p:sldId id="518" r:id="rId23"/>
    <p:sldId id="520" r:id="rId24"/>
    <p:sldId id="519" r:id="rId25"/>
    <p:sldId id="511" r:id="rId26"/>
    <p:sldId id="512" r:id="rId27"/>
    <p:sldId id="517" r:id="rId28"/>
    <p:sldId id="516" r:id="rId29"/>
    <p:sldId id="331" r:id="rId30"/>
    <p:sldId id="268" r:id="rId31"/>
    <p:sldId id="308" r:id="rId32"/>
    <p:sldId id="309" r:id="rId33"/>
    <p:sldId id="31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66"/>
    <p:restoredTop sz="85938"/>
  </p:normalViewPr>
  <p:slideViewPr>
    <p:cSldViewPr snapToGrid="0" snapToObjects="1">
      <p:cViewPr varScale="1">
        <p:scale>
          <a:sx n="54" d="100"/>
          <a:sy n="54" d="100"/>
        </p:scale>
        <p:origin x="141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C1C61-7D17-402E-AC7A-1623E3C5EF7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121741-EC6C-4B89-8FE9-FAFCABFCC4C0}">
      <dgm:prSet/>
      <dgm:spPr/>
      <dgm:t>
        <a:bodyPr/>
        <a:lstStyle/>
        <a:p>
          <a:r>
            <a:rPr lang="fi-FI" dirty="0"/>
            <a:t>Mitä tiedät laadullisesta tutkimuksesta?</a:t>
          </a:r>
          <a:endParaRPr lang="en-US" dirty="0"/>
        </a:p>
      </dgm:t>
    </dgm:pt>
    <dgm:pt modelId="{4B8D11DB-DB46-4DC3-AAE4-246DE2209D05}" type="parTrans" cxnId="{9FA4F9F4-2232-4A31-8D95-52CCB5BE212B}">
      <dgm:prSet/>
      <dgm:spPr/>
      <dgm:t>
        <a:bodyPr/>
        <a:lstStyle/>
        <a:p>
          <a:endParaRPr lang="en-US"/>
        </a:p>
      </dgm:t>
    </dgm:pt>
    <dgm:pt modelId="{718B5C3F-4062-4E55-99FA-7CAD3427ED17}" type="sibTrans" cxnId="{9FA4F9F4-2232-4A31-8D95-52CCB5BE212B}">
      <dgm:prSet/>
      <dgm:spPr/>
      <dgm:t>
        <a:bodyPr/>
        <a:lstStyle/>
        <a:p>
          <a:endParaRPr lang="en-US"/>
        </a:p>
      </dgm:t>
    </dgm:pt>
    <dgm:pt modelId="{E84DBEA2-4D82-40F1-85DE-7F5957B72784}">
      <dgm:prSet/>
      <dgm:spPr/>
      <dgm:t>
        <a:bodyPr/>
        <a:lstStyle/>
        <a:p>
          <a:r>
            <a:rPr lang="fi-FI" dirty="0"/>
            <a:t>Prosessoitko laadullista tutkimustietoa päivittäisessä elämässäsi?</a:t>
          </a:r>
          <a:endParaRPr lang="en-US" dirty="0"/>
        </a:p>
      </dgm:t>
    </dgm:pt>
    <dgm:pt modelId="{14B65B56-018F-46F1-95E8-D7BDCDB3D59F}" type="parTrans" cxnId="{F5A39F76-B9E0-4D8D-B193-9728D15C9D75}">
      <dgm:prSet/>
      <dgm:spPr/>
      <dgm:t>
        <a:bodyPr/>
        <a:lstStyle/>
        <a:p>
          <a:endParaRPr lang="en-US"/>
        </a:p>
      </dgm:t>
    </dgm:pt>
    <dgm:pt modelId="{BAA6DEAE-0150-4304-9B83-5694179F5C40}" type="sibTrans" cxnId="{F5A39F76-B9E0-4D8D-B193-9728D15C9D75}">
      <dgm:prSet/>
      <dgm:spPr/>
      <dgm:t>
        <a:bodyPr/>
        <a:lstStyle/>
        <a:p>
          <a:endParaRPr lang="en-US"/>
        </a:p>
      </dgm:t>
    </dgm:pt>
    <dgm:pt modelId="{39694F0C-FD3E-0F41-A667-6DA420F1FAF9}">
      <dgm:prSet/>
      <dgm:spPr/>
      <dgm:t>
        <a:bodyPr/>
        <a:lstStyle/>
        <a:p>
          <a:r>
            <a:rPr lang="fi-FI"/>
            <a:t>Mitä tiedät laadullisen tutkimisen analysoinnista?</a:t>
          </a:r>
          <a:endParaRPr lang="en-US" dirty="0"/>
        </a:p>
      </dgm:t>
    </dgm:pt>
    <dgm:pt modelId="{70A314EC-1E69-A34A-B116-FF17A2A77A5F}" type="parTrans" cxnId="{3D91C075-3955-AD44-92E7-7C7868D6CBE4}">
      <dgm:prSet/>
      <dgm:spPr/>
      <dgm:t>
        <a:bodyPr/>
        <a:lstStyle/>
        <a:p>
          <a:endParaRPr lang="en-US"/>
        </a:p>
      </dgm:t>
    </dgm:pt>
    <dgm:pt modelId="{FFD56311-A440-BB4D-BBCB-7EB1401D6A15}" type="sibTrans" cxnId="{3D91C075-3955-AD44-92E7-7C7868D6CBE4}">
      <dgm:prSet/>
      <dgm:spPr/>
      <dgm:t>
        <a:bodyPr/>
        <a:lstStyle/>
        <a:p>
          <a:endParaRPr lang="en-US"/>
        </a:p>
      </dgm:t>
    </dgm:pt>
    <dgm:pt modelId="{63EB62AC-EC61-3D45-A388-1F76DB333FAF}">
      <dgm:prSet/>
      <dgm:spPr/>
      <dgm:t>
        <a:bodyPr/>
        <a:lstStyle/>
        <a:p>
          <a:r>
            <a:rPr lang="en-US" dirty="0" err="1"/>
            <a:t>Mitä</a:t>
          </a:r>
          <a:r>
            <a:rPr lang="en-US" dirty="0"/>
            <a:t> </a:t>
          </a:r>
          <a:r>
            <a:rPr lang="en-US" dirty="0" err="1"/>
            <a:t>eroa</a:t>
          </a:r>
          <a:r>
            <a:rPr lang="en-US" dirty="0"/>
            <a:t> on </a:t>
          </a:r>
          <a:r>
            <a:rPr lang="en-US" dirty="0" err="1"/>
            <a:t>deudktiivisessa</a:t>
          </a:r>
          <a:r>
            <a:rPr lang="en-US" dirty="0"/>
            <a:t> ja </a:t>
          </a:r>
          <a:r>
            <a:rPr lang="en-US" dirty="0" err="1"/>
            <a:t>induktiivisessa</a:t>
          </a:r>
          <a:r>
            <a:rPr lang="en-US" dirty="0"/>
            <a:t> </a:t>
          </a:r>
          <a:r>
            <a:rPr lang="en-US" dirty="0" err="1"/>
            <a:t>analysoinissa</a:t>
          </a:r>
          <a:r>
            <a:rPr lang="en-US" dirty="0"/>
            <a:t>?</a:t>
          </a:r>
        </a:p>
      </dgm:t>
    </dgm:pt>
    <dgm:pt modelId="{CAFE2BBB-8568-EB4D-8704-D14B30E60F59}" type="parTrans" cxnId="{A3344DA4-2CE2-904C-B081-C3A3707ED109}">
      <dgm:prSet/>
      <dgm:spPr/>
    </dgm:pt>
    <dgm:pt modelId="{9CEAB6A3-733E-6141-9BC7-25D9F72FFC1B}" type="sibTrans" cxnId="{A3344DA4-2CE2-904C-B081-C3A3707ED109}">
      <dgm:prSet/>
      <dgm:spPr/>
    </dgm:pt>
    <dgm:pt modelId="{DA6F97DF-B1E4-5740-8615-A81975DAF7B3}" type="pres">
      <dgm:prSet presAssocID="{70FC1C61-7D17-402E-AC7A-1623E3C5EF79}" presName="linear" presStyleCnt="0">
        <dgm:presLayoutVars>
          <dgm:animLvl val="lvl"/>
          <dgm:resizeHandles val="exact"/>
        </dgm:presLayoutVars>
      </dgm:prSet>
      <dgm:spPr/>
    </dgm:pt>
    <dgm:pt modelId="{CF0C2D96-6CA8-994F-B2B9-639D67BE6C3F}" type="pres">
      <dgm:prSet presAssocID="{E0121741-EC6C-4B89-8FE9-FAFCABFCC4C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1EB8226-3DEB-AC4A-A5D5-8E004CF70C3A}" type="pres">
      <dgm:prSet presAssocID="{718B5C3F-4062-4E55-99FA-7CAD3427ED17}" presName="spacer" presStyleCnt="0"/>
      <dgm:spPr/>
    </dgm:pt>
    <dgm:pt modelId="{CB5C13B2-B772-3140-95EC-791C8C119090}" type="pres">
      <dgm:prSet presAssocID="{39694F0C-FD3E-0F41-A667-6DA420F1FAF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8D3BDA4-11AB-F84B-8AB0-CE8232ED104F}" type="pres">
      <dgm:prSet presAssocID="{FFD56311-A440-BB4D-BBCB-7EB1401D6A15}" presName="spacer" presStyleCnt="0"/>
      <dgm:spPr/>
    </dgm:pt>
    <dgm:pt modelId="{8931F3F7-41E6-2342-8575-890119514BEA}" type="pres">
      <dgm:prSet presAssocID="{E84DBEA2-4D82-40F1-85DE-7F5957B7278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A7DE2FF-3810-7E46-96CB-376D9A87281C}" type="pres">
      <dgm:prSet presAssocID="{BAA6DEAE-0150-4304-9B83-5694179F5C40}" presName="spacer" presStyleCnt="0"/>
      <dgm:spPr/>
    </dgm:pt>
    <dgm:pt modelId="{B5A5DB2A-7038-9641-B250-CFDF86B5ECE1}" type="pres">
      <dgm:prSet presAssocID="{63EB62AC-EC61-3D45-A388-1F76DB333FA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7FDB019-4FE2-3749-8901-4E4186032C8B}" type="presOf" srcId="{39694F0C-FD3E-0F41-A667-6DA420F1FAF9}" destId="{CB5C13B2-B772-3140-95EC-791C8C119090}" srcOrd="0" destOrd="0" presId="urn:microsoft.com/office/officeart/2005/8/layout/vList2"/>
    <dgm:cxn modelId="{3D91C075-3955-AD44-92E7-7C7868D6CBE4}" srcId="{70FC1C61-7D17-402E-AC7A-1623E3C5EF79}" destId="{39694F0C-FD3E-0F41-A667-6DA420F1FAF9}" srcOrd="1" destOrd="0" parTransId="{70A314EC-1E69-A34A-B116-FF17A2A77A5F}" sibTransId="{FFD56311-A440-BB4D-BBCB-7EB1401D6A15}"/>
    <dgm:cxn modelId="{F5A39F76-B9E0-4D8D-B193-9728D15C9D75}" srcId="{70FC1C61-7D17-402E-AC7A-1623E3C5EF79}" destId="{E84DBEA2-4D82-40F1-85DE-7F5957B72784}" srcOrd="2" destOrd="0" parTransId="{14B65B56-018F-46F1-95E8-D7BDCDB3D59F}" sibTransId="{BAA6DEAE-0150-4304-9B83-5694179F5C40}"/>
    <dgm:cxn modelId="{A3344DA4-2CE2-904C-B081-C3A3707ED109}" srcId="{70FC1C61-7D17-402E-AC7A-1623E3C5EF79}" destId="{63EB62AC-EC61-3D45-A388-1F76DB333FAF}" srcOrd="3" destOrd="0" parTransId="{CAFE2BBB-8568-EB4D-8704-D14B30E60F59}" sibTransId="{9CEAB6A3-733E-6141-9BC7-25D9F72FFC1B}"/>
    <dgm:cxn modelId="{31CDE5B7-2770-8042-B3D4-C26C00E11BD8}" type="presOf" srcId="{63EB62AC-EC61-3D45-A388-1F76DB333FAF}" destId="{B5A5DB2A-7038-9641-B250-CFDF86B5ECE1}" srcOrd="0" destOrd="0" presId="urn:microsoft.com/office/officeart/2005/8/layout/vList2"/>
    <dgm:cxn modelId="{9A3B58C3-4586-6942-9597-D1F1D35A740D}" type="presOf" srcId="{E84DBEA2-4D82-40F1-85DE-7F5957B72784}" destId="{8931F3F7-41E6-2342-8575-890119514BEA}" srcOrd="0" destOrd="0" presId="urn:microsoft.com/office/officeart/2005/8/layout/vList2"/>
    <dgm:cxn modelId="{BE64AEC7-0E39-8349-B803-DF56B0E3CFB8}" type="presOf" srcId="{E0121741-EC6C-4B89-8FE9-FAFCABFCC4C0}" destId="{CF0C2D96-6CA8-994F-B2B9-639D67BE6C3F}" srcOrd="0" destOrd="0" presId="urn:microsoft.com/office/officeart/2005/8/layout/vList2"/>
    <dgm:cxn modelId="{83C3C1D8-EE8A-FF4A-967A-C3500FF8BD75}" type="presOf" srcId="{70FC1C61-7D17-402E-AC7A-1623E3C5EF79}" destId="{DA6F97DF-B1E4-5740-8615-A81975DAF7B3}" srcOrd="0" destOrd="0" presId="urn:microsoft.com/office/officeart/2005/8/layout/vList2"/>
    <dgm:cxn modelId="{9FA4F9F4-2232-4A31-8D95-52CCB5BE212B}" srcId="{70FC1C61-7D17-402E-AC7A-1623E3C5EF79}" destId="{E0121741-EC6C-4B89-8FE9-FAFCABFCC4C0}" srcOrd="0" destOrd="0" parTransId="{4B8D11DB-DB46-4DC3-AAE4-246DE2209D05}" sibTransId="{718B5C3F-4062-4E55-99FA-7CAD3427ED17}"/>
    <dgm:cxn modelId="{D02AB403-0A4E-CF4A-B755-7CC8C8DE5833}" type="presParOf" srcId="{DA6F97DF-B1E4-5740-8615-A81975DAF7B3}" destId="{CF0C2D96-6CA8-994F-B2B9-639D67BE6C3F}" srcOrd="0" destOrd="0" presId="urn:microsoft.com/office/officeart/2005/8/layout/vList2"/>
    <dgm:cxn modelId="{BCD62774-616A-8047-9A73-356931E0982A}" type="presParOf" srcId="{DA6F97DF-B1E4-5740-8615-A81975DAF7B3}" destId="{31EB8226-3DEB-AC4A-A5D5-8E004CF70C3A}" srcOrd="1" destOrd="0" presId="urn:microsoft.com/office/officeart/2005/8/layout/vList2"/>
    <dgm:cxn modelId="{23DB1502-8CA5-E248-8D49-F8BED05594BB}" type="presParOf" srcId="{DA6F97DF-B1E4-5740-8615-A81975DAF7B3}" destId="{CB5C13B2-B772-3140-95EC-791C8C119090}" srcOrd="2" destOrd="0" presId="urn:microsoft.com/office/officeart/2005/8/layout/vList2"/>
    <dgm:cxn modelId="{FDFB28CC-CD91-2E47-ABDB-339B78DC3AC0}" type="presParOf" srcId="{DA6F97DF-B1E4-5740-8615-A81975DAF7B3}" destId="{88D3BDA4-11AB-F84B-8AB0-CE8232ED104F}" srcOrd="3" destOrd="0" presId="urn:microsoft.com/office/officeart/2005/8/layout/vList2"/>
    <dgm:cxn modelId="{3342EBFD-85EE-1948-AA38-2BE317D12CA2}" type="presParOf" srcId="{DA6F97DF-B1E4-5740-8615-A81975DAF7B3}" destId="{8931F3F7-41E6-2342-8575-890119514BEA}" srcOrd="4" destOrd="0" presId="urn:microsoft.com/office/officeart/2005/8/layout/vList2"/>
    <dgm:cxn modelId="{C2D9B5EF-AF1B-D346-9CC1-DFBDF82CB910}" type="presParOf" srcId="{DA6F97DF-B1E4-5740-8615-A81975DAF7B3}" destId="{3A7DE2FF-3810-7E46-96CB-376D9A87281C}" srcOrd="5" destOrd="0" presId="urn:microsoft.com/office/officeart/2005/8/layout/vList2"/>
    <dgm:cxn modelId="{CFD2D3D0-9A4F-284A-92C8-75994114402C}" type="presParOf" srcId="{DA6F97DF-B1E4-5740-8615-A81975DAF7B3}" destId="{B5A5DB2A-7038-9641-B250-CFDF86B5ECE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C2D96-6CA8-994F-B2B9-639D67BE6C3F}">
      <dsp:nvSpPr>
        <dsp:cNvPr id="0" name=""/>
        <dsp:cNvSpPr/>
      </dsp:nvSpPr>
      <dsp:spPr>
        <a:xfrm>
          <a:off x="0" y="383065"/>
          <a:ext cx="3856434" cy="11148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Mitä tiedät laadullisesta tutkimuksesta?</a:t>
          </a:r>
          <a:endParaRPr lang="en-US" sz="2100" kern="1200" dirty="0"/>
        </a:p>
      </dsp:txBody>
      <dsp:txXfrm>
        <a:off x="54423" y="437488"/>
        <a:ext cx="3747588" cy="1006017"/>
      </dsp:txXfrm>
    </dsp:sp>
    <dsp:sp modelId="{CB5C13B2-B772-3140-95EC-791C8C119090}">
      <dsp:nvSpPr>
        <dsp:cNvPr id="0" name=""/>
        <dsp:cNvSpPr/>
      </dsp:nvSpPr>
      <dsp:spPr>
        <a:xfrm>
          <a:off x="0" y="1558408"/>
          <a:ext cx="3856434" cy="1114863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Mitä tiedät laadullisen tutkimisen analysoinnista?</a:t>
          </a:r>
          <a:endParaRPr lang="en-US" sz="2100" kern="1200" dirty="0"/>
        </a:p>
      </dsp:txBody>
      <dsp:txXfrm>
        <a:off x="54423" y="1612831"/>
        <a:ext cx="3747588" cy="1006017"/>
      </dsp:txXfrm>
    </dsp:sp>
    <dsp:sp modelId="{8931F3F7-41E6-2342-8575-890119514BEA}">
      <dsp:nvSpPr>
        <dsp:cNvPr id="0" name=""/>
        <dsp:cNvSpPr/>
      </dsp:nvSpPr>
      <dsp:spPr>
        <a:xfrm>
          <a:off x="0" y="2733752"/>
          <a:ext cx="3856434" cy="1114863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Prosessoitko laadullista tutkimustietoa päivittäisessä elämässäsi?</a:t>
          </a:r>
          <a:endParaRPr lang="en-US" sz="2100" kern="1200" dirty="0"/>
        </a:p>
      </dsp:txBody>
      <dsp:txXfrm>
        <a:off x="54423" y="2788175"/>
        <a:ext cx="3747588" cy="1006017"/>
      </dsp:txXfrm>
    </dsp:sp>
    <dsp:sp modelId="{B5A5DB2A-7038-9641-B250-CFDF86B5ECE1}">
      <dsp:nvSpPr>
        <dsp:cNvPr id="0" name=""/>
        <dsp:cNvSpPr/>
      </dsp:nvSpPr>
      <dsp:spPr>
        <a:xfrm>
          <a:off x="0" y="3909096"/>
          <a:ext cx="3856434" cy="1114863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Mitä</a:t>
          </a:r>
          <a:r>
            <a:rPr lang="en-US" sz="2100" kern="1200" dirty="0"/>
            <a:t> </a:t>
          </a:r>
          <a:r>
            <a:rPr lang="en-US" sz="2100" kern="1200" dirty="0" err="1"/>
            <a:t>eroa</a:t>
          </a:r>
          <a:r>
            <a:rPr lang="en-US" sz="2100" kern="1200" dirty="0"/>
            <a:t> on </a:t>
          </a:r>
          <a:r>
            <a:rPr lang="en-US" sz="2100" kern="1200" dirty="0" err="1"/>
            <a:t>deudktiivisessa</a:t>
          </a:r>
          <a:r>
            <a:rPr lang="en-US" sz="2100" kern="1200" dirty="0"/>
            <a:t> ja </a:t>
          </a:r>
          <a:r>
            <a:rPr lang="en-US" sz="2100" kern="1200" dirty="0" err="1"/>
            <a:t>induktiivisessa</a:t>
          </a:r>
          <a:r>
            <a:rPr lang="en-US" sz="2100" kern="1200" dirty="0"/>
            <a:t> </a:t>
          </a:r>
          <a:r>
            <a:rPr lang="en-US" sz="2100" kern="1200" dirty="0" err="1"/>
            <a:t>analysoinissa</a:t>
          </a:r>
          <a:r>
            <a:rPr lang="en-US" sz="2100" kern="1200" dirty="0"/>
            <a:t>?</a:t>
          </a:r>
        </a:p>
      </dsp:txBody>
      <dsp:txXfrm>
        <a:off x="54423" y="3963519"/>
        <a:ext cx="3747588" cy="1006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3F2F4-F63A-A243-A548-F22E6EAB131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831AF-F255-F241-9BA6-F9F30920C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510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1FACA-29FD-4B4A-BD1E-11DDACAF9F8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A02BB-4690-0D41-83A0-C2C794A6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113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38134ECA-F7DE-8182-5776-287E82710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F6F476A8-BBD8-6601-50A9-8D1D4EBE5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sz="800"/>
              <a:t>Doctorate from TC in 2015</a:t>
            </a:r>
          </a:p>
          <a:p>
            <a:pPr marL="171450" indent="-171450">
              <a:buFontTx/>
              <a:buChar char="-"/>
            </a:pPr>
            <a:r>
              <a:rPr lang="en-US" altLang="en-US" sz="800"/>
              <a:t>First Doctorate and Masters in world in PE</a:t>
            </a:r>
          </a:p>
          <a:p>
            <a:pPr marL="171450" indent="-171450">
              <a:buFontTx/>
              <a:buChar char="-"/>
            </a:pPr>
            <a:r>
              <a:rPr lang="en-US" altLang="en-US" sz="800"/>
              <a:t>Some of the top scholars in the world</a:t>
            </a:r>
          </a:p>
          <a:p>
            <a:pPr marL="171450" indent="-171450">
              <a:buFontTx/>
              <a:buChar char="-"/>
            </a:pPr>
            <a:r>
              <a:rPr lang="en-US" altLang="en-US" sz="800"/>
              <a:t>Built a mixed-methods research background here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DBED9809-F95E-0997-E325-1C9D0EDCD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51197E2-09D0-7244-8F95-75ACACE1DAED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FBCAB5B5-113A-3ABF-FEEE-41D28F66C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0304B0FB-783C-4AE5-F8C8-A54FBFC4A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sz="800"/>
              <a:t>Spent 4 years in NYC</a:t>
            </a:r>
          </a:p>
          <a:p>
            <a:pPr marL="171450" indent="-171450">
              <a:buFontTx/>
              <a:buChar char="-"/>
            </a:pPr>
            <a:r>
              <a:rPr lang="en-US" altLang="en-US" sz="800"/>
              <a:t>Context/background is very important in Constructivist theory and Culturally Responsive Pedagogy</a:t>
            </a:r>
          </a:p>
          <a:p>
            <a:pPr marL="171450" indent="-171450">
              <a:buFontTx/>
              <a:buChar char="-"/>
            </a:pPr>
            <a:r>
              <a:rPr lang="en-US" altLang="en-US" sz="800"/>
              <a:t>Living in NY can be enriching and challenging </a:t>
            </a:r>
          </a:p>
          <a:p>
            <a:pPr marL="171450" indent="-171450">
              <a:buFontTx/>
              <a:buChar char="-"/>
            </a:pPr>
            <a:r>
              <a:rPr lang="en-US" altLang="en-US" sz="800"/>
              <a:t>But it drove my passion to do research that is impactful, empowering and works </a:t>
            </a:r>
            <a:r>
              <a:rPr lang="en-US" altLang="en-US" sz="800" i="1"/>
              <a:t>with </a:t>
            </a:r>
            <a:r>
              <a:rPr lang="en-US" altLang="en-US" sz="800"/>
              <a:t>youth instead of conducting research </a:t>
            </a:r>
            <a:r>
              <a:rPr lang="en-US" altLang="en-US" sz="800" i="1"/>
              <a:t>on youth. </a:t>
            </a:r>
            <a:endParaRPr lang="en-US" altLang="en-US" sz="800"/>
          </a:p>
          <a:p>
            <a:pPr marL="171450" indent="-171450">
              <a:buFontTx/>
              <a:buChar char="-"/>
            </a:pPr>
            <a:endParaRPr lang="en-US" altLang="en-US" sz="800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149A5295-AFFC-B1F1-58F8-C1912BE98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F7870D-4D3B-DF4F-AE90-85669EBBEED1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Olen </a:t>
            </a:r>
            <a:r>
              <a:rPr lang="en-US" dirty="0" err="1"/>
              <a:t>nyt</a:t>
            </a:r>
            <a:r>
              <a:rPr lang="en-US" dirty="0"/>
              <a:t> George Mason </a:t>
            </a:r>
            <a:r>
              <a:rPr lang="en-US" dirty="0" err="1"/>
              <a:t>Universityssä</a:t>
            </a:r>
            <a:r>
              <a:rPr lang="en-US" dirty="0"/>
              <a:t> </a:t>
            </a:r>
            <a:r>
              <a:rPr lang="en-US" dirty="0" err="1"/>
              <a:t>jossa</a:t>
            </a:r>
            <a:r>
              <a:rPr lang="en-US" dirty="0"/>
              <a:t> </a:t>
            </a:r>
            <a:r>
              <a:rPr lang="en-US" dirty="0" err="1"/>
              <a:t>olen</a:t>
            </a:r>
            <a:r>
              <a:rPr lang="en-US" dirty="0"/>
              <a:t> </a:t>
            </a:r>
            <a:r>
              <a:rPr lang="en-US" dirty="0" err="1"/>
              <a:t>ollut</a:t>
            </a:r>
            <a:r>
              <a:rPr lang="en-US" dirty="0"/>
              <a:t> jo 6 </a:t>
            </a:r>
            <a:r>
              <a:rPr lang="en-US" dirty="0" err="1"/>
              <a:t>vuotta</a:t>
            </a:r>
            <a:r>
              <a:rPr lang="en-US" dirty="0"/>
              <a:t>.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dirty="0" err="1"/>
              <a:t>yli</a:t>
            </a:r>
            <a:r>
              <a:rPr lang="en-US" dirty="0"/>
              <a:t> 40,000 </a:t>
            </a:r>
            <a:r>
              <a:rPr lang="en-US" dirty="0" err="1"/>
              <a:t>oppilasta</a:t>
            </a:r>
            <a:r>
              <a:rPr lang="en-US" dirty="0"/>
              <a:t> 130 </a:t>
            </a:r>
            <a:r>
              <a:rPr lang="en-US" dirty="0" err="1"/>
              <a:t>maasta</a:t>
            </a:r>
            <a:r>
              <a:rPr lang="en-US" dirty="0"/>
              <a:t> ja </a:t>
            </a:r>
            <a:r>
              <a:rPr lang="en-US" dirty="0" err="1"/>
              <a:t>meidän</a:t>
            </a:r>
            <a:r>
              <a:rPr lang="en-US" dirty="0"/>
              <a:t> </a:t>
            </a:r>
            <a:r>
              <a:rPr lang="en-US" dirty="0" err="1"/>
              <a:t>kampus</a:t>
            </a:r>
            <a:r>
              <a:rPr lang="en-US" dirty="0"/>
              <a:t> on Washington </a:t>
            </a:r>
            <a:r>
              <a:rPr lang="en-US" dirty="0" err="1"/>
              <a:t>DCn</a:t>
            </a:r>
            <a:r>
              <a:rPr lang="en-US" dirty="0"/>
              <a:t> </a:t>
            </a:r>
            <a:r>
              <a:rPr lang="en-US" dirty="0" err="1"/>
              <a:t>ulkopuolella</a:t>
            </a:r>
            <a:r>
              <a:rPr lang="en-US" dirty="0"/>
              <a:t> </a:t>
            </a:r>
            <a:r>
              <a:rPr lang="en-US" dirty="0" err="1"/>
              <a:t>noin</a:t>
            </a:r>
            <a:r>
              <a:rPr lang="en-US" dirty="0"/>
              <a:t> 30min </a:t>
            </a:r>
            <a:r>
              <a:rPr lang="en-US" dirty="0" err="1"/>
              <a:t>ajomatkan</a:t>
            </a:r>
            <a:r>
              <a:rPr lang="en-US" dirty="0"/>
              <a:t> </a:t>
            </a:r>
            <a:r>
              <a:rPr lang="en-US" dirty="0" err="1"/>
              <a:t>päässä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mitataan</a:t>
            </a:r>
            <a:r>
              <a:rPr lang="en-US" dirty="0"/>
              <a:t> </a:t>
            </a:r>
            <a:r>
              <a:rPr lang="en-US" dirty="0" err="1"/>
              <a:t>ilman</a:t>
            </a:r>
            <a:r>
              <a:rPr lang="en-US" dirty="0"/>
              <a:t> </a:t>
            </a:r>
            <a:r>
              <a:rPr lang="en-US" dirty="0" err="1"/>
              <a:t>ruuhka</a:t>
            </a:r>
            <a:r>
              <a:rPr lang="en-US" dirty="0"/>
              <a:t> </a:t>
            </a:r>
            <a:r>
              <a:rPr lang="en-US" dirty="0" err="1"/>
              <a:t>aikaa</a:t>
            </a:r>
            <a:r>
              <a:rPr lang="en-US" dirty="0"/>
              <a:t>,. </a:t>
            </a:r>
          </a:p>
        </p:txBody>
      </p:sp>
    </p:spTree>
    <p:extLst>
      <p:ext uri="{BB962C8B-B14F-4D97-AF65-F5344CB8AC3E}">
        <p14:creationId xmlns:p14="http://schemas.microsoft.com/office/powerpoint/2010/main" val="314596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researchers come into a study with biases</a:t>
            </a:r>
          </a:p>
          <a:p>
            <a:r>
              <a:rPr lang="en-US" dirty="0"/>
              <a:t>The management</a:t>
            </a:r>
            <a:r>
              <a:rPr lang="en-US" baseline="0" dirty="0"/>
              <a:t> of these biases is particularly important in qualitative research in which the researcher is the instrument of data collection</a:t>
            </a:r>
          </a:p>
          <a:p>
            <a:r>
              <a:rPr lang="en-US" baseline="0" dirty="0"/>
              <a:t>Many qualitative researchers address this directly in the Methods section by “coming clean” and presenting their biases and explaining how they worked to control them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1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A02BB-4690-0D41-83A0-C2C794A634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38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4b208a34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4b208a340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common sources</a:t>
            </a:r>
            <a:r>
              <a:rPr lang="en-US" baseline="0" dirty="0"/>
              <a:t> of data collection in qualitative research are interviews, observations, and documents</a:t>
            </a:r>
          </a:p>
          <a:p>
            <a:r>
              <a:rPr lang="en-US" baseline="0" dirty="0"/>
              <a:t>Interviews are undoubtedly the most common source of data in qualitative studies</a:t>
            </a:r>
          </a:p>
          <a:p>
            <a:pPr marL="457200" lvl="1" indent="0">
              <a:buNone/>
            </a:pPr>
            <a:r>
              <a:rPr lang="en-US" dirty="0"/>
              <a:t>Takes time to build this tool (asking </a:t>
            </a:r>
            <a:r>
              <a:rPr lang="en-US" u="sng" dirty="0"/>
              <a:t>and</a:t>
            </a:r>
            <a:r>
              <a:rPr lang="en-US" dirty="0"/>
              <a:t> listening)</a:t>
            </a:r>
          </a:p>
          <a:p>
            <a:pPr marL="457200" lvl="1" indent="0">
              <a:buNone/>
            </a:pPr>
            <a:r>
              <a:rPr lang="en-US" dirty="0"/>
              <a:t>Multiple interviews are often necessary (use first one mainly to build rapport)</a:t>
            </a:r>
          </a:p>
          <a:p>
            <a:r>
              <a:rPr lang="en-US" baseline="0" dirty="0"/>
              <a:t>Person-to-person format is the most prevalent, but occasionally group interviews and focus groups are conducted</a:t>
            </a:r>
          </a:p>
          <a:p>
            <a:r>
              <a:rPr lang="en-US" baseline="0" dirty="0"/>
              <a:t>Interview questions range from highly structured to open-ended conversational format</a:t>
            </a:r>
          </a:p>
          <a:p>
            <a:r>
              <a:rPr lang="en-US" baseline="0" dirty="0"/>
              <a:t>Focus groups are small groups of people interviewed about a specific topic</a:t>
            </a:r>
          </a:p>
          <a:p>
            <a:pPr marL="457200" lvl="1" indent="0">
              <a:buNone/>
            </a:pPr>
            <a:r>
              <a:rPr lang="en-US" dirty="0"/>
              <a:t>Small group of individuals (homogeneous group) who are interviewed as a group</a:t>
            </a:r>
          </a:p>
          <a:p>
            <a:pPr marL="457200" lvl="1" indent="0">
              <a:buNone/>
            </a:pPr>
            <a:r>
              <a:rPr lang="en-US" dirty="0"/>
              <a:t>Benefit is the possibility of insight generated through discussion with others</a:t>
            </a:r>
          </a:p>
          <a:p>
            <a:r>
              <a:rPr lang="en-US" baseline="0" dirty="0"/>
              <a:t>Power struggles and a reluctance to state views publicly are limitations of focus group interviews</a:t>
            </a:r>
          </a:p>
          <a:p>
            <a:r>
              <a:rPr lang="en-US" baseline="0" dirty="0"/>
              <a:t>In observation, field notes focus on what is seen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18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Qualitative researchers do not attempt to provide</a:t>
            </a:r>
            <a:r>
              <a:rPr lang="en-US" baseline="0" dirty="0"/>
              <a:t> numerical evidence that their data are reliable and valid</a:t>
            </a:r>
          </a:p>
          <a:p>
            <a:r>
              <a:rPr lang="en-US" baseline="0" dirty="0"/>
              <a:t>The terms reliability and validity are rarely used in qualitative research</a:t>
            </a:r>
          </a:p>
          <a:p>
            <a:r>
              <a:rPr lang="en-US" baseline="0" dirty="0"/>
              <a:t>Trustworthiness is the quality </a:t>
            </a:r>
            <a:r>
              <a:rPr lang="en-US" baseline="0"/>
              <a:t>achieved in a </a:t>
            </a:r>
            <a:r>
              <a:rPr lang="en-US" baseline="0" dirty="0"/>
              <a:t>study when the data collected generally are applicable, consistent, and neutral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9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Triangulation – requires</a:t>
            </a:r>
            <a:r>
              <a:rPr lang="en-US" altLang="en-US" baseline="0" dirty="0"/>
              <a:t> the use of three independent sources of data to support a conclusion</a:t>
            </a:r>
          </a:p>
          <a:p>
            <a:pPr lvl="1"/>
            <a:r>
              <a:rPr lang="en-US" altLang="en-US" baseline="0" dirty="0"/>
              <a:t>Example, student interview data, teacher interview data, and observation to support the result</a:t>
            </a:r>
          </a:p>
          <a:p>
            <a:pPr lvl="0"/>
            <a:r>
              <a:rPr lang="en-US" altLang="en-US" dirty="0"/>
              <a:t>Negative case checking – used when researchers look at instances which what they expected to happen did not</a:t>
            </a:r>
          </a:p>
          <a:p>
            <a:pPr lvl="0"/>
            <a:r>
              <a:rPr lang="en-US" altLang="en-US" dirty="0"/>
              <a:t>Member checking – occurs when the researcher</a:t>
            </a:r>
            <a:r>
              <a:rPr lang="en-US" altLang="en-US" baseline="0" dirty="0"/>
              <a:t> goes back to the participants to share the conclusions and see whether they agree with them</a:t>
            </a:r>
          </a:p>
          <a:p>
            <a:pPr lvl="1"/>
            <a:r>
              <a:rPr lang="en-US" altLang="en-US" baseline="0" dirty="0"/>
              <a:t>Sometimes an intermediate step occurs in which the researcher asks the participants to clarify statements, and add anything they believe is missing</a:t>
            </a:r>
          </a:p>
          <a:p>
            <a:pPr lvl="0"/>
            <a:r>
              <a:rPr lang="en-US" altLang="en-US" baseline="0" dirty="0"/>
              <a:t>Peer debriefing – a new set of eyes can bring new light to a data set and our conclusions</a:t>
            </a:r>
          </a:p>
          <a:p>
            <a:pPr lvl="1"/>
            <a:r>
              <a:rPr lang="en-US" altLang="en-US" baseline="0" dirty="0"/>
              <a:t>A peer </a:t>
            </a:r>
            <a:r>
              <a:rPr lang="en-US" altLang="en-US" baseline="0" dirty="0" err="1"/>
              <a:t>debriefer</a:t>
            </a:r>
            <a:r>
              <a:rPr lang="en-US" altLang="en-US" baseline="0" dirty="0"/>
              <a:t> is another person who examines the data and the conclusions, questioning the researcher to see whether the findings hold up</a:t>
            </a:r>
            <a:endParaRPr lang="en-US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CEA238-B2AF-44F1-97CD-B76F9E91BC6B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24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724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800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676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725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450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86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3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515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73099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1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12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779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rmarttinen@fullerton.edu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21F3839-B80C-904A-944D-8118F782E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1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0" r:id="rId12"/>
    <p:sldLayoutId id="2147483668" r:id="rId13"/>
    <p:sldLayoutId id="214748366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thehpewebsite.com/blog/playing-with-research-uncoding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mailto:rmarttin@gmu.edu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3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microsoft.com/office/2007/relationships/hdphoto" Target="../media/hdphoto2.wdp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Laadullisen</a:t>
            </a:r>
            <a:r>
              <a:rPr lang="en-US" dirty="0"/>
              <a:t> </a:t>
            </a:r>
            <a:r>
              <a:rPr lang="en-US" dirty="0" err="1"/>
              <a:t>aineiston</a:t>
            </a:r>
            <a:r>
              <a:rPr lang="en-US" dirty="0"/>
              <a:t> </a:t>
            </a:r>
            <a:r>
              <a:rPr lang="en-US" dirty="0" err="1"/>
              <a:t>analysointi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Risto Marttinen</a:t>
            </a:r>
          </a:p>
          <a:p>
            <a:r>
              <a:rPr lang="en-US" dirty="0"/>
              <a:t>Associate Professor George Mason University</a:t>
            </a:r>
          </a:p>
          <a:p>
            <a:r>
              <a:rPr lang="en-US" dirty="0"/>
              <a:t>Visiting Professor </a:t>
            </a:r>
            <a:r>
              <a:rPr lang="en-US" dirty="0" err="1"/>
              <a:t>UniArts</a:t>
            </a:r>
            <a:r>
              <a:rPr lang="en-US" dirty="0"/>
              <a:t>-Helsinki</a:t>
            </a:r>
          </a:p>
        </p:txBody>
      </p:sp>
    </p:spTree>
    <p:extLst>
      <p:ext uri="{BB962C8B-B14F-4D97-AF65-F5344CB8AC3E}">
        <p14:creationId xmlns:p14="http://schemas.microsoft.com/office/powerpoint/2010/main" val="421386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18F0-E259-6417-C782-6A88B0EE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8223422" cy="1609344"/>
          </a:xfrm>
        </p:spPr>
        <p:txBody>
          <a:bodyPr/>
          <a:lstStyle/>
          <a:p>
            <a:r>
              <a:rPr lang="en-US" b="1" dirty="0" err="1"/>
              <a:t>Deduktiivinen</a:t>
            </a:r>
            <a:r>
              <a:rPr lang="en-US" b="1" dirty="0"/>
              <a:t> vs. </a:t>
            </a:r>
            <a:r>
              <a:rPr lang="en-US" b="1" dirty="0" err="1"/>
              <a:t>Induktiivinen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F4DB7-31AF-5D96-C96B-F853313DA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Deduktiivinen</a:t>
            </a:r>
            <a:r>
              <a:rPr lang="en-US" b="1" dirty="0"/>
              <a:t> </a:t>
            </a:r>
            <a:r>
              <a:rPr lang="en-US" b="1" dirty="0" err="1"/>
              <a:t>laadullinen</a:t>
            </a:r>
            <a:r>
              <a:rPr lang="en-US" b="1" dirty="0"/>
              <a:t> </a:t>
            </a:r>
            <a:r>
              <a:rPr lang="en-US" b="1" dirty="0" err="1"/>
              <a:t>analyysi</a:t>
            </a:r>
            <a:r>
              <a:rPr lang="en-US" dirty="0"/>
              <a:t> </a:t>
            </a:r>
            <a:r>
              <a:rPr lang="en-US" dirty="0" err="1"/>
              <a:t>perustuu</a:t>
            </a:r>
            <a:r>
              <a:rPr lang="en-US" dirty="0"/>
              <a:t> </a:t>
            </a:r>
            <a:r>
              <a:rPr lang="en-US" dirty="0" err="1"/>
              <a:t>valmiisiin</a:t>
            </a:r>
            <a:r>
              <a:rPr lang="en-US" dirty="0"/>
              <a:t> </a:t>
            </a:r>
            <a:r>
              <a:rPr lang="en-US" dirty="0" err="1"/>
              <a:t>teorioihin</a:t>
            </a:r>
            <a:r>
              <a:rPr lang="en-US" dirty="0"/>
              <a:t>, </a:t>
            </a:r>
            <a:r>
              <a:rPr lang="en-US" dirty="0" err="1"/>
              <a:t>malleihin</a:t>
            </a:r>
            <a:r>
              <a:rPr lang="en-US" dirty="0"/>
              <a:t> tai </a:t>
            </a:r>
            <a:r>
              <a:rPr lang="en-US" dirty="0" err="1"/>
              <a:t>aiempaan</a:t>
            </a:r>
            <a:r>
              <a:rPr lang="en-US" dirty="0"/>
              <a:t> </a:t>
            </a:r>
            <a:r>
              <a:rPr lang="en-US" dirty="0" err="1"/>
              <a:t>tutkimukseen</a:t>
            </a:r>
            <a:r>
              <a:rPr lang="en-US" dirty="0"/>
              <a:t>. </a:t>
            </a:r>
            <a:r>
              <a:rPr lang="en-US" dirty="0" err="1"/>
              <a:t>Aineistoa</a:t>
            </a:r>
            <a:r>
              <a:rPr lang="en-US" dirty="0"/>
              <a:t> </a:t>
            </a:r>
            <a:r>
              <a:rPr lang="en-US" dirty="0" err="1"/>
              <a:t>analysoidaan</a:t>
            </a:r>
            <a:r>
              <a:rPr lang="en-US" dirty="0"/>
              <a:t> </a:t>
            </a:r>
            <a:r>
              <a:rPr lang="en-US" dirty="0" err="1"/>
              <a:t>näiden</a:t>
            </a:r>
            <a:r>
              <a:rPr lang="en-US" dirty="0"/>
              <a:t> </a:t>
            </a:r>
            <a:r>
              <a:rPr lang="en-US" dirty="0" err="1"/>
              <a:t>pohjalta</a:t>
            </a:r>
            <a:r>
              <a:rPr lang="en-US" dirty="0"/>
              <a:t>, 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tutkimus</a:t>
            </a:r>
            <a:r>
              <a:rPr lang="en-US" dirty="0"/>
              <a:t> </a:t>
            </a:r>
            <a:r>
              <a:rPr lang="en-US" dirty="0" err="1"/>
              <a:t>etenee</a:t>
            </a:r>
            <a:r>
              <a:rPr lang="en-US" dirty="0"/>
              <a:t> </a:t>
            </a:r>
            <a:r>
              <a:rPr lang="en-US" dirty="0" err="1"/>
              <a:t>yleisestä</a:t>
            </a:r>
            <a:r>
              <a:rPr lang="en-US" dirty="0"/>
              <a:t> </a:t>
            </a:r>
            <a:r>
              <a:rPr lang="en-US" dirty="0" err="1"/>
              <a:t>yksityiskohtiin</a:t>
            </a:r>
            <a:r>
              <a:rPr lang="en-US" dirty="0"/>
              <a:t>.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lähestymistapa</a:t>
            </a:r>
            <a:r>
              <a:rPr lang="en-US" dirty="0"/>
              <a:t> </a:t>
            </a:r>
            <a:r>
              <a:rPr lang="en-US" dirty="0" err="1"/>
              <a:t>sopii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halutaan</a:t>
            </a:r>
            <a:r>
              <a:rPr lang="en-US" dirty="0"/>
              <a:t> testata tai </a:t>
            </a:r>
            <a:r>
              <a:rPr lang="en-US" dirty="0" err="1"/>
              <a:t>soveltaa</a:t>
            </a:r>
            <a:r>
              <a:rPr lang="en-US" dirty="0"/>
              <a:t> </a:t>
            </a:r>
            <a:r>
              <a:rPr lang="en-US" dirty="0" err="1"/>
              <a:t>olemassa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teoriaa</a:t>
            </a:r>
            <a:r>
              <a:rPr lang="en-US" dirty="0"/>
              <a:t> </a:t>
            </a:r>
            <a:r>
              <a:rPr lang="en-US" dirty="0" err="1"/>
              <a:t>käytännössä</a:t>
            </a:r>
            <a:r>
              <a:rPr lang="en-US" dirty="0"/>
              <a:t>.</a:t>
            </a:r>
          </a:p>
          <a:p>
            <a:r>
              <a:rPr lang="en-US" b="1" dirty="0" err="1"/>
              <a:t>Induktiivinen</a:t>
            </a:r>
            <a:r>
              <a:rPr lang="en-US" b="1" dirty="0"/>
              <a:t> </a:t>
            </a:r>
            <a:r>
              <a:rPr lang="en-US" b="1" dirty="0" err="1"/>
              <a:t>laadullinen</a:t>
            </a:r>
            <a:r>
              <a:rPr lang="en-US" b="1" dirty="0"/>
              <a:t> </a:t>
            </a:r>
            <a:r>
              <a:rPr lang="en-US" b="1" dirty="0" err="1"/>
              <a:t>analyysi</a:t>
            </a:r>
            <a:r>
              <a:rPr lang="en-US" dirty="0"/>
              <a:t> </a:t>
            </a:r>
            <a:r>
              <a:rPr lang="en-US" dirty="0" err="1"/>
              <a:t>puolestaan</a:t>
            </a:r>
            <a:r>
              <a:rPr lang="en-US" dirty="0"/>
              <a:t> </a:t>
            </a:r>
            <a:r>
              <a:rPr lang="en-US" dirty="0" err="1"/>
              <a:t>etenee</a:t>
            </a:r>
            <a:r>
              <a:rPr lang="en-US" dirty="0"/>
              <a:t> </a:t>
            </a:r>
            <a:r>
              <a:rPr lang="en-US" dirty="0" err="1"/>
              <a:t>yksittäisistä</a:t>
            </a:r>
            <a:r>
              <a:rPr lang="en-US" dirty="0"/>
              <a:t> </a:t>
            </a:r>
            <a:r>
              <a:rPr lang="en-US" dirty="0" err="1"/>
              <a:t>havainnoista</a:t>
            </a:r>
            <a:r>
              <a:rPr lang="en-US" dirty="0"/>
              <a:t> </a:t>
            </a:r>
            <a:r>
              <a:rPr lang="en-US" dirty="0" err="1"/>
              <a:t>kohti</a:t>
            </a:r>
            <a:r>
              <a:rPr lang="en-US" dirty="0"/>
              <a:t> </a:t>
            </a:r>
            <a:r>
              <a:rPr lang="en-US" dirty="0" err="1"/>
              <a:t>yleisempiä</a:t>
            </a:r>
            <a:r>
              <a:rPr lang="en-US" dirty="0"/>
              <a:t> </a:t>
            </a:r>
            <a:r>
              <a:rPr lang="en-US" dirty="0" err="1"/>
              <a:t>käsitteitä</a:t>
            </a:r>
            <a:r>
              <a:rPr lang="en-US" dirty="0"/>
              <a:t> ja </a:t>
            </a:r>
            <a:r>
              <a:rPr lang="en-US" dirty="0" err="1"/>
              <a:t>teorioita</a:t>
            </a:r>
            <a:r>
              <a:rPr lang="en-US" dirty="0"/>
              <a:t>. </a:t>
            </a:r>
            <a:r>
              <a:rPr lang="en-US" dirty="0" err="1"/>
              <a:t>Aineistosta</a:t>
            </a:r>
            <a:r>
              <a:rPr lang="en-US" dirty="0"/>
              <a:t> </a:t>
            </a:r>
            <a:r>
              <a:rPr lang="en-US" dirty="0" err="1"/>
              <a:t>pyritään</a:t>
            </a:r>
            <a:r>
              <a:rPr lang="en-US" dirty="0"/>
              <a:t> </a:t>
            </a:r>
            <a:r>
              <a:rPr lang="en-US" dirty="0" err="1"/>
              <a:t>löytämään</a:t>
            </a:r>
            <a:r>
              <a:rPr lang="en-US" dirty="0"/>
              <a:t> </a:t>
            </a:r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teemoja</a:t>
            </a:r>
            <a:r>
              <a:rPr lang="en-US" dirty="0"/>
              <a:t> ja </a:t>
            </a:r>
            <a:r>
              <a:rPr lang="en-US" dirty="0" err="1"/>
              <a:t>malleja</a:t>
            </a:r>
            <a:r>
              <a:rPr lang="en-US" dirty="0"/>
              <a:t> </a:t>
            </a:r>
            <a:r>
              <a:rPr lang="en-US" dirty="0" err="1"/>
              <a:t>ilman</a:t>
            </a:r>
            <a:r>
              <a:rPr lang="en-US" dirty="0"/>
              <a:t> </a:t>
            </a:r>
            <a:r>
              <a:rPr lang="en-US" dirty="0" err="1"/>
              <a:t>ennalta</a:t>
            </a:r>
            <a:r>
              <a:rPr lang="en-US" dirty="0"/>
              <a:t> </a:t>
            </a:r>
            <a:r>
              <a:rPr lang="en-US" dirty="0" err="1"/>
              <a:t>määriteltyä</a:t>
            </a:r>
            <a:r>
              <a:rPr lang="en-US" dirty="0"/>
              <a:t> </a:t>
            </a:r>
            <a:r>
              <a:rPr lang="en-US" dirty="0" err="1"/>
              <a:t>viitekehystä</a:t>
            </a:r>
            <a:r>
              <a:rPr lang="en-US" dirty="0"/>
              <a:t>.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lähestymistapa</a:t>
            </a:r>
            <a:r>
              <a:rPr lang="en-US" dirty="0"/>
              <a:t> on </a:t>
            </a:r>
            <a:r>
              <a:rPr lang="en-US" dirty="0" err="1"/>
              <a:t>hyödyllinen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halutaan</a:t>
            </a:r>
            <a:r>
              <a:rPr lang="en-US" dirty="0"/>
              <a:t> </a:t>
            </a:r>
            <a:r>
              <a:rPr lang="en-US" dirty="0" err="1"/>
              <a:t>ymmärtää</a:t>
            </a:r>
            <a:r>
              <a:rPr lang="en-US" dirty="0"/>
              <a:t> </a:t>
            </a:r>
            <a:r>
              <a:rPr lang="en-US" dirty="0" err="1"/>
              <a:t>ilmiötä</a:t>
            </a:r>
            <a:r>
              <a:rPr lang="en-US" dirty="0"/>
              <a:t> </a:t>
            </a:r>
            <a:r>
              <a:rPr lang="en-US" dirty="0" err="1"/>
              <a:t>avoimesti</a:t>
            </a:r>
            <a:r>
              <a:rPr lang="en-US" dirty="0"/>
              <a:t> ja </a:t>
            </a:r>
            <a:r>
              <a:rPr lang="en-US" dirty="0" err="1"/>
              <a:t>luoda</a:t>
            </a:r>
            <a:r>
              <a:rPr lang="en-US" dirty="0"/>
              <a:t> </a:t>
            </a:r>
            <a:r>
              <a:rPr lang="en-US" dirty="0" err="1"/>
              <a:t>uutta</a:t>
            </a:r>
            <a:r>
              <a:rPr lang="en-US" dirty="0"/>
              <a:t> </a:t>
            </a:r>
            <a:r>
              <a:rPr lang="en-US" dirty="0" err="1"/>
              <a:t>tietoa</a:t>
            </a:r>
            <a:r>
              <a:rPr lang="en-US" dirty="0"/>
              <a:t>.</a:t>
            </a:r>
          </a:p>
          <a:p>
            <a:r>
              <a:rPr lang="en-US" dirty="0" err="1"/>
              <a:t>Lyhyesti</a:t>
            </a:r>
            <a:r>
              <a:rPr lang="en-US" dirty="0"/>
              <a:t> </a:t>
            </a:r>
            <a:r>
              <a:rPr lang="en-US" dirty="0" err="1"/>
              <a:t>sanottuna</a:t>
            </a:r>
            <a:r>
              <a:rPr lang="en-US" dirty="0"/>
              <a:t>: </a:t>
            </a:r>
            <a:r>
              <a:rPr lang="en-US" b="1" dirty="0" err="1"/>
              <a:t>deduktiivinen</a:t>
            </a:r>
            <a:r>
              <a:rPr lang="en-US" b="1" dirty="0"/>
              <a:t> </a:t>
            </a:r>
            <a:r>
              <a:rPr lang="en-US" b="1" dirty="0" err="1"/>
              <a:t>analyysi</a:t>
            </a:r>
            <a:r>
              <a:rPr lang="en-US" b="1" dirty="0"/>
              <a:t> </a:t>
            </a:r>
            <a:r>
              <a:rPr lang="en-US" b="1" dirty="0" err="1"/>
              <a:t>testaa</a:t>
            </a:r>
            <a:r>
              <a:rPr lang="en-US" b="1" dirty="0"/>
              <a:t> </a:t>
            </a:r>
            <a:r>
              <a:rPr lang="en-US" b="1" dirty="0" err="1"/>
              <a:t>teoriaa</a:t>
            </a:r>
            <a:r>
              <a:rPr lang="en-US" b="1" dirty="0"/>
              <a:t>, </a:t>
            </a:r>
            <a:r>
              <a:rPr lang="en-US" b="1" dirty="0" err="1"/>
              <a:t>induktiivinen</a:t>
            </a:r>
            <a:r>
              <a:rPr lang="en-US" b="1" dirty="0"/>
              <a:t> </a:t>
            </a:r>
            <a:r>
              <a:rPr lang="en-US" b="1" dirty="0" err="1"/>
              <a:t>analyysi</a:t>
            </a:r>
            <a:r>
              <a:rPr lang="en-US" b="1" dirty="0"/>
              <a:t> </a:t>
            </a:r>
            <a:r>
              <a:rPr lang="en-US" b="1" dirty="0" err="1"/>
              <a:t>luo</a:t>
            </a:r>
            <a:r>
              <a:rPr lang="en-US" b="1" dirty="0"/>
              <a:t> </a:t>
            </a:r>
            <a:r>
              <a:rPr lang="en-US" b="1" dirty="0" err="1"/>
              <a:t>teoriaa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9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9893FC-8BA0-DDE7-86DA-8519AB1EB518}"/>
              </a:ext>
            </a:extLst>
          </p:cNvPr>
          <p:cNvSpPr txBox="1"/>
          <p:nvPr/>
        </p:nvSpPr>
        <p:spPr>
          <a:xfrm>
            <a:off x="1531620" y="5706070"/>
            <a:ext cx="608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Williams, M., &amp; Moser, T. (2019). The art of coding and thematic exploration in qualitative research.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management review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45-55.</a:t>
            </a:r>
            <a:endParaRPr lang="en-US" dirty="0"/>
          </a:p>
        </p:txBody>
      </p:sp>
      <p:pic>
        <p:nvPicPr>
          <p:cNvPr id="6" name="Picture 5" descr="A diagram of a teamwork&#10;&#10;AI-generated content may be incorrect.">
            <a:extLst>
              <a:ext uri="{FF2B5EF4-FFF2-40B4-BE49-F238E27FC236}">
                <a16:creationId xmlns:a16="http://schemas.microsoft.com/office/drawing/2014/main" id="{A7471229-37AE-EC94-C35E-3C31C0D5D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412750"/>
            <a:ext cx="7112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3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2ECA6-E2BE-B54A-2CBF-8AB5C22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942975"/>
            <a:ext cx="7475220" cy="3525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400">
                <a:solidFill>
                  <a:srgbClr val="FFFFFF"/>
                </a:solidFill>
              </a:rPr>
              <a:t>Minun laadullisen aineiston analysoinnin polku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4558589"/>
            <a:ext cx="6858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71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on it&#10;&#10;AI-generated content may be incorrect.">
            <a:extLst>
              <a:ext uri="{FF2B5EF4-FFF2-40B4-BE49-F238E27FC236}">
                <a16:creationId xmlns:a16="http://schemas.microsoft.com/office/drawing/2014/main" id="{8D0046CB-3797-D9A0-FF46-4546D9B6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54" y="75950"/>
            <a:ext cx="4547287" cy="670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EAFA1-9E7B-D33C-D439-25AABB2B65A3}"/>
              </a:ext>
            </a:extLst>
          </p:cNvPr>
          <p:cNvSpPr txBox="1"/>
          <p:nvPr/>
        </p:nvSpPr>
        <p:spPr>
          <a:xfrm>
            <a:off x="6104238" y="1692876"/>
            <a:ext cx="2384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Aineisto</a:t>
            </a:r>
            <a:r>
              <a:rPr lang="en-US" dirty="0"/>
              <a:t>= </a:t>
            </a:r>
            <a:r>
              <a:rPr lang="en-US" dirty="0" err="1"/>
              <a:t>Opiskelijapäiväkirjat</a:t>
            </a:r>
            <a:r>
              <a:rPr lang="en-US" dirty="0"/>
              <a:t>, </a:t>
            </a:r>
            <a:r>
              <a:rPr lang="en-US" dirty="0" err="1"/>
              <a:t>haastattelut</a:t>
            </a:r>
            <a:r>
              <a:rPr lang="en-US" dirty="0"/>
              <a:t> ja </a:t>
            </a:r>
            <a:r>
              <a:rPr lang="en-US" dirty="0" err="1"/>
              <a:t>havainnot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5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age&#10;&#10;AI-generated content may be incorrect.">
            <a:extLst>
              <a:ext uri="{FF2B5EF4-FFF2-40B4-BE49-F238E27FC236}">
                <a16:creationId xmlns:a16="http://schemas.microsoft.com/office/drawing/2014/main" id="{02136625-59AB-5A50-5DCC-1DB7B62DB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" y="203886"/>
            <a:ext cx="9100568" cy="6450227"/>
          </a:xfrm>
          <a:prstGeom prst="rect">
            <a:avLst/>
          </a:prstGeom>
        </p:spPr>
      </p:pic>
      <p:sp>
        <p:nvSpPr>
          <p:cNvPr id="2" name="Double Bracket 1">
            <a:extLst>
              <a:ext uri="{FF2B5EF4-FFF2-40B4-BE49-F238E27FC236}">
                <a16:creationId xmlns:a16="http://schemas.microsoft.com/office/drawing/2014/main" id="{8794F1FE-C654-ED6F-2F5B-5576E83E8782}"/>
              </a:ext>
            </a:extLst>
          </p:cNvPr>
          <p:cNvSpPr/>
          <p:nvPr/>
        </p:nvSpPr>
        <p:spPr>
          <a:xfrm>
            <a:off x="172995" y="630195"/>
            <a:ext cx="2916194" cy="383059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uble Bracket 3">
            <a:extLst>
              <a:ext uri="{FF2B5EF4-FFF2-40B4-BE49-F238E27FC236}">
                <a16:creationId xmlns:a16="http://schemas.microsoft.com/office/drawing/2014/main" id="{9BCFD28B-5B33-C88B-0886-81CAFF14B3E9}"/>
              </a:ext>
            </a:extLst>
          </p:cNvPr>
          <p:cNvSpPr/>
          <p:nvPr/>
        </p:nvSpPr>
        <p:spPr>
          <a:xfrm>
            <a:off x="2113005" y="1989438"/>
            <a:ext cx="1359244" cy="296562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9E728F42-E57D-7FF2-BFBB-F3EAC0335B7C}"/>
              </a:ext>
            </a:extLst>
          </p:cNvPr>
          <p:cNvSpPr/>
          <p:nvPr/>
        </p:nvSpPr>
        <p:spPr>
          <a:xfrm>
            <a:off x="5585254" y="3225114"/>
            <a:ext cx="2594919" cy="308918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EEF3F7F2-D849-DFA8-C55A-E6F97FE950C9}"/>
              </a:ext>
            </a:extLst>
          </p:cNvPr>
          <p:cNvSpPr/>
          <p:nvPr/>
        </p:nvSpPr>
        <p:spPr>
          <a:xfrm>
            <a:off x="4090086" y="4979773"/>
            <a:ext cx="3373395" cy="420130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AI-generated content may be incorrect.">
            <a:extLst>
              <a:ext uri="{FF2B5EF4-FFF2-40B4-BE49-F238E27FC236}">
                <a16:creationId xmlns:a16="http://schemas.microsoft.com/office/drawing/2014/main" id="{C7B6BC4B-9731-18F2-5A8F-4FDDBA05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505" y="111210"/>
            <a:ext cx="4774300" cy="6593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E2569-FF51-F235-9132-13DABA8ABEA6}"/>
              </a:ext>
            </a:extLst>
          </p:cNvPr>
          <p:cNvSpPr txBox="1"/>
          <p:nvPr/>
        </p:nvSpPr>
        <p:spPr>
          <a:xfrm>
            <a:off x="6330661" y="2206682"/>
            <a:ext cx="2384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Aineisto</a:t>
            </a:r>
            <a:r>
              <a:rPr lang="en-US" dirty="0"/>
              <a:t>= </a:t>
            </a:r>
            <a:r>
              <a:rPr lang="en-US" dirty="0" err="1"/>
              <a:t>Tutkijan</a:t>
            </a:r>
            <a:r>
              <a:rPr lang="en-US" dirty="0"/>
              <a:t> </a:t>
            </a:r>
            <a:r>
              <a:rPr lang="en-US" dirty="0" err="1"/>
              <a:t>päiväkirja</a:t>
            </a:r>
            <a:r>
              <a:rPr lang="en-US" dirty="0"/>
              <a:t>, </a:t>
            </a:r>
            <a:r>
              <a:rPr lang="en-US" dirty="0" err="1"/>
              <a:t>kenttämuistiinpanot</a:t>
            </a:r>
            <a:r>
              <a:rPr lang="en-US" dirty="0"/>
              <a:t>, </a:t>
            </a:r>
            <a:r>
              <a:rPr lang="en-US" dirty="0" err="1"/>
              <a:t>sähköpostit</a:t>
            </a:r>
            <a:r>
              <a:rPr lang="en-US" dirty="0"/>
              <a:t>, </a:t>
            </a:r>
            <a:r>
              <a:rPr lang="en-US" dirty="0" err="1"/>
              <a:t>osallistujien</a:t>
            </a:r>
            <a:r>
              <a:rPr lang="en-US" dirty="0"/>
              <a:t> </a:t>
            </a:r>
            <a:r>
              <a:rPr lang="en-US" dirty="0" err="1"/>
              <a:t>artefaktit</a:t>
            </a:r>
            <a:r>
              <a:rPr lang="en-US" dirty="0"/>
              <a:t>, </a:t>
            </a:r>
            <a:r>
              <a:rPr lang="en-US" dirty="0" err="1"/>
              <a:t>opiskelijapäiväkirjat</a:t>
            </a:r>
            <a:r>
              <a:rPr lang="en-US" dirty="0"/>
              <a:t> ja </a:t>
            </a:r>
            <a:r>
              <a:rPr lang="en-US" dirty="0" err="1"/>
              <a:t>haastattelut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8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918434AA-E469-BFA5-C519-8F1EDEA29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" y="2578843"/>
            <a:ext cx="9181322" cy="40530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1FC877-7442-3F1A-7F83-18BEB2EF0FD3}"/>
              </a:ext>
            </a:extLst>
          </p:cNvPr>
          <p:cNvCxnSpPr>
            <a:cxnSpLocks/>
          </p:cNvCxnSpPr>
          <p:nvPr/>
        </p:nvCxnSpPr>
        <p:spPr>
          <a:xfrm>
            <a:off x="271849" y="3336324"/>
            <a:ext cx="38553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0A8D7E-002B-BF2F-FDA0-0F44AB9C75FC}"/>
              </a:ext>
            </a:extLst>
          </p:cNvPr>
          <p:cNvCxnSpPr/>
          <p:nvPr/>
        </p:nvCxnSpPr>
        <p:spPr>
          <a:xfrm>
            <a:off x="2533135" y="4127157"/>
            <a:ext cx="45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EE028F-DF49-C24D-C3F0-B9DEDDF558E4}"/>
              </a:ext>
            </a:extLst>
          </p:cNvPr>
          <p:cNvCxnSpPr/>
          <p:nvPr/>
        </p:nvCxnSpPr>
        <p:spPr>
          <a:xfrm>
            <a:off x="951470" y="4605351"/>
            <a:ext cx="63513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055311-8C06-FAC0-A0C1-BBD956378A75}"/>
              </a:ext>
            </a:extLst>
          </p:cNvPr>
          <p:cNvCxnSpPr/>
          <p:nvPr/>
        </p:nvCxnSpPr>
        <p:spPr>
          <a:xfrm>
            <a:off x="6264876" y="4856205"/>
            <a:ext cx="2508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5DB1D2-E356-19C3-3AE7-116B9DB2EE6B}"/>
              </a:ext>
            </a:extLst>
          </p:cNvPr>
          <p:cNvCxnSpPr/>
          <p:nvPr/>
        </p:nvCxnSpPr>
        <p:spPr>
          <a:xfrm>
            <a:off x="605481" y="5622324"/>
            <a:ext cx="7278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40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4AC720B-8649-8B83-CE96-7AEB7B776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5" y="688665"/>
            <a:ext cx="9093109" cy="50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2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der&#10;&#10;AI-generated content may be incorrect.">
            <a:extLst>
              <a:ext uri="{FF2B5EF4-FFF2-40B4-BE49-F238E27FC236}">
                <a16:creationId xmlns:a16="http://schemas.microsoft.com/office/drawing/2014/main" id="{EA5FE818-7A9F-9A86-7A97-09F72538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86" y="30337"/>
            <a:ext cx="6400800" cy="674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85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7F567037-B74F-9EA4-3CDF-C62CED8E8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5530"/>
            <a:ext cx="9161971" cy="4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6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>
            <a:extLst>
              <a:ext uri="{FF2B5EF4-FFF2-40B4-BE49-F238E27FC236}">
                <a16:creationId xmlns:a16="http://schemas.microsoft.com/office/drawing/2014/main" id="{8BC804CD-E10C-B215-C97F-461D7F03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460375"/>
            <a:ext cx="57086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Box 3">
            <a:extLst>
              <a:ext uri="{FF2B5EF4-FFF2-40B4-BE49-F238E27FC236}">
                <a16:creationId xmlns:a16="http://schemas.microsoft.com/office/drawing/2014/main" id="{9EE9A946-CB5A-669D-51EE-DD6D350B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3113088"/>
            <a:ext cx="1139825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</a:rPr>
              <a:t>1989 1993 2000</a:t>
            </a:r>
          </a:p>
          <a:p>
            <a:pPr algn="ctr"/>
            <a:r>
              <a:rPr lang="en-US" altLang="en-US" dirty="0">
                <a:solidFill>
                  <a:schemeClr val="bg1"/>
                </a:solidFill>
              </a:rPr>
              <a:t>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ext&#10;&#10;AI-generated content may be incorrect.">
            <a:extLst>
              <a:ext uri="{FF2B5EF4-FFF2-40B4-BE49-F238E27FC236}">
                <a16:creationId xmlns:a16="http://schemas.microsoft.com/office/drawing/2014/main" id="{C1619D21-D3A2-D087-11D2-5367033B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81940"/>
            <a:ext cx="5600700" cy="4953000"/>
          </a:xfrm>
          <a:prstGeom prst="rect">
            <a:avLst/>
          </a:prstGeom>
        </p:spPr>
      </p:pic>
      <p:pic>
        <p:nvPicPr>
          <p:cNvPr id="9" name="Picture 8" descr="A close-up of a text&#10;&#10;AI-generated content may be incorrect.">
            <a:extLst>
              <a:ext uri="{FF2B5EF4-FFF2-40B4-BE49-F238E27FC236}">
                <a16:creationId xmlns:a16="http://schemas.microsoft.com/office/drawing/2014/main" id="{4AB9E92B-0303-2637-27FF-20F64952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5001260"/>
            <a:ext cx="5499100" cy="15748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B13B9B36-77A1-F1C0-16C3-95F480F60205}"/>
              </a:ext>
            </a:extLst>
          </p:cNvPr>
          <p:cNvSpPr/>
          <p:nvPr/>
        </p:nvSpPr>
        <p:spPr>
          <a:xfrm>
            <a:off x="691978" y="2100649"/>
            <a:ext cx="1079672" cy="1977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3FA76F0-6DA7-3808-FB6C-523FFFA03BB6}"/>
              </a:ext>
            </a:extLst>
          </p:cNvPr>
          <p:cNvSpPr/>
          <p:nvPr/>
        </p:nvSpPr>
        <p:spPr>
          <a:xfrm rot="11644346">
            <a:off x="7270750" y="1309816"/>
            <a:ext cx="835282" cy="383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30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9D575-A8D7-BCE7-49F3-BDE4701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942975"/>
            <a:ext cx="7475220" cy="3525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9600">
                <a:solidFill>
                  <a:srgbClr val="FFFFFF"/>
                </a:solidFill>
              </a:rPr>
              <a:t>NVIVO demonstration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4558589"/>
            <a:ext cx="6858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1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DA284FF-355D-C05C-0D0E-FD848610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074"/>
            <a:ext cx="9165662" cy="45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35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09304C-28F7-4E8D-883F-50432A7C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AD6DE7-4C8D-496F-A9FF-3442D00D8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C25D7-975B-4E64-A3A6-AA09C5795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2B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73DA75E-F170-15C7-4439-E6C8906465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2" r="8390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25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3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8" y="480059"/>
            <a:ext cx="8428482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352B47F-BE50-65BA-CE2D-892D9C3E1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0" y="2355790"/>
            <a:ext cx="7949698" cy="21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87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9C87095A-EA3E-B9E1-D6EA-872244E36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465" y="88981"/>
            <a:ext cx="4609070" cy="66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30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ABDBF7-B3C3-8881-BE9E-98E61866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11349"/>
            <a:ext cx="8178799" cy="52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25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AI-generated content may be incorrect.">
            <a:extLst>
              <a:ext uri="{FF2B5EF4-FFF2-40B4-BE49-F238E27FC236}">
                <a16:creationId xmlns:a16="http://schemas.microsoft.com/office/drawing/2014/main" id="{43576B6D-20A7-0B22-E7C4-AC82253E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42"/>
          <a:stretch/>
        </p:blipFill>
        <p:spPr>
          <a:xfrm>
            <a:off x="0" y="1358900"/>
            <a:ext cx="9176470" cy="30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48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2E84-E341-0B19-59EB-4392550F4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8199120" cy="1609344"/>
          </a:xfrm>
        </p:spPr>
        <p:txBody>
          <a:bodyPr/>
          <a:lstStyle/>
          <a:p>
            <a:r>
              <a:rPr lang="en-US" dirty="0"/>
              <a:t>Monta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tapaa</a:t>
            </a:r>
            <a:r>
              <a:rPr lang="en-US" dirty="0"/>
              <a:t> </a:t>
            </a:r>
            <a:r>
              <a:rPr lang="en-US" dirty="0" err="1"/>
              <a:t>koodata</a:t>
            </a:r>
            <a:r>
              <a:rPr lang="en-US" dirty="0"/>
              <a:t> ja </a:t>
            </a:r>
            <a:r>
              <a:rPr lang="en-US" dirty="0" err="1"/>
              <a:t>analysoida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D030B-F806-AA8F-7626-E0A8B2CD47FE}"/>
              </a:ext>
            </a:extLst>
          </p:cNvPr>
          <p:cNvSpPr txBox="1"/>
          <p:nvPr/>
        </p:nvSpPr>
        <p:spPr>
          <a:xfrm>
            <a:off x="868680" y="553212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https://www.thehpewebsite.com/blog/playing-with-research-uncoding</a:t>
            </a:r>
            <a:r>
              <a:rPr lang="en-US" dirty="0"/>
              <a:t> </a:t>
            </a:r>
          </a:p>
        </p:txBody>
      </p:sp>
      <p:pic>
        <p:nvPicPr>
          <p:cNvPr id="5" name="Picture 4" descr="A close up of a computer screen&#10;&#10;AI-generated content may be incorrect.">
            <a:extLst>
              <a:ext uri="{FF2B5EF4-FFF2-40B4-BE49-F238E27FC236}">
                <a16:creationId xmlns:a16="http://schemas.microsoft.com/office/drawing/2014/main" id="{4B53D170-4B81-3EA9-FB23-96B86D49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23338"/>
            <a:ext cx="7772400" cy="29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53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r>
              <a:rPr lang="en-US" dirty="0" err="1"/>
              <a:t>Lopuksi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2386" y="2320412"/>
            <a:ext cx="7543800" cy="3851787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Kirjoita muistiin kaksi asiaa, jotka opit laadullisen tutkimuksen analysoinnista</a:t>
            </a:r>
          </a:p>
          <a:p>
            <a:pPr marL="274320" lvl="1">
              <a:spcBef>
                <a:spcPts val="0"/>
              </a:spcBef>
              <a:spcAft>
                <a:spcPts val="60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SITTEN…jaa nämä kaksi asiaa parisi kanssa</a:t>
            </a:r>
          </a:p>
          <a:p>
            <a:pPr marL="91440" lvl="1" indent="0">
              <a:spcBef>
                <a:spcPts val="0"/>
              </a:spcBef>
              <a:spcAft>
                <a:spcPts val="600"/>
              </a:spcAft>
              <a:buNone/>
            </a:pPr>
            <a:endParaRPr lang="fi-FI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7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BD8D846C-FC9A-E5C8-B998-9309DD6922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Undergraduate in Health Science and Kinesiology (Kandi)</a:t>
            </a:r>
          </a:p>
        </p:txBody>
      </p:sp>
      <p:pic>
        <p:nvPicPr>
          <p:cNvPr id="20482" name="Content Placeholder 4">
            <a:extLst>
              <a:ext uri="{FF2B5EF4-FFF2-40B4-BE49-F238E27FC236}">
                <a16:creationId xmlns:a16="http://schemas.microsoft.com/office/drawing/2014/main" id="{4E114DE7-A090-4B60-4245-831DF4666B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722438"/>
            <a:ext cx="5957888" cy="3897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>
            <a:extLst>
              <a:ext uri="{FF2B5EF4-FFF2-40B4-BE49-F238E27FC236}">
                <a16:creationId xmlns:a16="http://schemas.microsoft.com/office/drawing/2014/main" id="{D6251624-8BC4-780A-2AE9-CB9BA18E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1722438"/>
            <a:ext cx="2847975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b="1" dirty="0" err="1">
                <a:latin typeface="Times New Roman"/>
                <a:ea typeface="Times New Roman"/>
                <a:cs typeface="Times New Roman"/>
                <a:sym typeface="Times New Roman"/>
              </a:rPr>
              <a:t>Kysymyksiä</a:t>
            </a:r>
            <a:r>
              <a:rPr lang="en" b="1" dirty="0"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Risto Marttinen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George Mason University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rmarttin@gmu.edu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Twitter @</a:t>
            </a:r>
            <a:r>
              <a:rPr lang="en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ristomarttinen</a:t>
            </a: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</a:t>
            </a:r>
            <a:r>
              <a:rPr lang="en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theHPEpodcast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www.anchor.fm</a:t>
            </a: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pwrhpe</a:t>
            </a: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292" y="4829151"/>
            <a:ext cx="2858709" cy="1061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with a face and text&#10;&#10;Description automatically generated">
            <a:extLst>
              <a:ext uri="{FF2B5EF4-FFF2-40B4-BE49-F238E27FC236}">
                <a16:creationId xmlns:a16="http://schemas.microsoft.com/office/drawing/2014/main" id="{416F4750-B82A-1A29-C6DF-9594F91DF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1141640"/>
            <a:ext cx="1279471" cy="1279471"/>
          </a:xfrm>
          <a:prstGeom prst="rect">
            <a:avLst/>
          </a:prstGeom>
        </p:spPr>
      </p:pic>
      <p:pic>
        <p:nvPicPr>
          <p:cNvPr id="3" name="Picture 2" descr="A green and yellow logo&#10;&#10;Description automatically generated">
            <a:extLst>
              <a:ext uri="{FF2B5EF4-FFF2-40B4-BE49-F238E27FC236}">
                <a16:creationId xmlns:a16="http://schemas.microsoft.com/office/drawing/2014/main" id="{88AE78B8-C920-755B-491F-835194B05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4568" y="2544938"/>
            <a:ext cx="1419077" cy="922400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CB18B0C-43FA-4357-1590-DC6426275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394" y="3591167"/>
            <a:ext cx="1441250" cy="922401"/>
          </a:xfrm>
          <a:prstGeom prst="rect">
            <a:avLst/>
          </a:prstGeom>
        </p:spPr>
      </p:pic>
      <p:pic>
        <p:nvPicPr>
          <p:cNvPr id="5" name="Picture 2" descr="Fulbright | Hanken">
            <a:extLst>
              <a:ext uri="{FF2B5EF4-FFF2-40B4-BE49-F238E27FC236}">
                <a16:creationId xmlns:a16="http://schemas.microsoft.com/office/drawing/2014/main" id="{8B093E07-2365-DDF3-A957-B035F086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22" y="4763912"/>
            <a:ext cx="1887194" cy="106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70390" y="484632"/>
            <a:ext cx="8542116" cy="1609344"/>
          </a:xfrm>
        </p:spPr>
        <p:txBody>
          <a:bodyPr>
            <a:noAutofit/>
          </a:bodyPr>
          <a:lstStyle/>
          <a:p>
            <a:pPr eaLnBrk="1" hangingPunct="1"/>
            <a:r>
              <a:rPr lang="fi-FI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Tärkeimmät aineistonkeruumenetelmät</a:t>
            </a:r>
            <a:br>
              <a:rPr lang="fi-FI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alt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Haastattelut</a:t>
            </a:r>
            <a:endParaRPr lang="fi-FI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lvl="1">
              <a:spcBef>
                <a:spcPts val="0"/>
              </a:spcBef>
              <a:spcAft>
                <a:spcPts val="0"/>
              </a:spcAft>
            </a:pPr>
            <a:r>
              <a:rPr lang="fi-FI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Yksilö-/ryhmähaastattelut</a:t>
            </a:r>
            <a:endParaRPr lang="fi-FI" sz="20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lvl="1">
              <a:spcBef>
                <a:spcPts val="0"/>
              </a:spcBef>
              <a:spcAft>
                <a:spcPts val="0"/>
              </a:spcAft>
            </a:pPr>
            <a:r>
              <a:rPr lang="fi-FI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Formaalit/epäformaalit</a:t>
            </a:r>
            <a:endParaRPr lang="fi-FI" sz="20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lvl="1">
              <a:spcBef>
                <a:spcPts val="0"/>
              </a:spcBef>
              <a:spcAft>
                <a:spcPts val="0"/>
              </a:spcAft>
            </a:pPr>
            <a:r>
              <a:rPr lang="fi-FI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Formaalit haastattelut käyttävät yleensä pilottitestiä</a:t>
            </a:r>
          </a:p>
          <a:p>
            <a:pPr marL="274320" lvl="1">
              <a:spcBef>
                <a:spcPts val="0"/>
              </a:spcBef>
              <a:spcAft>
                <a:spcPts val="0"/>
              </a:spcAft>
            </a:pPr>
            <a:endParaRPr lang="fi-FI" sz="20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Fokusryhmät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Havainnointi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Kenttämuistiinpanot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Artefaktit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Visuaaliset menetelmät</a:t>
            </a:r>
            <a:endParaRPr lang="fi-FI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i-FI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Päiväkirjat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29" y="3438330"/>
            <a:ext cx="3910605" cy="29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28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8006" y="334161"/>
            <a:ext cx="8573947" cy="16093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err="1"/>
              <a:t>luotettavuus</a:t>
            </a:r>
            <a:endParaRPr lang="en-US" alt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Pidä korkea uskottavuus JA objektiivisuus</a:t>
            </a:r>
            <a:endParaRPr lang="fi-FI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Pitkäaikainen sitoutuminen osallistujien ja ympäristön kanssa</a:t>
            </a:r>
            <a:endParaRPr lang="fi-FI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Tutkimuksen muutosten auditointipolku</a:t>
            </a:r>
            <a:endParaRPr lang="fi-FI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Tarjota yksityiskohtainen kuvaus ympäristöstä ja kontekstista</a:t>
            </a:r>
            <a:endParaRPr lang="fi-FI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Asiamäärityksen ilmoittaminen</a:t>
            </a:r>
            <a:endParaRPr lang="en-US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sz="1400" dirty="0"/>
              <a:t>Maintain high credibility AND high objectivity</a:t>
            </a:r>
          </a:p>
          <a:p>
            <a:pPr lvl="1"/>
            <a:r>
              <a:rPr lang="en-US" altLang="en-US" sz="1400" i="1" dirty="0"/>
              <a:t>Prolonged engagement </a:t>
            </a:r>
            <a:r>
              <a:rPr lang="en-US" altLang="en-US" sz="1400" dirty="0"/>
              <a:t>with the participants and setting</a:t>
            </a:r>
          </a:p>
          <a:p>
            <a:pPr lvl="1"/>
            <a:r>
              <a:rPr lang="en-US" altLang="en-US" sz="1400" i="1" dirty="0"/>
              <a:t>Audit trail </a:t>
            </a:r>
            <a:r>
              <a:rPr lang="en-US" altLang="en-US" sz="1400" dirty="0"/>
              <a:t>of changes during the study</a:t>
            </a:r>
          </a:p>
          <a:p>
            <a:pPr lvl="1"/>
            <a:r>
              <a:rPr lang="en-US" altLang="en-US" sz="1400" i="1" dirty="0"/>
              <a:t>Providing a thick description </a:t>
            </a:r>
            <a:r>
              <a:rPr lang="en-US" altLang="en-US" sz="1400" dirty="0"/>
              <a:t>of setting and context</a:t>
            </a:r>
          </a:p>
          <a:p>
            <a:pPr lvl="1"/>
            <a:r>
              <a:rPr lang="en-US" altLang="en-US" sz="1400" i="1" dirty="0"/>
              <a:t>Positionality</a:t>
            </a:r>
            <a:r>
              <a:rPr lang="en-US" altLang="en-US" sz="1400" dirty="0"/>
              <a:t> statement</a:t>
            </a:r>
          </a:p>
          <a:p>
            <a:pPr lvl="1" eaLnBrk="1" hangingPunct="1">
              <a:buFontTx/>
              <a:buNone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2516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77792" y="484632"/>
            <a:ext cx="8180408" cy="1609344"/>
          </a:xfrm>
        </p:spPr>
        <p:txBody>
          <a:bodyPr>
            <a:noAutofit/>
          </a:bodyPr>
          <a:lstStyle/>
          <a:p>
            <a:r>
              <a:rPr lang="fi-FI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Tutkijan tarjoamat luotettavuuden varmistustavat</a:t>
            </a:r>
            <a:endParaRPr lang="en-US" altLang="en-US" dirty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Lähteiden kolmiointi johtopäätösten tueksi</a:t>
            </a:r>
            <a:endParaRPr lang="fi-FI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Negatiivisen tapauksen tarkistaminen: Onko ilmiö niin yleinen kuin ajateltu?</a:t>
            </a:r>
            <a:endParaRPr lang="fi-FI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Jäsenpalaute: Onko osallistujilla lisätietoja tai ovatko he samaa mieltä johtopäätöksistä? *Tätä on kyseenalaistettu, mutta silti näkyy paljon tutkimuspapereissa</a:t>
            </a:r>
          </a:p>
          <a:p>
            <a:pPr lvl="1"/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Anna osallistujien kommentoida aineistoa</a:t>
            </a:r>
            <a:endParaRPr lang="fi-FI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i-FI" sz="22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Vertaisdebriefing</a:t>
            </a:r>
            <a:r>
              <a:rPr lang="fi-FI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Kollegat tarkistavat aineiston ja haastavat tulokset.</a:t>
            </a:r>
            <a:endParaRPr lang="en-US" altLang="en-US" i="1" dirty="0"/>
          </a:p>
          <a:p>
            <a:pPr marL="0" indent="0">
              <a:buNone/>
            </a:pPr>
            <a:r>
              <a:rPr lang="en-US" altLang="en-US" sz="1200" i="1" dirty="0"/>
              <a:t>Triangulation</a:t>
            </a:r>
            <a:r>
              <a:rPr lang="en-US" altLang="en-US" sz="1200" dirty="0"/>
              <a:t> of sources to support conclusions</a:t>
            </a:r>
          </a:p>
          <a:p>
            <a:pPr marL="0" indent="0">
              <a:buNone/>
            </a:pPr>
            <a:r>
              <a:rPr lang="en-US" altLang="en-US" sz="1200" i="1" dirty="0"/>
              <a:t>Negative case checking</a:t>
            </a:r>
            <a:r>
              <a:rPr lang="en-US" altLang="en-US" sz="1200" dirty="0"/>
              <a:t>: Is phenomenon as pervasive as thought?</a:t>
            </a:r>
          </a:p>
          <a:p>
            <a:pPr marL="0" indent="0">
              <a:buNone/>
            </a:pPr>
            <a:r>
              <a:rPr lang="en-US" altLang="en-US" sz="1200" i="1" dirty="0"/>
              <a:t>Member checking</a:t>
            </a:r>
            <a:r>
              <a:rPr lang="en-US" altLang="en-US" sz="1200" dirty="0"/>
              <a:t>: Do participants have information to add; do they agree with conclusions? *this has been combatted but you will still see a lot of this in papers</a:t>
            </a:r>
          </a:p>
          <a:p>
            <a:pPr lvl="1"/>
            <a:r>
              <a:rPr lang="en-US" altLang="en-US" sz="1200" dirty="0"/>
              <a:t>Allow participants to speak back to the data</a:t>
            </a:r>
          </a:p>
          <a:p>
            <a:pPr marL="0" indent="0">
              <a:buNone/>
            </a:pPr>
            <a:r>
              <a:rPr lang="en-US" altLang="en-US" sz="1200" i="1" dirty="0"/>
              <a:t>Peer debriefing</a:t>
            </a:r>
            <a:r>
              <a:rPr lang="en-US" altLang="en-US" sz="1200" dirty="0"/>
              <a:t>: Colleagues examine data, challenge results</a:t>
            </a:r>
          </a:p>
        </p:txBody>
      </p:sp>
    </p:spTree>
    <p:extLst>
      <p:ext uri="{BB962C8B-B14F-4D97-AF65-F5344CB8AC3E}">
        <p14:creationId xmlns:p14="http://schemas.microsoft.com/office/powerpoint/2010/main" val="314003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>
            <a:extLst>
              <a:ext uri="{FF2B5EF4-FFF2-40B4-BE49-F238E27FC236}">
                <a16:creationId xmlns:a16="http://schemas.microsoft.com/office/drawing/2014/main" id="{64EDADE5-18E1-BF8C-FE74-512B6DDCA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25413"/>
            <a:ext cx="371157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6">
            <a:extLst>
              <a:ext uri="{FF2B5EF4-FFF2-40B4-BE49-F238E27FC236}">
                <a16:creationId xmlns:a16="http://schemas.microsoft.com/office/drawing/2014/main" id="{1E15AA53-B796-C27A-AF2E-787E9D7E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41588"/>
            <a:ext cx="3475037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D5F8B53F-E8F7-8EE1-1387-168034CB4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541588"/>
            <a:ext cx="4157662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E981-C453-CB40-99A3-7F12FABCE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9B32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-1" charset="0"/>
              </a:rPr>
              <a:t>New York City</a:t>
            </a:r>
            <a:endParaRPr lang="en-US" b="1" dirty="0"/>
          </a:p>
        </p:txBody>
      </p:sp>
      <p:pic>
        <p:nvPicPr>
          <p:cNvPr id="24578" name="Picture 6">
            <a:extLst>
              <a:ext uri="{FF2B5EF4-FFF2-40B4-BE49-F238E27FC236}">
                <a16:creationId xmlns:a16="http://schemas.microsoft.com/office/drawing/2014/main" id="{EB539A8A-EAEB-08D4-CD7E-E5910029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017588"/>
            <a:ext cx="281940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 descr="campus at night.jpg">
            <a:extLst>
              <a:ext uri="{FF2B5EF4-FFF2-40B4-BE49-F238E27FC236}">
                <a16:creationId xmlns:a16="http://schemas.microsoft.com/office/drawing/2014/main" id="{2D013FE1-0CFF-9EAF-C9F7-32DC8091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4225925"/>
            <a:ext cx="337978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Slide Number Placeholder 2">
            <a:extLst>
              <a:ext uri="{FF2B5EF4-FFF2-40B4-BE49-F238E27FC236}">
                <a16:creationId xmlns:a16="http://schemas.microsoft.com/office/drawing/2014/main" id="{71AB74A7-711F-ED76-E970-9CC4F3B58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1C61E-5C57-F449-9BA1-4EF3F4FDF903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24581" name="Picture 3">
            <a:extLst>
              <a:ext uri="{FF2B5EF4-FFF2-40B4-BE49-F238E27FC236}">
                <a16:creationId xmlns:a16="http://schemas.microsoft.com/office/drawing/2014/main" id="{A865A605-D7C0-A8AC-2540-E850DA2C5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017588"/>
            <a:ext cx="2300288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>
            <a:extLst>
              <a:ext uri="{FF2B5EF4-FFF2-40B4-BE49-F238E27FC236}">
                <a16:creationId xmlns:a16="http://schemas.microsoft.com/office/drawing/2014/main" id="{5DD59011-2485-5791-70EC-60D94BC5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017588"/>
            <a:ext cx="242728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>
            <a:extLst>
              <a:ext uri="{FF2B5EF4-FFF2-40B4-BE49-F238E27FC236}">
                <a16:creationId xmlns:a16="http://schemas.microsoft.com/office/drawing/2014/main" id="{8BA7B96C-3E70-E81A-C51E-8BD4C3DE9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270250"/>
            <a:ext cx="32956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403F96-8C21-8741-A360-1EA7A4ECD966}"/>
              </a:ext>
            </a:extLst>
          </p:cNvPr>
          <p:cNvSpPr txBox="1"/>
          <p:nvPr/>
        </p:nvSpPr>
        <p:spPr>
          <a:xfrm>
            <a:off x="1658209" y="2282465"/>
            <a:ext cx="2436019" cy="11310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0" dirty="0"/>
              <a:t>4 campuses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dirty="0"/>
              <a:t>Fairfax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dirty="0"/>
              <a:t>Manassas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dirty="0"/>
              <a:t>Arlington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350" dirty="0"/>
              <a:t>South Korea</a:t>
            </a:r>
          </a:p>
        </p:txBody>
      </p:sp>
      <p:pic>
        <p:nvPicPr>
          <p:cNvPr id="28676" name="Picture 10">
            <a:extLst>
              <a:ext uri="{FF2B5EF4-FFF2-40B4-BE49-F238E27FC236}">
                <a16:creationId xmlns:a16="http://schemas.microsoft.com/office/drawing/2014/main" id="{BB56E96A-528D-9D79-0714-2C84CA96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39018"/>
            <a:ext cx="3936206" cy="221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">
            <a:extLst>
              <a:ext uri="{FF2B5EF4-FFF2-40B4-BE49-F238E27FC236}">
                <a16:creationId xmlns:a16="http://schemas.microsoft.com/office/drawing/2014/main" id="{CDFA503A-0E48-9639-BBE1-7A024F4E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33" y="4099322"/>
            <a:ext cx="2759869" cy="12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5-Point Star 13">
            <a:extLst>
              <a:ext uri="{FF2B5EF4-FFF2-40B4-BE49-F238E27FC236}">
                <a16:creationId xmlns:a16="http://schemas.microsoft.com/office/drawing/2014/main" id="{8001AC61-5AC0-D644-A02C-9D992E3F63A3}"/>
              </a:ext>
            </a:extLst>
          </p:cNvPr>
          <p:cNvSpPr/>
          <p:nvPr/>
        </p:nvSpPr>
        <p:spPr>
          <a:xfrm>
            <a:off x="4104691" y="4312851"/>
            <a:ext cx="240506" cy="21669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2404CFC0-E1D0-D141-8154-6AAF1E55990E}"/>
              </a:ext>
            </a:extLst>
          </p:cNvPr>
          <p:cNvSpPr/>
          <p:nvPr/>
        </p:nvSpPr>
        <p:spPr>
          <a:xfrm>
            <a:off x="2942035" y="4796967"/>
            <a:ext cx="240506" cy="21788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44F5000D-D49F-EF44-AEFC-935FF3DC332E}"/>
              </a:ext>
            </a:extLst>
          </p:cNvPr>
          <p:cNvSpPr/>
          <p:nvPr/>
        </p:nvSpPr>
        <p:spPr>
          <a:xfrm>
            <a:off x="1817897" y="5105400"/>
            <a:ext cx="240506" cy="21669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7" name="Picture 6" descr="A green and yellow logo&#10;&#10;Description automatically generated">
            <a:extLst>
              <a:ext uri="{FF2B5EF4-FFF2-40B4-BE49-F238E27FC236}">
                <a16:creationId xmlns:a16="http://schemas.microsoft.com/office/drawing/2014/main" id="{695DC1CF-4462-F9B0-4656-8946AB4B6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017" y="869227"/>
            <a:ext cx="2156660" cy="1401830"/>
          </a:xfrm>
          <a:prstGeom prst="rect">
            <a:avLst/>
          </a:prstGeom>
        </p:spPr>
      </p:pic>
      <p:pic>
        <p:nvPicPr>
          <p:cNvPr id="12" name="Content Placeholder 11" descr="A map of the world&#10;&#10;Description automatically generated">
            <a:extLst>
              <a:ext uri="{FF2B5EF4-FFF2-40B4-BE49-F238E27FC236}">
                <a16:creationId xmlns:a16="http://schemas.microsoft.com/office/drawing/2014/main" id="{40AB2725-9956-C4A9-F97E-A462238B1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65936" y="964851"/>
            <a:ext cx="3602411" cy="253594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943D298-0548-4C7A-870B-7594104F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914171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Picture 22" descr="Piano">
            <a:extLst>
              <a:ext uri="{FF2B5EF4-FFF2-40B4-BE49-F238E27FC236}">
                <a16:creationId xmlns:a16="http://schemas.microsoft.com/office/drawing/2014/main" id="{46A2B852-F8CC-79BF-2188-562759867F5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F7B26C5-D249-4988-B86B-5A3D9E7B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145" y="0"/>
            <a:ext cx="9141714" cy="6858000"/>
          </a:xfrm>
          <a:prstGeom prst="rect">
            <a:avLst/>
          </a:prstGeom>
          <a:blipFill dpi="0" rotWithShape="1">
            <a:blip r:embed="rId5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E0E590-B66C-AAF1-7FE1-A83D37301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Miksi kerron taustastani?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0078D4-941B-BE1D-DC6A-EE99A12C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121408"/>
            <a:ext cx="7543800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500" dirty="0" err="1">
                <a:effectLst/>
              </a:rPr>
              <a:t>Laadullisessa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tutkimuksessa</a:t>
            </a:r>
            <a:r>
              <a:rPr lang="en-US" sz="2500" dirty="0">
                <a:effectLst/>
              </a:rPr>
              <a:t> SINÄ </a:t>
            </a:r>
            <a:r>
              <a:rPr lang="en-US" sz="2500" dirty="0" err="1">
                <a:effectLst/>
              </a:rPr>
              <a:t>olet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instrumentti</a:t>
            </a:r>
            <a:r>
              <a:rPr lang="en-US" sz="2500" dirty="0">
                <a:effectLst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2500" dirty="0"/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effectLst/>
              </a:rPr>
              <a:t>MAAILMANKUVASI ja </a:t>
            </a:r>
            <a:r>
              <a:rPr lang="en-US" sz="2500" dirty="0" err="1">
                <a:effectLst/>
              </a:rPr>
              <a:t>kokemuksesi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vaikuttavat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tulosten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tulkintaan</a:t>
            </a:r>
            <a:r>
              <a:rPr lang="en-US" sz="2500" dirty="0">
                <a:effectLst/>
              </a:rPr>
              <a:t> ja </a:t>
            </a:r>
            <a:r>
              <a:rPr lang="en-US" sz="2500" dirty="0" err="1">
                <a:effectLst/>
              </a:rPr>
              <a:t>tuovat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siihen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väistämätöntä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ennakkoasennetta</a:t>
            </a:r>
            <a:r>
              <a:rPr lang="en-US" sz="2500" dirty="0">
                <a:effectLst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2500" dirty="0"/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500" dirty="0" err="1">
                <a:effectLst/>
              </a:rPr>
              <a:t>Siksi</a:t>
            </a:r>
            <a:r>
              <a:rPr lang="en-US" sz="2500" dirty="0">
                <a:effectLst/>
              </a:rPr>
              <a:t> on </a:t>
            </a:r>
            <a:r>
              <a:rPr lang="en-US" sz="2500" dirty="0" err="1">
                <a:effectLst/>
              </a:rPr>
              <a:t>tärkeää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pohtia</a:t>
            </a:r>
            <a:r>
              <a:rPr lang="en-US" sz="2500" dirty="0">
                <a:effectLst/>
              </a:rPr>
              <a:t>, olla </a:t>
            </a:r>
            <a:r>
              <a:rPr lang="en-US" sz="2500" dirty="0" err="1">
                <a:effectLst/>
              </a:rPr>
              <a:t>rehellinen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itselleen</a:t>
            </a:r>
            <a:r>
              <a:rPr lang="en-US" sz="2500" dirty="0">
                <a:effectLst/>
              </a:rPr>
              <a:t> ja </a:t>
            </a:r>
            <a:r>
              <a:rPr lang="en-US" sz="2500" dirty="0" err="1">
                <a:effectLst/>
              </a:rPr>
              <a:t>kertoa</a:t>
            </a:r>
            <a:r>
              <a:rPr lang="en-US" sz="2500" dirty="0">
                <a:effectLst/>
              </a:rPr>
              <a:t> </a:t>
            </a:r>
            <a:r>
              <a:rPr lang="en-US" sz="2500" dirty="0" err="1">
                <a:effectLst/>
              </a:rPr>
              <a:t>avoimesti</a:t>
            </a:r>
            <a:r>
              <a:rPr lang="en-US" sz="2500" dirty="0">
                <a:effectLst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FDAED0-8B04-4181-B3D3-EA0A93C66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1B6F0D-567B-4CFA-BF50-79FDAC6EB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CE5D194-0A7E-49A6-B737-F71C1B396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0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Tutkijan puolueettomuuden varmistaminen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i-FI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On tärkeää, koska tutkija on itse instrumentti</a:t>
            </a:r>
          </a:p>
          <a:p>
            <a:pPr marL="274320" lvl="1">
              <a:spcBef>
                <a:spcPts val="0"/>
              </a:spcBef>
              <a:spcAft>
                <a:spcPts val="0"/>
              </a:spcAft>
            </a:pPr>
            <a:r>
              <a:rPr lang="fi-FI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Keskustellaan usein opinnäytetyön tai tutkimusraportin menetelmät-osiossa</a:t>
            </a:r>
            <a:endParaRPr lang="fi-FI" sz="2000" kern="10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" lvl="1">
              <a:spcBef>
                <a:spcPts val="0"/>
              </a:spcBef>
              <a:spcAft>
                <a:spcPts val="0"/>
              </a:spcAft>
            </a:pPr>
            <a:r>
              <a:rPr lang="fi-FI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Kaikkea ei voi hallita, mutta puolueettomuuden ymmärtäminen ja hallitseminen auttaa lukijoita luottamaan tuloksiin ja johtopäätöksiin</a:t>
            </a: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3871717"/>
            <a:ext cx="62357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6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776" y="1679569"/>
            <a:ext cx="2624148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600" y="1864667"/>
            <a:ext cx="2346500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7608" y="2376862"/>
            <a:ext cx="1980485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Think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pair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share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69508" y="3398744"/>
            <a:ext cx="3657600" cy="60512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A529A665-85A7-3BB6-5FA4-D649AFB655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7545343"/>
              </p:ext>
            </p:extLst>
          </p:nvPr>
        </p:nvGraphicFramePr>
        <p:xfrm>
          <a:off x="4561284" y="725488"/>
          <a:ext cx="3856434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449827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41374</TotalTime>
  <Words>1046</Words>
  <Application>Microsoft Office PowerPoint</Application>
  <PresentationFormat>On-screen Show (4:3)</PresentationFormat>
  <Paragraphs>125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ＭＳ Ｐゴシック</vt:lpstr>
      <vt:lpstr>Aptos</vt:lpstr>
      <vt:lpstr>Arial</vt:lpstr>
      <vt:lpstr>Calibri</vt:lpstr>
      <vt:lpstr>Georgia</vt:lpstr>
      <vt:lpstr>Rockwell</vt:lpstr>
      <vt:lpstr>Rockwell Condensed</vt:lpstr>
      <vt:lpstr>Rockwell Extra Bold</vt:lpstr>
      <vt:lpstr>Times New Roman</vt:lpstr>
      <vt:lpstr>Wingdings</vt:lpstr>
      <vt:lpstr>Wood Type</vt:lpstr>
      <vt:lpstr>Laadullisen aineiston analysointi</vt:lpstr>
      <vt:lpstr>PowerPoint Presentation</vt:lpstr>
      <vt:lpstr>Undergraduate in Health Science and Kinesiology (Kandi)</vt:lpstr>
      <vt:lpstr>PowerPoint Presentation</vt:lpstr>
      <vt:lpstr>New York City</vt:lpstr>
      <vt:lpstr>PowerPoint Presentation</vt:lpstr>
      <vt:lpstr>Miksi kerron taustastani?</vt:lpstr>
      <vt:lpstr>Tutkijan puolueettomuuden varmistaminen</vt:lpstr>
      <vt:lpstr>Think pair share</vt:lpstr>
      <vt:lpstr>Deduktiivinen vs. Induktiivinen</vt:lpstr>
      <vt:lpstr>PowerPoint Presentation</vt:lpstr>
      <vt:lpstr>Minun laadullisen aineiston analysoinnin polku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NVIVO demonstration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Monta eri tapaa koodata ja analysoida</vt:lpstr>
      <vt:lpstr>Lopuksi</vt:lpstr>
      <vt:lpstr>Kysymyksiä?</vt:lpstr>
      <vt:lpstr>Tärkeimmät aineistonkeruumenetelmät </vt:lpstr>
      <vt:lpstr>luotettavuus</vt:lpstr>
      <vt:lpstr>Tutkijan tarjoamat luotettavuuden varmistustavat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Dance Unit</dc:title>
  <dc:creator>CSUF</dc:creator>
  <cp:lastModifiedBy>Palomäki, Sanna</cp:lastModifiedBy>
  <cp:revision>80</cp:revision>
  <cp:lastPrinted>2017-10-16T21:23:14Z</cp:lastPrinted>
  <dcterms:created xsi:type="dcterms:W3CDTF">2015-10-26T18:12:24Z</dcterms:created>
  <dcterms:modified xsi:type="dcterms:W3CDTF">2025-03-12T12:13:32Z</dcterms:modified>
</cp:coreProperties>
</file>