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Tutkielma ja portfolio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Liikunnan diplomikurssi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5640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Tutkielma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Tee 8-15 (uusi </a:t>
            </a:r>
            <a:r>
              <a:rPr lang="fi-FI" dirty="0" err="1" smtClean="0"/>
              <a:t>ops</a:t>
            </a:r>
            <a:r>
              <a:rPr lang="fi-FI" dirty="0" smtClean="0"/>
              <a:t>; noin 10) sivun mittainen tutkielma jostakin liikuntakulttuurin osa-alueesta. Aihe voi liittyä omaan erityisosaamisalueeseen tai liikuntaharrastukseen.</a:t>
            </a:r>
          </a:p>
          <a:p>
            <a:r>
              <a:rPr lang="fi-FI" dirty="0" smtClean="0"/>
              <a:t>Opiskelijan tulee käsitellä liikuntaa tai urheilua omasta näkökulmastaan ja laaja-alaisesti yhteiskunnassa.</a:t>
            </a:r>
          </a:p>
          <a:p>
            <a:r>
              <a:rPr lang="fi-FI" dirty="0" smtClean="0"/>
              <a:t>Opiskelija kuvaa ja pohtii liikunnan tutkielmassaan esimerkiksi:</a:t>
            </a:r>
          </a:p>
          <a:p>
            <a:pPr lvl="1"/>
            <a:r>
              <a:rPr lang="fi-FI" dirty="0" smtClean="0"/>
              <a:t>Liikunnallista elämäntapaansa, liikuntasuhdettaan ja liikunnan terveysvaikutuksia</a:t>
            </a:r>
          </a:p>
          <a:p>
            <a:pPr lvl="1"/>
            <a:r>
              <a:rPr lang="fi-FI" dirty="0" smtClean="0"/>
              <a:t>Liikunnan ja kilpaurheilun merkitystä itselle ja laajemmin yhteiskunnassa</a:t>
            </a:r>
          </a:p>
          <a:p>
            <a:pPr lvl="1"/>
            <a:r>
              <a:rPr lang="fi-FI" dirty="0" smtClean="0"/>
              <a:t>Liikunnallista tai urheilullista erityisosaamisaluettaan ja sen paikkaa muussa liikunnan kentässä ja yhteiskunnassa</a:t>
            </a:r>
          </a:p>
        </p:txBody>
      </p:sp>
    </p:spTree>
    <p:extLst>
      <p:ext uri="{BB962C8B-B14F-4D97-AF65-F5344CB8AC3E}">
        <p14:creationId xmlns:p14="http://schemas.microsoft.com/office/powerpoint/2010/main" val="2348612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Tarkoituksena on osoittaa kypsyyttä itsenäiseen työskentelyyn</a:t>
            </a:r>
          </a:p>
          <a:p>
            <a:r>
              <a:rPr lang="fi-FI" dirty="0"/>
              <a:t>Arvioinnissa kiinnitetään huomiota työn sisältöön, rakenteeseen ja ulkoasuun.</a:t>
            </a:r>
          </a:p>
          <a:p>
            <a:r>
              <a:rPr lang="fi-FI" dirty="0"/>
              <a:t>Arvioinnin osa-alueet:</a:t>
            </a:r>
          </a:p>
          <a:p>
            <a:pPr lvl="1"/>
            <a:r>
              <a:rPr lang="fi-FI" dirty="0"/>
              <a:t>Aiheen käsittely ja kehittely: sisällöllinen asiantuntemus, perustelut, kiinnostavuus ja johdonmukaisuus</a:t>
            </a:r>
          </a:p>
          <a:p>
            <a:pPr lvl="1"/>
            <a:r>
              <a:rPr lang="fi-FI" dirty="0"/>
              <a:t>Kielellinen taso: kielen oikeellisuus ja vivahteikkuus sekä työn rakenne</a:t>
            </a:r>
          </a:p>
          <a:p>
            <a:pPr lvl="1"/>
            <a:r>
              <a:rPr lang="fi-FI" dirty="0"/>
              <a:t>Lähdemateriaalin asianmukainen käyttö</a:t>
            </a:r>
          </a:p>
          <a:p>
            <a:pPr lvl="1"/>
            <a:r>
              <a:rPr lang="fi-FI" dirty="0"/>
              <a:t>Ulkoasu: visuaalisuus ja viimeistely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8360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Tutkielman teon vaiheet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Valitse aihe</a:t>
            </a:r>
          </a:p>
          <a:p>
            <a:pPr lvl="1"/>
            <a:r>
              <a:rPr lang="fi-FI" dirty="0" smtClean="0"/>
              <a:t>Rajaa aihettasi riittävästi.</a:t>
            </a:r>
          </a:p>
          <a:p>
            <a:r>
              <a:rPr lang="fi-FI" dirty="0" smtClean="0"/>
              <a:t>Tutustu aiheeseen</a:t>
            </a:r>
          </a:p>
          <a:p>
            <a:pPr lvl="1"/>
            <a:r>
              <a:rPr lang="fi-FI" dirty="0" smtClean="0"/>
              <a:t>Kokoa, mitä tiedät aiheesta ennestään (piirrä, kirjoita…)</a:t>
            </a:r>
          </a:p>
          <a:p>
            <a:pPr lvl="1"/>
            <a:r>
              <a:rPr lang="fi-FI" dirty="0" smtClean="0"/>
              <a:t>Pohdi, miksi haluat tästä asiasta lisätietoa.</a:t>
            </a:r>
          </a:p>
          <a:p>
            <a:pPr lvl="1"/>
            <a:r>
              <a:rPr lang="fi-FI" dirty="0" smtClean="0"/>
              <a:t>Listaa kysymyksiä</a:t>
            </a:r>
            <a:r>
              <a:rPr lang="fi-FI" dirty="0"/>
              <a:t> </a:t>
            </a:r>
            <a:r>
              <a:rPr lang="fi-FI" dirty="0" smtClean="0"/>
              <a:t>/ ajatuksia, joihin haluat hakea vastauksia / lisätietoa.</a:t>
            </a:r>
          </a:p>
          <a:p>
            <a:pPr lvl="1"/>
            <a:r>
              <a:rPr lang="fi-FI" dirty="0" smtClean="0"/>
              <a:t>Mieti sopivia hakusanoja, joiden avulla voit tietoa hakea.</a:t>
            </a:r>
          </a:p>
          <a:p>
            <a:pPr lvl="1"/>
            <a:r>
              <a:rPr lang="fi-FI" dirty="0" smtClean="0"/>
              <a:t>Kirjoita alustava otsikko, johdantoluonnos ja alustava sisällysluettelo.</a:t>
            </a:r>
          </a:p>
          <a:p>
            <a:r>
              <a:rPr lang="fi-FI" dirty="0" smtClean="0"/>
              <a:t>Hae lisätietoa</a:t>
            </a:r>
          </a:p>
          <a:p>
            <a:pPr lvl="1"/>
            <a:r>
              <a:rPr lang="fi-FI" dirty="0" smtClean="0"/>
              <a:t>Hae kirjoista, lehdistä, netistä aiheeseesi liittyvää tietoa.</a:t>
            </a:r>
          </a:p>
          <a:p>
            <a:pPr lvl="1"/>
            <a:r>
              <a:rPr lang="fi-FI" dirty="0" smtClean="0"/>
              <a:t>Voit myös tehdä kyselyitä, haastatteluita ym.</a:t>
            </a:r>
          </a:p>
          <a:p>
            <a:pPr lvl="1"/>
            <a:r>
              <a:rPr lang="fi-FI" dirty="0" smtClean="0"/>
              <a:t>Tee muistiinpanoja. Merkitse lähdetiedot huolellisesti ylös.</a:t>
            </a:r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387227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Tutkielman </a:t>
            </a:r>
            <a:r>
              <a:rPr lang="fi-FI" dirty="0" smtClean="0"/>
              <a:t>kirjoittaminen</a:t>
            </a:r>
          </a:p>
          <a:p>
            <a:pPr lvl="1"/>
            <a:r>
              <a:rPr lang="fi-FI" dirty="0" smtClean="0"/>
              <a:t>Kirjoita käsittelyosa, jossa vastaat kysymyksiisi / tuot valitsemastasi aihealueesta esille niitä tietoja, joista halusit etsiä lisätietoa.</a:t>
            </a:r>
          </a:p>
          <a:p>
            <a:pPr lvl="1"/>
            <a:r>
              <a:rPr lang="fi-FI" dirty="0" smtClean="0"/>
              <a:t>Jaottele käsittelyosa loogisesti pää- ja alalukuihin.</a:t>
            </a:r>
          </a:p>
          <a:p>
            <a:pPr lvl="2"/>
            <a:r>
              <a:rPr lang="fi-FI" dirty="0"/>
              <a:t>Yhdistele, </a:t>
            </a:r>
            <a:r>
              <a:rPr lang="fi-FI" dirty="0" smtClean="0"/>
              <a:t>vertaa ja arvioi eri lähteiden tietoja.</a:t>
            </a:r>
          </a:p>
          <a:p>
            <a:pPr lvl="2"/>
            <a:r>
              <a:rPr lang="fi-FI" dirty="0" smtClean="0"/>
              <a:t>Muista viittaukset lähteisiin.</a:t>
            </a:r>
            <a:endParaRPr lang="fi-FI" dirty="0"/>
          </a:p>
          <a:p>
            <a:pPr lvl="1"/>
            <a:r>
              <a:rPr lang="fi-FI" dirty="0" smtClean="0"/>
              <a:t>Tarkista / muokkaa tutkielman rakennetta (sisällysluettelo).</a:t>
            </a:r>
          </a:p>
          <a:p>
            <a:pPr lvl="1"/>
            <a:r>
              <a:rPr lang="fi-FI" dirty="0" smtClean="0"/>
              <a:t>Tarkenna johdantoa, kirjoita pohdinta.</a:t>
            </a:r>
          </a:p>
          <a:p>
            <a:pPr lvl="1"/>
            <a:r>
              <a:rPr lang="fi-FI" dirty="0" smtClean="0"/>
              <a:t>Tarkista </a:t>
            </a:r>
            <a:r>
              <a:rPr lang="fi-FI" dirty="0" err="1" smtClean="0"/>
              <a:t>ulko</a:t>
            </a:r>
            <a:r>
              <a:rPr lang="fi-FI" dirty="0" smtClean="0"/>
              <a:t>- ja kieliasu.</a:t>
            </a:r>
          </a:p>
          <a:p>
            <a:pPr marL="457200" lvl="1" indent="0">
              <a:buNone/>
            </a:pPr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3081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Tutkielman osat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Alkuosa </a:t>
            </a:r>
          </a:p>
          <a:p>
            <a:pPr lvl="1"/>
            <a:r>
              <a:rPr lang="fi-FI" dirty="0" smtClean="0"/>
              <a:t>Kansilehti</a:t>
            </a:r>
          </a:p>
          <a:p>
            <a:pPr lvl="1"/>
            <a:r>
              <a:rPr lang="fi-FI" dirty="0" smtClean="0"/>
              <a:t>Sisällysluettelo</a:t>
            </a:r>
          </a:p>
          <a:p>
            <a:r>
              <a:rPr lang="fi-FI" dirty="0" smtClean="0"/>
              <a:t>Tekstiosa</a:t>
            </a:r>
          </a:p>
          <a:p>
            <a:pPr lvl="1"/>
            <a:r>
              <a:rPr lang="fi-FI" dirty="0" smtClean="0"/>
              <a:t>Johdanto</a:t>
            </a:r>
          </a:p>
          <a:p>
            <a:pPr lvl="2"/>
            <a:r>
              <a:rPr lang="fi-FI" dirty="0" smtClean="0"/>
              <a:t>Esittele aihe ja rajaa se.</a:t>
            </a:r>
          </a:p>
          <a:p>
            <a:pPr lvl="2"/>
            <a:r>
              <a:rPr lang="fi-FI" dirty="0" smtClean="0"/>
              <a:t>Kerro lyhyesti, mitä jo tiedät asiasta ennen tutkielman tekoa.</a:t>
            </a:r>
          </a:p>
          <a:p>
            <a:pPr lvl="2"/>
            <a:r>
              <a:rPr lang="fi-FI" dirty="0" smtClean="0"/>
              <a:t>Kerro, mistä sinun on tarkoitus saada lisätietoa</a:t>
            </a:r>
          </a:p>
          <a:p>
            <a:pPr lvl="2"/>
            <a:r>
              <a:rPr lang="fi-FI" dirty="0" smtClean="0"/>
              <a:t>Voit myös kertoa, miksi valitsit kyseisen aiheen ja miten sait siitä lisätietoa.</a:t>
            </a:r>
          </a:p>
          <a:p>
            <a:pPr lvl="1"/>
            <a:r>
              <a:rPr lang="fi-FI" dirty="0" smtClean="0"/>
              <a:t>Käsittelyosa / tulokset</a:t>
            </a:r>
          </a:p>
          <a:p>
            <a:pPr lvl="1"/>
            <a:r>
              <a:rPr lang="fi-FI" dirty="0" smtClean="0"/>
              <a:t>Pohdinta</a:t>
            </a:r>
          </a:p>
          <a:p>
            <a:pPr lvl="2"/>
            <a:r>
              <a:rPr lang="fi-FI" dirty="0" smtClean="0"/>
              <a:t>Nosta esille, mitä tärkeää / kiinnostavaa sait selville.</a:t>
            </a:r>
          </a:p>
          <a:p>
            <a:pPr lvl="2"/>
            <a:r>
              <a:rPr lang="fi-FI" dirty="0" smtClean="0"/>
              <a:t>Mainitse, mitä jäit vielä miettimään ja mihin suuntaan tutkimista voisi laajentaa.</a:t>
            </a:r>
          </a:p>
          <a:p>
            <a:pPr lvl="2"/>
            <a:endParaRPr lang="fi-FI" dirty="0" smtClean="0"/>
          </a:p>
          <a:p>
            <a:pPr lvl="2"/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2551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Loppuosa</a:t>
            </a:r>
          </a:p>
          <a:p>
            <a:pPr lvl="1"/>
            <a:r>
              <a:rPr lang="fi-FI" dirty="0" smtClean="0"/>
              <a:t>Lähdeluettelo</a:t>
            </a:r>
          </a:p>
          <a:p>
            <a:pPr lvl="1"/>
            <a:r>
              <a:rPr lang="fi-FI" dirty="0" smtClean="0"/>
              <a:t>Liitteet</a:t>
            </a:r>
          </a:p>
          <a:p>
            <a:pPr marL="457200" lvl="1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081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Portfolio (kansio)</a:t>
            </a:r>
            <a:br>
              <a:rPr lang="fi-FI" dirty="0"/>
            </a:br>
            <a:r>
              <a:rPr lang="fi-FI" dirty="0" smtClean="0"/>
              <a:t>Uusi </a:t>
            </a:r>
            <a:r>
              <a:rPr lang="fi-FI" dirty="0" err="1" smtClean="0"/>
              <a:t>ops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Tarkoituksena analysoida kokemuksiaan, kehittymistään ja suorituksiaan lukiovuosien aikana</a:t>
            </a:r>
          </a:p>
          <a:p>
            <a:r>
              <a:rPr lang="fi-FI" dirty="0"/>
              <a:t>Kirjallinen yhteenveto oheisen jäsennyksen mukaan:</a:t>
            </a:r>
          </a:p>
          <a:p>
            <a:pPr lvl="1"/>
            <a:r>
              <a:rPr lang="fi-FI" dirty="0"/>
              <a:t>Itsearviointi koulun liikuntakursseista</a:t>
            </a:r>
          </a:p>
          <a:p>
            <a:pPr lvl="2"/>
            <a:r>
              <a:rPr lang="fi-FI" dirty="0"/>
              <a:t>Kokemukset ja havainnot omasta oppimisesta ja kehittymisestä</a:t>
            </a:r>
          </a:p>
          <a:p>
            <a:pPr lvl="2"/>
            <a:r>
              <a:rPr lang="fi-FI" dirty="0"/>
              <a:t>Yhteistyötaitojen arviointi</a:t>
            </a:r>
          </a:p>
          <a:p>
            <a:pPr lvl="1"/>
            <a:r>
              <a:rPr lang="fi-FI" dirty="0"/>
              <a:t>Kuvaus omasta urheiluharjoittelusta tai liikuntaharrastuksesta</a:t>
            </a:r>
          </a:p>
          <a:p>
            <a:pPr lvl="2"/>
            <a:r>
              <a:rPr lang="fi-FI" dirty="0"/>
              <a:t>Harjoittelun luonne ja tavoitteet</a:t>
            </a:r>
          </a:p>
          <a:p>
            <a:pPr lvl="2"/>
            <a:r>
              <a:rPr lang="fi-FI" dirty="0"/>
              <a:t>Suhtautuminen harjoitteluun ja liikuntaan yleisesti</a:t>
            </a:r>
          </a:p>
          <a:p>
            <a:pPr lvl="2"/>
            <a:r>
              <a:rPr lang="fi-FI" dirty="0"/>
              <a:t>Asetettujen tavoitteiden saavuttamisen </a:t>
            </a:r>
            <a:r>
              <a:rPr lang="fi-FI" dirty="0" smtClean="0"/>
              <a:t>arviointi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4525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i-FI" dirty="0"/>
              <a:t>Itsearviointi lukiodiplomisuorituksesta</a:t>
            </a:r>
          </a:p>
          <a:p>
            <a:pPr lvl="2"/>
            <a:r>
              <a:rPr lang="fi-FI" dirty="0" smtClean="0"/>
              <a:t>Itsearviointi liikuntakykyisyydestä eli fyysisen toimintakyvyn kehityksestä lukion aikana.</a:t>
            </a:r>
          </a:p>
          <a:p>
            <a:pPr lvl="2"/>
            <a:r>
              <a:rPr lang="fi-FI" dirty="0" smtClean="0"/>
              <a:t>Itsearviointi liikuntatutkielman sisällöstä ja sen laadusta.</a:t>
            </a:r>
          </a:p>
          <a:p>
            <a:pPr lvl="2"/>
            <a:r>
              <a:rPr lang="fi-FI" dirty="0" smtClean="0"/>
              <a:t>Itsearviointi vaihtoehtoisesti suoritetusta Harrastuneisuus tai Erityisosaaminen –osiosta.</a:t>
            </a:r>
          </a:p>
          <a:p>
            <a:pPr lvl="2"/>
            <a:r>
              <a:rPr lang="fi-FI" dirty="0" smtClean="0"/>
              <a:t>Itsearviointi koko liikunnan lukiodiplomiprosessista.</a:t>
            </a:r>
          </a:p>
          <a:p>
            <a:pPr marL="914400" lvl="2" indent="0">
              <a:buNone/>
            </a:pPr>
            <a:endParaRPr lang="fi-FI" dirty="0" smtClean="0"/>
          </a:p>
          <a:p>
            <a:pPr lvl="2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94846932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437</Words>
  <Application>Microsoft Office PowerPoint</Application>
  <PresentationFormat>Laajakuva</PresentationFormat>
  <Paragraphs>73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Pinta</vt:lpstr>
      <vt:lpstr>Tutkielma ja portfolio</vt:lpstr>
      <vt:lpstr>Tutkielma </vt:lpstr>
      <vt:lpstr>PowerPoint-esitys</vt:lpstr>
      <vt:lpstr>Tutkielman teon vaiheet</vt:lpstr>
      <vt:lpstr>PowerPoint-esitys</vt:lpstr>
      <vt:lpstr>Tutkielman osat</vt:lpstr>
      <vt:lpstr>PowerPoint-esitys</vt:lpstr>
      <vt:lpstr>Portfolio (kansio) Uusi ops</vt:lpstr>
      <vt:lpstr>PowerPoint-esitys</vt:lpstr>
    </vt:vector>
  </TitlesOfParts>
  <Company>Rauman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Tutkielma ja portfolio</dc:title>
  <dc:creator>Katja Harjunen</dc:creator>
  <cp:lastModifiedBy>Katja Harjunen</cp:lastModifiedBy>
  <cp:revision>9</cp:revision>
  <dcterms:created xsi:type="dcterms:W3CDTF">2016-10-04T15:09:15Z</dcterms:created>
  <dcterms:modified xsi:type="dcterms:W3CDTF">2020-10-07T09:14:31Z</dcterms:modified>
</cp:coreProperties>
</file>