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1"/>
    <p:restoredTop sz="94624"/>
  </p:normalViewPr>
  <p:slideViewPr>
    <p:cSldViewPr>
      <p:cViewPr varScale="1">
        <p:scale>
          <a:sx n="108" d="100"/>
          <a:sy n="108" d="100"/>
        </p:scale>
        <p:origin x="10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16.3.2021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1902" y="1261872"/>
            <a:ext cx="6179058" cy="3118104"/>
          </a:xfrm>
        </p:spPr>
        <p:txBody>
          <a:bodyPr>
            <a:normAutofit/>
          </a:bodyPr>
          <a:lstStyle/>
          <a:p>
            <a:pPr algn="l"/>
            <a:r>
              <a:rPr lang="fi-FI" sz="5900" b="1">
                <a:solidFill>
                  <a:schemeClr val="accent1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1902" y="4562856"/>
            <a:ext cx="6179058" cy="1225296"/>
          </a:xfrm>
        </p:spPr>
        <p:txBody>
          <a:bodyPr>
            <a:normAutofit/>
          </a:bodyPr>
          <a:lstStyle/>
          <a:p>
            <a:pPr algn="l"/>
            <a:r>
              <a:rPr lang="fi-FI" b="1" dirty="0"/>
              <a:t>Luku 11: Huumeet</a:t>
            </a:r>
            <a:endParaRPr lang="fi-FI" b="1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076867" y="3320139"/>
            <a:ext cx="225580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FDB61A8-F412-4C20-81C0-5B3ED6E43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1C0B91C-D011-482B-A494-E48497FBC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0571556-24A1-4095-93E8-DB173C6CD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E974A71-BEE4-40AF-89A6-FDD36655A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667FF13-DA96-45EC-9D83-4647FE275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F11840EC-DF4F-47D7-9DFB-76B4B8543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A53FCF9-7A57-49AD-B709-79127CFEF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E84A77F9-2746-4A6C-9D62-D910F7979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EC64E8EC-E435-4A50-8DCC-F1D1146E6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5477BD5D-1BC6-4730-B8C8-ADA47AC7B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03B2280-793B-459A-A7A7-413C1B50E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65542C9-4CB0-4F11-9377-D507A1BBB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1B4DCDA-7DA1-4D83-A06B-64C3807DD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3A804718-7A3F-44E5-ACA7-1CBC727C0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DB495408-912A-40A1-B4EB-B8B1070D3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38424851-9238-411E-A683-1D82E04A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E06FA0F-15EB-48EE-B6EB-06F420C0B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179692C7-9AC0-4B2C-9456-3ED40187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576C72-8571-4357-8868-561C61A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362EFBB-07B1-4FE6-BB68-BAFC96B07A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860832-27F3-4D30-9288-7521D2491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6DAAD4DA-AA9F-4A4D-AD0B-0FB2286B3D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4F5EC98-FDFD-4158-9C16-CD770B1F2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26D1C0DA-68C2-40A2-BCCA-D14FB5EF2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B67FFD7-72F1-4435-9C33-DFFE87F9C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5CE66C6-629F-44D9-A0BC-D2F4E7AF5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FEAAAFC3-1B1C-4F1C-AC4E-ED0ACA4AE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2C81DA9-A0C9-4C54-A2F0-A3EC14F2B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B7EA41DD-7957-42FB-BD48-E502F81F6C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33D6F3E-9CCB-4053-B8C1-5260829C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533B393-4D8F-4FB8-AA9D-BA218F4435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433765B0-52BC-4442-BC45-8EDFBF593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911B231-DD22-4BC7-A325-2B6831481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800DA13B-507D-4901-AF60-F99485FC1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DAB727E1-099C-4F62-9ED1-46CD895C6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4D1E585E-A63F-42DE-BF5F-B0B390B29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D8FCC810-4482-4E43-9102-2B87386E7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C977192-4383-4D76-8DB3-B93ADD739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9DCD44A-4779-4898-862E-A220810CA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F7516DF1-08D6-4FF0-A1A1-95A260F1D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74092EA-F950-4DF2-8646-60F26E811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09A3177B-1E64-4081-B8C6-3D7C8786D6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1810" y="630936"/>
            <a:ext cx="5006340" cy="1353312"/>
          </a:xfrm>
        </p:spPr>
        <p:txBody>
          <a:bodyPr anchor="b">
            <a:normAutofit/>
          </a:bodyPr>
          <a:lstStyle/>
          <a:p>
            <a:r>
              <a:rPr lang="fi-FI" sz="3500" b="1"/>
              <a:t>Kansainvälinen huumekauppa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1810" y="2157984"/>
            <a:ext cx="5006340" cy="38953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arvo noin 300–500 miljardia euroa vuodessa</a:t>
            </a:r>
          </a:p>
          <a:p>
            <a:pPr>
              <a:lnSpc>
                <a:spcPct val="90000"/>
              </a:lnSpc>
            </a:pPr>
            <a:r>
              <a:rPr lang="fi-FI" sz="1800"/>
              <a:t>vahvasti järjestäytyneen rikollisuuden toimintaa</a:t>
            </a:r>
          </a:p>
          <a:p>
            <a:pPr>
              <a:lnSpc>
                <a:spcPct val="90000"/>
              </a:lnSpc>
            </a:pPr>
            <a:r>
              <a:rPr lang="fi-FI" sz="1800"/>
              <a:t>Suomi sijaitsee kansainvälisten huumekuljetusten reiteillä (esim. salakuljetus Venäjältä ja Virosta)</a:t>
            </a:r>
          </a:p>
          <a:p>
            <a:pPr>
              <a:lnSpc>
                <a:spcPct val="90000"/>
              </a:lnSpc>
            </a:pPr>
            <a:r>
              <a:rPr lang="fi-FI" sz="1800"/>
              <a:t>vaarallisia huumeita tilataan myös internetistä </a:t>
            </a:r>
            <a:r>
              <a:rPr lang="fi-FI" sz="1800">
                <a:sym typeface="Wingdings" panose="05000000000000000000" pitchFamily="2" charset="2"/>
              </a:rPr>
              <a:t> </a:t>
            </a:r>
            <a:r>
              <a:rPr lang="fi-FI" sz="1800"/>
              <a:t>leviävät nopeasti</a:t>
            </a:r>
          </a:p>
          <a:p>
            <a:pPr>
              <a:lnSpc>
                <a:spcPct val="90000"/>
              </a:lnSpc>
            </a:pPr>
            <a:r>
              <a:rPr lang="fi-FI" sz="1800"/>
              <a:t>ei välttämättä kaupunkien varjoisilla kujilla vaan yksityisasunnoissa</a:t>
            </a:r>
          </a:p>
          <a:p>
            <a:pPr>
              <a:lnSpc>
                <a:spcPct val="90000"/>
              </a:lnSpc>
            </a:pPr>
            <a:r>
              <a:rPr lang="fi-FI" sz="1800"/>
              <a:t>usein myös oheisrikollisuutta (esim. omaisuusrikoksia, rahanpesua, väkivaltaa)</a:t>
            </a:r>
          </a:p>
          <a:p>
            <a:pPr>
              <a:lnSpc>
                <a:spcPct val="90000"/>
              </a:lnSpc>
            </a:pPr>
            <a:r>
              <a:rPr lang="fi-FI" sz="1800"/>
              <a:t>huumesodista kärsivät myös ihmiset, jotka eivät itse käytä huumeita</a:t>
            </a:r>
          </a:p>
          <a:p>
            <a:pPr>
              <a:lnSpc>
                <a:spcPct val="90000"/>
              </a:lnSpc>
            </a:pP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827906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860832-27F3-4D30-9288-7521D2491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6DAAD4DA-AA9F-4A4D-AD0B-0FB2286B3D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4F5EC98-FDFD-4158-9C16-CD770B1F2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26D1C0DA-68C2-40A2-BCCA-D14FB5EF2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B67FFD7-72F1-4435-9C33-DFFE87F9C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5CE66C6-629F-44D9-A0BC-D2F4E7AF5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FEAAAFC3-1B1C-4F1C-AC4E-ED0ACA4AE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2C81DA9-A0C9-4C54-A2F0-A3EC14F2B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B7EA41DD-7957-42FB-BD48-E502F81F6C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33D6F3E-9CCB-4053-B8C1-5260829C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533B393-4D8F-4FB8-AA9D-BA218F4435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433765B0-52BC-4442-BC45-8EDFBF593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911B231-DD22-4BC7-A325-2B6831481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800DA13B-507D-4901-AF60-F99485FC1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DAB727E1-099C-4F62-9ED1-46CD895C6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4D1E585E-A63F-42DE-BF5F-B0B390B29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D8FCC810-4482-4E43-9102-2B87386E7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C977192-4383-4D76-8DB3-B93ADD739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9DCD44A-4779-4898-862E-A220810CA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F7516DF1-08D6-4FF0-A1A1-95A260F1D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74092EA-F950-4DF2-8646-60F26E811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09A3177B-1E64-4081-B8C6-3D7C8786D6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1810" y="630936"/>
            <a:ext cx="5006340" cy="1353312"/>
          </a:xfrm>
        </p:spPr>
        <p:txBody>
          <a:bodyPr anchor="b">
            <a:normAutofit/>
          </a:bodyPr>
          <a:lstStyle/>
          <a:p>
            <a:r>
              <a:rPr lang="fi-FI" sz="3500" b="1"/>
              <a:t>Huumausainepolitiikka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1810" y="2157984"/>
            <a:ext cx="5006340" cy="38953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tavoitteena käytön ja leviämisen ehkäiseminen siten, että käytöstä ja torjunnasta aiheutuvat taloudelliset, sosiaaliset ja yksilölliset haitat sekä kustannukset jäävät mahdollisimman pieniksi</a:t>
            </a:r>
          </a:p>
          <a:p>
            <a:pPr marL="914400" lvl="1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900" b="1"/>
              <a:t>kokonaiskieltopolitiikka</a:t>
            </a:r>
            <a:r>
              <a:rPr lang="fi-FI" sz="1900"/>
              <a:t> (= huumeiden hallussapito </a:t>
            </a:r>
            <a:r>
              <a:rPr lang="fi-FI" sz="1900" b="1"/>
              <a:t>ja käyttö sekä laitonta että rangaistavaa)</a:t>
            </a:r>
          </a:p>
          <a:p>
            <a:pPr marL="914400" lvl="1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900" b="1"/>
              <a:t>haittoja vähentävä huumepolitiikka </a:t>
            </a:r>
            <a:r>
              <a:rPr lang="fi-FI" sz="1900"/>
              <a:t>(esim. likaisten neulojen ja ruiskujen vaihtaminen puhtaisiin, korvaushoidot)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fi-FI" sz="1900">
                <a:sym typeface="Wingdings" panose="05000000000000000000" pitchFamily="2" charset="2"/>
              </a:rPr>
              <a:t> yhdessä muodostavat </a:t>
            </a:r>
            <a:r>
              <a:rPr lang="fi-FI" sz="1900" b="1">
                <a:sym typeface="Wingdings" panose="05000000000000000000" pitchFamily="2" charset="2"/>
              </a:rPr>
              <a:t>rajoittavan politiikan</a:t>
            </a:r>
            <a:endParaRPr lang="fi-FI" sz="1900" b="1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fi-FI" sz="190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40318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Huumeet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 b="1" spc="-1">
                <a:uFill>
                  <a:solidFill>
                    <a:srgbClr val="FFFFFF"/>
                  </a:solidFill>
                </a:uFill>
                <a:ea typeface="Arial"/>
              </a:rPr>
              <a:t>huumausainelaki</a:t>
            </a: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 määrittelee huumeiksi luokitellut aineet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päihtymystarkoituksessa käytettäviä laittomia aineita, jotka vaarantavat ihmisen fyysisen, psyykkisen ja sosiaalisen terveyden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psykoaktiiviset aineet </a:t>
            </a: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  <a:sym typeface="Wingdings" panose="05000000000000000000" pitchFamily="2" charset="2"/>
              </a:rPr>
              <a:t></a:t>
            </a: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 keskushermoston toiminta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lnSpc>
                <a:spcPct val="90000"/>
              </a:lnSpc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kiihottavat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lnSpc>
                <a:spcPct val="90000"/>
              </a:lnSpc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lamaannuttavat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lnSpc>
                <a:spcPct val="90000"/>
              </a:lnSpc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aiheuttavat hallusinaatioita eli aistiharhoja</a:t>
            </a:r>
            <a:endParaRPr lang="fi-FI" sz="1300" spc="-1"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90000"/>
              </a:lnSpc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Suomen huumausainelaki kieltää koko huumausaineisiin liittyvän tuotanto- ja käyttöketjun (</a:t>
            </a:r>
            <a:r>
              <a:rPr lang="fi-FI" sz="1300" b="1" spc="-1">
                <a:uFill>
                  <a:solidFill>
                    <a:srgbClr val="FFFFFF"/>
                  </a:solidFill>
                </a:uFill>
                <a:ea typeface="Arial"/>
              </a:rPr>
              <a:t>huumetestit</a:t>
            </a: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r>
              <a:rPr lang="fi-FI" sz="1300" b="1"/>
              <a:t> </a:t>
            </a:r>
          </a:p>
          <a:p>
            <a:pPr>
              <a:lnSpc>
                <a:spcPct val="90000"/>
              </a:lnSpc>
            </a:pPr>
            <a:r>
              <a:rPr lang="fi-FI" sz="1300" spc="-1">
                <a:uFill>
                  <a:solidFill>
                    <a:srgbClr val="FFFFFF"/>
                  </a:solidFill>
                </a:uFill>
                <a:ea typeface="Arial"/>
              </a:rPr>
              <a:t>kansainvälinen huumausainelainsäädäntö ei kaikilta osin yhteneväinen</a:t>
            </a:r>
            <a:endParaRPr lang="fi-FI" sz="1300" b="1"/>
          </a:p>
          <a:p>
            <a:pPr>
              <a:lnSpc>
                <a:spcPct val="90000"/>
              </a:lnSpc>
            </a:pPr>
            <a:r>
              <a:rPr lang="fi-FI" sz="1300" b="1"/>
              <a:t>sekakäyttö</a:t>
            </a:r>
            <a:r>
              <a:rPr lang="fi-FI" sz="1300"/>
              <a:t> tarkoittaa eri päihdyttävien aineiden samanaikaista tai vuoroittaista käyttöä (esim. huumeita käytetään yhdessä alkoholin tai lääkkeiden kanssa)</a:t>
            </a:r>
          </a:p>
          <a:p>
            <a:pPr>
              <a:lnSpc>
                <a:spcPct val="90000"/>
              </a:lnSpc>
            </a:pPr>
            <a:r>
              <a:rPr lang="fi-FI" sz="1300"/>
              <a:t>myös keskushermostoon vaikuttavia lääkkeitä väärinkäytetään huumaustarkoituksessa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F519EA-836C-4E21-87EE-CE7AB0186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26280"/>
            <a:ext cx="3337098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10685A-6235-45A7-850D-A6F555466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2530" y="702944"/>
            <a:ext cx="4026994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603" y="1345958"/>
            <a:ext cx="3144897" cy="4166085"/>
          </a:xfrm>
        </p:spPr>
        <p:txBody>
          <a:bodyPr>
            <a:normAutofit/>
          </a:bodyPr>
          <a:lstStyle/>
          <a:p>
            <a:r>
              <a:rPr lang="fi-FI" sz="4000" b="1"/>
              <a:t>Huumeiden luokittelu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833A70A-9722-46F0-A5EB-C72F7874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147" y="3048506"/>
            <a:ext cx="472714" cy="765242"/>
            <a:chOff x="45711" y="3048506"/>
            <a:chExt cx="630289" cy="765242"/>
          </a:xfrm>
        </p:grpSpPr>
        <p:sp>
          <p:nvSpPr>
            <p:cNvPr id="15" name="Rectangle 2">
              <a:extLst>
                <a:ext uri="{FF2B5EF4-FFF2-40B4-BE49-F238E27FC236}">
                  <a16:creationId xmlns:a16="http://schemas.microsoft.com/office/drawing/2014/main" id="{0E424FCE-3213-4BEE-A1E8-B7E8AEA5A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9">
              <a:extLst>
                <a:ext uri="{FF2B5EF4-FFF2-40B4-BE49-F238E27FC236}">
                  <a16:creationId xmlns:a16="http://schemas.microsoft.com/office/drawing/2014/main" id="{5EE95433-383A-45BD-BFCA-833B8F0AE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2">
              <a:extLst>
                <a:ext uri="{FF2B5EF4-FFF2-40B4-BE49-F238E27FC236}">
                  <a16:creationId xmlns:a16="http://schemas.microsoft.com/office/drawing/2014/main" id="{2EEA944D-C4D5-48D7-804D-86BE8AFC8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F3FCE305-3F55-48BF-8549-01E0364C8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23D7F518-6C41-4C3F-9060-C9FE0B1D4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3B93E94B-19C7-49C9-A135-582F72B1A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FEF28287-3D78-44FC-8C53-70755EAF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2">
              <a:extLst>
                <a:ext uri="{FF2B5EF4-FFF2-40B4-BE49-F238E27FC236}">
                  <a16:creationId xmlns:a16="http://schemas.microsoft.com/office/drawing/2014/main" id="{2E8ECBA7-D5B5-48AD-9108-4EB4FB5AA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69CDB17F-9370-4BDB-AF7D-0C10664AF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65D03FDE-4254-4CCB-ACA1-CCF9ED99A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">
              <a:extLst>
                <a:ext uri="{FF2B5EF4-FFF2-40B4-BE49-F238E27FC236}">
                  <a16:creationId xmlns:a16="http://schemas.microsoft.com/office/drawing/2014/main" id="{406E5C16-E87A-48D6-808A-4E99A9FA2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9">
              <a:extLst>
                <a:ext uri="{FF2B5EF4-FFF2-40B4-BE49-F238E27FC236}">
                  <a16:creationId xmlns:a16="http://schemas.microsoft.com/office/drawing/2014/main" id="{DD6696B0-7715-471B-835A-DA4F6E0B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2">
              <a:extLst>
                <a:ext uri="{FF2B5EF4-FFF2-40B4-BE49-F238E27FC236}">
                  <a16:creationId xmlns:a16="http://schemas.microsoft.com/office/drawing/2014/main" id="{7B7BE224-1A69-42AA-9C1C-29ADE08B2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F4CBB296-B6FF-43BA-A2F1-471A7D6A3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7B9B8F5E-97B1-4CC6-A25F-0406AF9F8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9EB4DAA2-343C-4239-A2B2-D2412770B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8D6B2AAD-8F5E-4D57-B2E6-7DBB7953C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2">
              <a:extLst>
                <a:ext uri="{FF2B5EF4-FFF2-40B4-BE49-F238E27FC236}">
                  <a16:creationId xmlns:a16="http://schemas.microsoft.com/office/drawing/2014/main" id="{9CE95F93-6BC5-4616-9F8D-B941B4B8F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A8C3D8DE-DC76-487C-8C2A-7684D5C9E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56088CB5-E2A8-49A4-8AB5-6D5463E03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">
              <a:extLst>
                <a:ext uri="{FF2B5EF4-FFF2-40B4-BE49-F238E27FC236}">
                  <a16:creationId xmlns:a16="http://schemas.microsoft.com/office/drawing/2014/main" id="{372F50F8-8B88-48EF-B21C-B5B26426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59">
              <a:extLst>
                <a:ext uri="{FF2B5EF4-FFF2-40B4-BE49-F238E27FC236}">
                  <a16:creationId xmlns:a16="http://schemas.microsoft.com/office/drawing/2014/main" id="{37008499-DF9A-4230-BE00-35B862316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2">
              <a:extLst>
                <a:ext uri="{FF2B5EF4-FFF2-40B4-BE49-F238E27FC236}">
                  <a16:creationId xmlns:a16="http://schemas.microsoft.com/office/drawing/2014/main" id="{BCEE48F0-E436-451D-A5FE-0D818D19E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>
              <a:extLst>
                <a:ext uri="{FF2B5EF4-FFF2-40B4-BE49-F238E27FC236}">
                  <a16:creationId xmlns:a16="http://schemas.microsoft.com/office/drawing/2014/main" id="{6852656E-1E8F-41F9-900D-8E8CC1B2B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489DA605-39DD-45FD-9796-12A36B23B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2300" y="750307"/>
            <a:ext cx="4026995" cy="5357387"/>
          </a:xfrm>
        </p:spPr>
        <p:txBody>
          <a:bodyPr anchor="ctr">
            <a:normAutofit/>
          </a:bodyPr>
          <a:lstStyle/>
          <a:p>
            <a:r>
              <a:rPr lang="fi-FI" sz="1900"/>
              <a:t> voidaan luokitella esim. alkuperän, tuotantotavan, käyttötavan, vaikutusten tai terveyshaittojen perusteella </a:t>
            </a:r>
          </a:p>
          <a:p>
            <a:pPr lvl="1"/>
            <a:r>
              <a:rPr lang="fi-FI" sz="1900" b="1"/>
              <a:t>kasviperäiset</a:t>
            </a:r>
            <a:r>
              <a:rPr lang="fi-FI" sz="1900"/>
              <a:t> </a:t>
            </a:r>
            <a:br>
              <a:rPr lang="fi-FI" sz="1900"/>
            </a:br>
            <a:r>
              <a:rPr lang="fi-FI" sz="1900"/>
              <a:t>(esim. kannabis, khat, kokaiini, heroiini, sienet) </a:t>
            </a:r>
          </a:p>
          <a:p>
            <a:pPr lvl="1"/>
            <a:r>
              <a:rPr lang="fi-FI" sz="1900" b="1"/>
              <a:t>synteettiset</a:t>
            </a:r>
            <a:r>
              <a:rPr lang="fi-FI" sz="1900"/>
              <a:t> (esim. amfetamiini, ekstaasi, LSD, huumaaviin tarkoituksiin käytettävät lääkkeet)</a:t>
            </a:r>
          </a:p>
          <a:p>
            <a:pPr lvl="2"/>
            <a:r>
              <a:rPr lang="fi-FI" sz="1900"/>
              <a:t>myös </a:t>
            </a:r>
            <a:r>
              <a:rPr lang="fi-FI" sz="1900" b="1"/>
              <a:t>muuntohuumeet </a:t>
            </a:r>
            <a:r>
              <a:rPr lang="fi-FI" sz="1900"/>
              <a:t>(esim. gamma ja lakka)</a:t>
            </a:r>
            <a:br>
              <a:rPr lang="fi-FI" sz="1900"/>
            </a:br>
            <a:r>
              <a:rPr lang="fi-FI" sz="1900" b="1">
                <a:sym typeface="Wingdings" panose="05000000000000000000" pitchFamily="2" charset="2"/>
              </a:rPr>
              <a:t> yliannostusvaara</a:t>
            </a: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2447651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EF4656-0683-4420-BED2-A1C88CED7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40C6DFE-A65D-4403-B6BC-B3955D18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61570451-0F79-49FA-9006-DDA34158A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73ED4693-3203-430A-B494-E5572D882B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2C81946-966A-4F98-B6D5-39416D856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FF22F7A-2A49-4D98-8016-E3ADF34E9B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5E47559A-3055-4BF1-A481-FF0888273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7FC3188E-62A8-41B8-A8E7-734397100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ACB5179-11E1-483B-9F71-605DFF0DF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8077595-049F-4D02-BE55-694962FBD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0BD6263D-1C03-40DF-9628-88542C63B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7D5A3CBA-EC92-49C5-BA5D-14C628D55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0A3DC5-4E47-4F87-9328-A7B07168B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8B207045-4F4A-4CF9-BD4B-F82BE21BEE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1A09BB2-6A65-49E5-B6DA-86330A7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AA0550FC-A296-4ED3-8025-0857A9AD1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4BB60CD-EF3A-436F-93A3-45DE0D1D8A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AB302E06-FB93-40A4-9442-A22CAACB9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37294D15-9328-422C-A53D-A3FE7C3942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225D3FA-9D52-4638-8B28-75FA605A4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EE46D05-61E5-4A82-BDF8-2CB05405C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3CC2F79D-17F2-44CB-93AF-FF6E1E184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75C66F41-CC84-445A-A14E-69FB88ABC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C4CCB850-8E75-43A0-AE24-BEE25764B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78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960120"/>
            <a:ext cx="2900934" cy="4169664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Kannabis</a:t>
            </a:r>
            <a:endParaRPr lang="fi-FI" b="1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E2D009B-70F6-4703-A06F-6829E40A1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610" y="960120"/>
            <a:ext cx="4135374" cy="416966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maailman käytetyin huume</a:t>
            </a:r>
          </a:p>
          <a:p>
            <a:pPr>
              <a:lnSpc>
                <a:spcPct val="90000"/>
              </a:lnSpc>
            </a:pPr>
            <a:r>
              <a:rPr lang="fi-FI" sz="1500"/>
              <a:t>yleisnimitys huumaavasta hamppukasvista saataville tuotteille (</a:t>
            </a:r>
            <a:r>
              <a:rPr lang="fi-FI" sz="1500" b="1"/>
              <a:t>marihuana, hasis</a:t>
            </a:r>
            <a:r>
              <a:rPr lang="fi-FI" sz="1500"/>
              <a:t>)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yleisimmin sätkissä tai piipuissa polttamalla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myös ruokaan tai juomaan sekoitettuna</a:t>
            </a:r>
          </a:p>
          <a:p>
            <a:pPr>
              <a:lnSpc>
                <a:spcPct val="90000"/>
              </a:lnSpc>
            </a:pPr>
            <a:r>
              <a:rPr lang="fi-FI" sz="1500"/>
              <a:t>kannabinolit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imeytyvät nopeasti verenkierrosta keskushermostoon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vaikutus kestää muutaman tunnin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luovat mielihyvän tunnetta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aluksi puheliaisuutta ja ulospäin suuntautumista </a:t>
            </a:r>
            <a:r>
              <a:rPr lang="fi-FI" sz="1500">
                <a:sym typeface="Wingdings" panose="05000000000000000000" pitchFamily="2" charset="2"/>
              </a:rPr>
              <a:t></a:t>
            </a:r>
            <a:r>
              <a:rPr lang="fi-FI" sz="1500"/>
              <a:t> vähitellen reaktiokyky ja koordinaatiokyky heikkenevät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huimaus, silmien punoitus, sydäninfarktin riski</a:t>
            </a:r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14913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F519EA-836C-4E21-87EE-CE7AB0186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26280"/>
            <a:ext cx="3337098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10685A-6235-45A7-850D-A6F555466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2530" y="702944"/>
            <a:ext cx="4026994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603" y="1345958"/>
            <a:ext cx="3144897" cy="4166085"/>
          </a:xfrm>
        </p:spPr>
        <p:txBody>
          <a:bodyPr>
            <a:normAutofit/>
          </a:bodyPr>
          <a:lstStyle/>
          <a:p>
            <a:r>
              <a:rPr lang="fi-FI" sz="4000" b="1"/>
              <a:t>Kannabiksen käytön vaikutuksia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833A70A-9722-46F0-A5EB-C72F7874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147" y="3048506"/>
            <a:ext cx="472714" cy="765242"/>
            <a:chOff x="45711" y="3048506"/>
            <a:chExt cx="630289" cy="765242"/>
          </a:xfrm>
        </p:grpSpPr>
        <p:sp>
          <p:nvSpPr>
            <p:cNvPr id="15" name="Rectangle 2">
              <a:extLst>
                <a:ext uri="{FF2B5EF4-FFF2-40B4-BE49-F238E27FC236}">
                  <a16:creationId xmlns:a16="http://schemas.microsoft.com/office/drawing/2014/main" id="{0E424FCE-3213-4BEE-A1E8-B7E8AEA5A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9">
              <a:extLst>
                <a:ext uri="{FF2B5EF4-FFF2-40B4-BE49-F238E27FC236}">
                  <a16:creationId xmlns:a16="http://schemas.microsoft.com/office/drawing/2014/main" id="{5EE95433-383A-45BD-BFCA-833B8F0AE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2">
              <a:extLst>
                <a:ext uri="{FF2B5EF4-FFF2-40B4-BE49-F238E27FC236}">
                  <a16:creationId xmlns:a16="http://schemas.microsoft.com/office/drawing/2014/main" id="{2EEA944D-C4D5-48D7-804D-86BE8AFC8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F3FCE305-3F55-48BF-8549-01E0364C8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23D7F518-6C41-4C3F-9060-C9FE0B1D4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3B93E94B-19C7-49C9-A135-582F72B1A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FEF28287-3D78-44FC-8C53-70755EAF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2">
              <a:extLst>
                <a:ext uri="{FF2B5EF4-FFF2-40B4-BE49-F238E27FC236}">
                  <a16:creationId xmlns:a16="http://schemas.microsoft.com/office/drawing/2014/main" id="{2E8ECBA7-D5B5-48AD-9108-4EB4FB5AA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69CDB17F-9370-4BDB-AF7D-0C10664AF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65D03FDE-4254-4CCB-ACA1-CCF9ED99A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">
              <a:extLst>
                <a:ext uri="{FF2B5EF4-FFF2-40B4-BE49-F238E27FC236}">
                  <a16:creationId xmlns:a16="http://schemas.microsoft.com/office/drawing/2014/main" id="{406E5C16-E87A-48D6-808A-4E99A9FA2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9">
              <a:extLst>
                <a:ext uri="{FF2B5EF4-FFF2-40B4-BE49-F238E27FC236}">
                  <a16:creationId xmlns:a16="http://schemas.microsoft.com/office/drawing/2014/main" id="{DD6696B0-7715-471B-835A-DA4F6E0B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2">
              <a:extLst>
                <a:ext uri="{FF2B5EF4-FFF2-40B4-BE49-F238E27FC236}">
                  <a16:creationId xmlns:a16="http://schemas.microsoft.com/office/drawing/2014/main" id="{7B7BE224-1A69-42AA-9C1C-29ADE08B2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F4CBB296-B6FF-43BA-A2F1-471A7D6A3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7B9B8F5E-97B1-4CC6-A25F-0406AF9F8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9EB4DAA2-343C-4239-A2B2-D2412770B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8D6B2AAD-8F5E-4D57-B2E6-7DBB7953C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2">
              <a:extLst>
                <a:ext uri="{FF2B5EF4-FFF2-40B4-BE49-F238E27FC236}">
                  <a16:creationId xmlns:a16="http://schemas.microsoft.com/office/drawing/2014/main" id="{9CE95F93-6BC5-4616-9F8D-B941B4B8F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A8C3D8DE-DC76-487C-8C2A-7684D5C9E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56088CB5-E2A8-49A4-8AB5-6D5463E03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">
              <a:extLst>
                <a:ext uri="{FF2B5EF4-FFF2-40B4-BE49-F238E27FC236}">
                  <a16:creationId xmlns:a16="http://schemas.microsoft.com/office/drawing/2014/main" id="{372F50F8-8B88-48EF-B21C-B5B26426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59">
              <a:extLst>
                <a:ext uri="{FF2B5EF4-FFF2-40B4-BE49-F238E27FC236}">
                  <a16:creationId xmlns:a16="http://schemas.microsoft.com/office/drawing/2014/main" id="{37008499-DF9A-4230-BE00-35B862316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2">
              <a:extLst>
                <a:ext uri="{FF2B5EF4-FFF2-40B4-BE49-F238E27FC236}">
                  <a16:creationId xmlns:a16="http://schemas.microsoft.com/office/drawing/2014/main" id="{BCEE48F0-E436-451D-A5FE-0D818D19E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>
              <a:extLst>
                <a:ext uri="{FF2B5EF4-FFF2-40B4-BE49-F238E27FC236}">
                  <a16:creationId xmlns:a16="http://schemas.microsoft.com/office/drawing/2014/main" id="{6852656E-1E8F-41F9-900D-8E8CC1B2B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489DA605-39DD-45FD-9796-12A36B23B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2300" y="750307"/>
            <a:ext cx="4026995" cy="5357387"/>
          </a:xfrm>
        </p:spPr>
        <p:txBody>
          <a:bodyPr anchor="ctr">
            <a:normAutofit/>
          </a:bodyPr>
          <a:lstStyle/>
          <a:p>
            <a:r>
              <a:rPr lang="fi-FI" sz="1900"/>
              <a:t>säännöllinen käyttö </a:t>
            </a:r>
            <a:r>
              <a:rPr lang="fi-FI" sz="1900">
                <a:sym typeface="Wingdings" panose="05000000000000000000" pitchFamily="2" charset="2"/>
              </a:rPr>
              <a:t></a:t>
            </a:r>
            <a:r>
              <a:rPr lang="fi-FI" sz="1900"/>
              <a:t> </a:t>
            </a:r>
            <a:r>
              <a:rPr lang="fi-FI" sz="1900" b="1"/>
              <a:t>toleranssin</a:t>
            </a:r>
            <a:r>
              <a:rPr lang="fi-FI" sz="1900"/>
              <a:t> kasvu</a:t>
            </a:r>
          </a:p>
          <a:p>
            <a:r>
              <a:rPr lang="fi-FI" sz="1900"/>
              <a:t>käyttäjän tunnistaa imelästä tuoksusta</a:t>
            </a:r>
          </a:p>
          <a:p>
            <a:r>
              <a:rPr lang="fi-FI" sz="1900"/>
              <a:t>aiheuttaa voimakasta psyykkistä riippuvuutta</a:t>
            </a:r>
          </a:p>
          <a:p>
            <a:r>
              <a:rPr lang="fi-FI" sz="1900"/>
              <a:t>psykologisia muutoksia</a:t>
            </a:r>
          </a:p>
          <a:p>
            <a:pPr lvl="1"/>
            <a:r>
              <a:rPr lang="fi-FI" sz="1900"/>
              <a:t>pitkäkestoista väsymystä, velttoutta, masentuneisuutta</a:t>
            </a:r>
          </a:p>
          <a:p>
            <a:pPr lvl="1"/>
            <a:r>
              <a:rPr lang="fi-FI" sz="1900"/>
              <a:t>lisää riskiä sairastua psykoosiin, skitsofreniaan ja depressioon</a:t>
            </a:r>
          </a:p>
        </p:txBody>
      </p:sp>
    </p:spTree>
    <p:extLst>
      <p:ext uri="{BB962C8B-B14F-4D97-AF65-F5344CB8AC3E}">
        <p14:creationId xmlns:p14="http://schemas.microsoft.com/office/powerpoint/2010/main" val="355625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fi-FI" sz="2900" b="1"/>
              <a:t>Kokeilu, </a:t>
            </a:r>
            <a:r>
              <a:rPr lang="fi-FI" sz="2900" b="1">
                <a:sym typeface="Wingdings" panose="05000000000000000000" pitchFamily="2" charset="2"/>
              </a:rPr>
              <a:t>ongelmakäyttö ja riippuvuus</a:t>
            </a:r>
            <a:endParaRPr lang="fi-FI" sz="2900" b="1"/>
          </a:p>
        </p:txBody>
      </p:sp>
      <p:sp>
        <p:nvSpPr>
          <p:cNvPr id="4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830629 w 4480560"/>
              <a:gd name="connsiteY3" fmla="*/ 0 h 13716"/>
              <a:gd name="connsiteX4" fmla="*/ 2425903 w 4480560"/>
              <a:gd name="connsiteY4" fmla="*/ 0 h 13716"/>
              <a:gd name="connsiteX5" fmla="*/ 3021178 w 4480560"/>
              <a:gd name="connsiteY5" fmla="*/ 0 h 13716"/>
              <a:gd name="connsiteX6" fmla="*/ 3750869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930091 w 4480560"/>
              <a:gd name="connsiteY9" fmla="*/ 13716 h 13716"/>
              <a:gd name="connsiteX10" fmla="*/ 3290011 w 4480560"/>
              <a:gd name="connsiteY10" fmla="*/ 13716 h 13716"/>
              <a:gd name="connsiteX11" fmla="*/ 2649931 w 4480560"/>
              <a:gd name="connsiteY11" fmla="*/ 13716 h 13716"/>
              <a:gd name="connsiteX12" fmla="*/ 2054657 w 4480560"/>
              <a:gd name="connsiteY12" fmla="*/ 13716 h 13716"/>
              <a:gd name="connsiteX13" fmla="*/ 1324966 w 4480560"/>
              <a:gd name="connsiteY13" fmla="*/ 13716 h 13716"/>
              <a:gd name="connsiteX14" fmla="*/ 595274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574" y="14606"/>
                  <a:pt x="338605" y="-40"/>
                  <a:pt x="595274" y="0"/>
                </a:cubicBezTo>
                <a:cubicBezTo>
                  <a:pt x="856171" y="-2198"/>
                  <a:pt x="863435" y="-13333"/>
                  <a:pt x="1100938" y="0"/>
                </a:cubicBezTo>
                <a:cubicBezTo>
                  <a:pt x="1340270" y="17713"/>
                  <a:pt x="1418448" y="-18893"/>
                  <a:pt x="1651406" y="0"/>
                </a:cubicBezTo>
                <a:cubicBezTo>
                  <a:pt x="1875387" y="1627"/>
                  <a:pt x="2153037" y="22688"/>
                  <a:pt x="2336292" y="0"/>
                </a:cubicBezTo>
                <a:cubicBezTo>
                  <a:pt x="2522206" y="-4211"/>
                  <a:pt x="2718333" y="34959"/>
                  <a:pt x="2931566" y="0"/>
                </a:cubicBezTo>
                <a:cubicBezTo>
                  <a:pt x="3137043" y="-17106"/>
                  <a:pt x="3304331" y="1415"/>
                  <a:pt x="3482035" y="0"/>
                </a:cubicBezTo>
                <a:cubicBezTo>
                  <a:pt x="3649837" y="-24078"/>
                  <a:pt x="4010577" y="-51921"/>
                  <a:pt x="4480560" y="0"/>
                </a:cubicBezTo>
                <a:cubicBezTo>
                  <a:pt x="4480642" y="3611"/>
                  <a:pt x="4480510" y="9346"/>
                  <a:pt x="4480560" y="13716"/>
                </a:cubicBezTo>
                <a:cubicBezTo>
                  <a:pt x="4305601" y="36948"/>
                  <a:pt x="4025154" y="21890"/>
                  <a:pt x="3840480" y="13716"/>
                </a:cubicBezTo>
                <a:cubicBezTo>
                  <a:pt x="3668919" y="-16903"/>
                  <a:pt x="3556555" y="-17246"/>
                  <a:pt x="3290011" y="13716"/>
                </a:cubicBezTo>
                <a:cubicBezTo>
                  <a:pt x="2991827" y="13600"/>
                  <a:pt x="2862038" y="-27094"/>
                  <a:pt x="2560320" y="13716"/>
                </a:cubicBezTo>
                <a:cubicBezTo>
                  <a:pt x="2273396" y="32804"/>
                  <a:pt x="2159701" y="35426"/>
                  <a:pt x="1965046" y="13716"/>
                </a:cubicBezTo>
                <a:cubicBezTo>
                  <a:pt x="1785994" y="24616"/>
                  <a:pt x="1686680" y="47748"/>
                  <a:pt x="1459382" y="13716"/>
                </a:cubicBezTo>
                <a:cubicBezTo>
                  <a:pt x="1260610" y="398"/>
                  <a:pt x="913962" y="26960"/>
                  <a:pt x="774497" y="13716"/>
                </a:cubicBezTo>
                <a:cubicBezTo>
                  <a:pt x="689426" y="-2719"/>
                  <a:pt x="378264" y="1751"/>
                  <a:pt x="0" y="13716"/>
                </a:cubicBezTo>
                <a:cubicBezTo>
                  <a:pt x="-173" y="8371"/>
                  <a:pt x="-387" y="6213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90844" y="5546"/>
                  <a:pt x="318443" y="10543"/>
                  <a:pt x="595274" y="0"/>
                </a:cubicBezTo>
                <a:cubicBezTo>
                  <a:pt x="862223" y="-10630"/>
                  <a:pt x="1008164" y="-6970"/>
                  <a:pt x="1100938" y="0"/>
                </a:cubicBezTo>
                <a:cubicBezTo>
                  <a:pt x="1231751" y="-9052"/>
                  <a:pt x="1563421" y="-55931"/>
                  <a:pt x="1830629" y="0"/>
                </a:cubicBezTo>
                <a:cubicBezTo>
                  <a:pt x="2081843" y="38764"/>
                  <a:pt x="2181743" y="16966"/>
                  <a:pt x="2425903" y="0"/>
                </a:cubicBezTo>
                <a:cubicBezTo>
                  <a:pt x="2657412" y="-20059"/>
                  <a:pt x="2795431" y="8423"/>
                  <a:pt x="3021178" y="0"/>
                </a:cubicBezTo>
                <a:cubicBezTo>
                  <a:pt x="3275119" y="-4749"/>
                  <a:pt x="3480943" y="2522"/>
                  <a:pt x="3750869" y="0"/>
                </a:cubicBezTo>
                <a:cubicBezTo>
                  <a:pt x="4005211" y="16055"/>
                  <a:pt x="4302144" y="-2969"/>
                  <a:pt x="4480560" y="0"/>
                </a:cubicBezTo>
                <a:cubicBezTo>
                  <a:pt x="4480397" y="3458"/>
                  <a:pt x="4481383" y="8632"/>
                  <a:pt x="4480560" y="13716"/>
                </a:cubicBezTo>
                <a:cubicBezTo>
                  <a:pt x="4261480" y="-10003"/>
                  <a:pt x="4206199" y="28529"/>
                  <a:pt x="3930091" y="13716"/>
                </a:cubicBezTo>
                <a:cubicBezTo>
                  <a:pt x="3666932" y="-15474"/>
                  <a:pt x="3493645" y="14804"/>
                  <a:pt x="3290011" y="13716"/>
                </a:cubicBezTo>
                <a:cubicBezTo>
                  <a:pt x="3137078" y="-41032"/>
                  <a:pt x="2894690" y="-17948"/>
                  <a:pt x="2649931" y="13716"/>
                </a:cubicBezTo>
                <a:cubicBezTo>
                  <a:pt x="2413020" y="21294"/>
                  <a:pt x="2225991" y="-10559"/>
                  <a:pt x="2054657" y="13716"/>
                </a:cubicBezTo>
                <a:cubicBezTo>
                  <a:pt x="1886877" y="37541"/>
                  <a:pt x="1548763" y="45390"/>
                  <a:pt x="1324966" y="13716"/>
                </a:cubicBezTo>
                <a:cubicBezTo>
                  <a:pt x="1040995" y="1897"/>
                  <a:pt x="786929" y="-17655"/>
                  <a:pt x="595274" y="13716"/>
                </a:cubicBezTo>
                <a:cubicBezTo>
                  <a:pt x="371401" y="32831"/>
                  <a:pt x="168483" y="23167"/>
                  <a:pt x="0" y="13716"/>
                </a:cubicBezTo>
                <a:cubicBezTo>
                  <a:pt x="-740" y="8467"/>
                  <a:pt x="-279" y="4434"/>
                  <a:pt x="0" y="0"/>
                </a:cubicBezTo>
                <a:close/>
              </a:path>
              <a:path w="4480560" h="13716" fill="none" stroke="0" extrusionOk="0">
                <a:moveTo>
                  <a:pt x="0" y="0"/>
                </a:moveTo>
                <a:cubicBezTo>
                  <a:pt x="254633" y="596"/>
                  <a:pt x="318854" y="8353"/>
                  <a:pt x="595274" y="0"/>
                </a:cubicBezTo>
                <a:cubicBezTo>
                  <a:pt x="857042" y="-2503"/>
                  <a:pt x="863005" y="-13327"/>
                  <a:pt x="1100938" y="0"/>
                </a:cubicBezTo>
                <a:cubicBezTo>
                  <a:pt x="1322315" y="28736"/>
                  <a:pt x="1429801" y="-15572"/>
                  <a:pt x="1651406" y="0"/>
                </a:cubicBezTo>
                <a:cubicBezTo>
                  <a:pt x="1861310" y="20479"/>
                  <a:pt x="2199002" y="36173"/>
                  <a:pt x="2336292" y="0"/>
                </a:cubicBezTo>
                <a:cubicBezTo>
                  <a:pt x="2504451" y="-23230"/>
                  <a:pt x="2735943" y="-3451"/>
                  <a:pt x="2931566" y="0"/>
                </a:cubicBezTo>
                <a:cubicBezTo>
                  <a:pt x="3109081" y="-33272"/>
                  <a:pt x="3310374" y="39503"/>
                  <a:pt x="3482035" y="0"/>
                </a:cubicBezTo>
                <a:cubicBezTo>
                  <a:pt x="3630968" y="-117346"/>
                  <a:pt x="3975789" y="30358"/>
                  <a:pt x="4480560" y="0"/>
                </a:cubicBezTo>
                <a:cubicBezTo>
                  <a:pt x="4480546" y="3532"/>
                  <a:pt x="4481771" y="9530"/>
                  <a:pt x="4480560" y="13716"/>
                </a:cubicBezTo>
                <a:cubicBezTo>
                  <a:pt x="4299745" y="8025"/>
                  <a:pt x="4055484" y="54224"/>
                  <a:pt x="3840480" y="13716"/>
                </a:cubicBezTo>
                <a:cubicBezTo>
                  <a:pt x="3665362" y="14404"/>
                  <a:pt x="3548412" y="6532"/>
                  <a:pt x="3290011" y="13716"/>
                </a:cubicBezTo>
                <a:cubicBezTo>
                  <a:pt x="3037450" y="36923"/>
                  <a:pt x="2862123" y="43167"/>
                  <a:pt x="2560320" y="13716"/>
                </a:cubicBezTo>
                <a:cubicBezTo>
                  <a:pt x="2308793" y="7156"/>
                  <a:pt x="2153402" y="-25971"/>
                  <a:pt x="1965046" y="13716"/>
                </a:cubicBezTo>
                <a:cubicBezTo>
                  <a:pt x="1778601" y="25944"/>
                  <a:pt x="1672011" y="23840"/>
                  <a:pt x="1459382" y="13716"/>
                </a:cubicBezTo>
                <a:cubicBezTo>
                  <a:pt x="1212351" y="-9856"/>
                  <a:pt x="906131" y="12859"/>
                  <a:pt x="774497" y="13716"/>
                </a:cubicBezTo>
                <a:cubicBezTo>
                  <a:pt x="636671" y="-47283"/>
                  <a:pt x="331670" y="1705"/>
                  <a:pt x="0" y="13716"/>
                </a:cubicBezTo>
                <a:cubicBezTo>
                  <a:pt x="-561" y="8546"/>
                  <a:pt x="-377" y="61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13716"/>
                      <a:gd name="connsiteX1" fmla="*/ 595274 w 4480560"/>
                      <a:gd name="connsiteY1" fmla="*/ 0 h 13716"/>
                      <a:gd name="connsiteX2" fmla="*/ 1100938 w 4480560"/>
                      <a:gd name="connsiteY2" fmla="*/ 0 h 13716"/>
                      <a:gd name="connsiteX3" fmla="*/ 1651406 w 4480560"/>
                      <a:gd name="connsiteY3" fmla="*/ 0 h 13716"/>
                      <a:gd name="connsiteX4" fmla="*/ 2336292 w 4480560"/>
                      <a:gd name="connsiteY4" fmla="*/ 0 h 13716"/>
                      <a:gd name="connsiteX5" fmla="*/ 2931566 w 4480560"/>
                      <a:gd name="connsiteY5" fmla="*/ 0 h 13716"/>
                      <a:gd name="connsiteX6" fmla="*/ 3482035 w 4480560"/>
                      <a:gd name="connsiteY6" fmla="*/ 0 h 13716"/>
                      <a:gd name="connsiteX7" fmla="*/ 4480560 w 4480560"/>
                      <a:gd name="connsiteY7" fmla="*/ 0 h 13716"/>
                      <a:gd name="connsiteX8" fmla="*/ 4480560 w 4480560"/>
                      <a:gd name="connsiteY8" fmla="*/ 13716 h 13716"/>
                      <a:gd name="connsiteX9" fmla="*/ 3840480 w 4480560"/>
                      <a:gd name="connsiteY9" fmla="*/ 13716 h 13716"/>
                      <a:gd name="connsiteX10" fmla="*/ 3290011 w 4480560"/>
                      <a:gd name="connsiteY10" fmla="*/ 13716 h 13716"/>
                      <a:gd name="connsiteX11" fmla="*/ 2560320 w 4480560"/>
                      <a:gd name="connsiteY11" fmla="*/ 13716 h 13716"/>
                      <a:gd name="connsiteX12" fmla="*/ 1965046 w 4480560"/>
                      <a:gd name="connsiteY12" fmla="*/ 13716 h 13716"/>
                      <a:gd name="connsiteX13" fmla="*/ 1459382 w 4480560"/>
                      <a:gd name="connsiteY13" fmla="*/ 13716 h 13716"/>
                      <a:gd name="connsiteX14" fmla="*/ 774497 w 4480560"/>
                      <a:gd name="connsiteY14" fmla="*/ 13716 h 13716"/>
                      <a:gd name="connsiteX15" fmla="*/ 0 w 4480560"/>
                      <a:gd name="connsiteY15" fmla="*/ 13716 h 13716"/>
                      <a:gd name="connsiteX16" fmla="*/ 0 w 4480560"/>
                      <a:gd name="connsiteY1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13716" fill="none" extrusionOk="0">
                        <a:moveTo>
                          <a:pt x="0" y="0"/>
                        </a:moveTo>
                        <a:cubicBezTo>
                          <a:pt x="267821" y="8731"/>
                          <a:pt x="334105" y="2629"/>
                          <a:pt x="595274" y="0"/>
                        </a:cubicBezTo>
                        <a:cubicBezTo>
                          <a:pt x="856443" y="-2629"/>
                          <a:pt x="863808" y="-13353"/>
                          <a:pt x="1100938" y="0"/>
                        </a:cubicBezTo>
                        <a:cubicBezTo>
                          <a:pt x="1338068" y="13353"/>
                          <a:pt x="1431663" y="-25862"/>
                          <a:pt x="1651406" y="0"/>
                        </a:cubicBezTo>
                        <a:cubicBezTo>
                          <a:pt x="1871149" y="25862"/>
                          <a:pt x="2173163" y="23827"/>
                          <a:pt x="2336292" y="0"/>
                        </a:cubicBezTo>
                        <a:cubicBezTo>
                          <a:pt x="2499421" y="-23827"/>
                          <a:pt x="2720589" y="28148"/>
                          <a:pt x="2931566" y="0"/>
                        </a:cubicBezTo>
                        <a:cubicBezTo>
                          <a:pt x="3142543" y="-28148"/>
                          <a:pt x="3323630" y="27022"/>
                          <a:pt x="3482035" y="0"/>
                        </a:cubicBezTo>
                        <a:cubicBezTo>
                          <a:pt x="3640440" y="-27022"/>
                          <a:pt x="4012110" y="-20118"/>
                          <a:pt x="4480560" y="0"/>
                        </a:cubicBezTo>
                        <a:cubicBezTo>
                          <a:pt x="4480273" y="3379"/>
                          <a:pt x="4480768" y="9289"/>
                          <a:pt x="4480560" y="13716"/>
                        </a:cubicBezTo>
                        <a:cubicBezTo>
                          <a:pt x="4314132" y="10352"/>
                          <a:pt x="4028383" y="32060"/>
                          <a:pt x="3840480" y="13716"/>
                        </a:cubicBezTo>
                        <a:cubicBezTo>
                          <a:pt x="3652577" y="-4628"/>
                          <a:pt x="3547615" y="-1724"/>
                          <a:pt x="3290011" y="13716"/>
                        </a:cubicBezTo>
                        <a:cubicBezTo>
                          <a:pt x="3032407" y="29156"/>
                          <a:pt x="2830268" y="4147"/>
                          <a:pt x="2560320" y="13716"/>
                        </a:cubicBezTo>
                        <a:cubicBezTo>
                          <a:pt x="2290372" y="23285"/>
                          <a:pt x="2147422" y="2156"/>
                          <a:pt x="1965046" y="13716"/>
                        </a:cubicBezTo>
                        <a:cubicBezTo>
                          <a:pt x="1782670" y="25276"/>
                          <a:pt x="1689791" y="36108"/>
                          <a:pt x="1459382" y="13716"/>
                        </a:cubicBezTo>
                        <a:cubicBezTo>
                          <a:pt x="1228973" y="-8676"/>
                          <a:pt x="915486" y="31929"/>
                          <a:pt x="774497" y="13716"/>
                        </a:cubicBezTo>
                        <a:cubicBezTo>
                          <a:pt x="633508" y="-4497"/>
                          <a:pt x="361442" y="-15679"/>
                          <a:pt x="0" y="13716"/>
                        </a:cubicBezTo>
                        <a:cubicBezTo>
                          <a:pt x="-362" y="8190"/>
                          <a:pt x="-434" y="6098"/>
                          <a:pt x="0" y="0"/>
                        </a:cubicBezTo>
                        <a:close/>
                      </a:path>
                      <a:path w="4480560" h="13716" stroke="0" extrusionOk="0">
                        <a:moveTo>
                          <a:pt x="0" y="0"/>
                        </a:moveTo>
                        <a:cubicBezTo>
                          <a:pt x="285465" y="225"/>
                          <a:pt x="322691" y="16223"/>
                          <a:pt x="595274" y="0"/>
                        </a:cubicBezTo>
                        <a:cubicBezTo>
                          <a:pt x="867857" y="-16223"/>
                          <a:pt x="989129" y="-11242"/>
                          <a:pt x="1100938" y="0"/>
                        </a:cubicBezTo>
                        <a:cubicBezTo>
                          <a:pt x="1212747" y="11242"/>
                          <a:pt x="1574350" y="-36410"/>
                          <a:pt x="1830629" y="0"/>
                        </a:cubicBezTo>
                        <a:cubicBezTo>
                          <a:pt x="2086908" y="36410"/>
                          <a:pt x="2180922" y="4645"/>
                          <a:pt x="2425903" y="0"/>
                        </a:cubicBezTo>
                        <a:cubicBezTo>
                          <a:pt x="2670884" y="-4645"/>
                          <a:pt x="2782024" y="22929"/>
                          <a:pt x="3021178" y="0"/>
                        </a:cubicBezTo>
                        <a:cubicBezTo>
                          <a:pt x="3260332" y="-22929"/>
                          <a:pt x="3456982" y="-1586"/>
                          <a:pt x="3750869" y="0"/>
                        </a:cubicBezTo>
                        <a:cubicBezTo>
                          <a:pt x="4044756" y="1586"/>
                          <a:pt x="4302726" y="17043"/>
                          <a:pt x="4480560" y="0"/>
                        </a:cubicBezTo>
                        <a:cubicBezTo>
                          <a:pt x="4480360" y="3832"/>
                          <a:pt x="4481152" y="9314"/>
                          <a:pt x="4480560" y="13716"/>
                        </a:cubicBezTo>
                        <a:cubicBezTo>
                          <a:pt x="4279652" y="-11422"/>
                          <a:pt x="4200762" y="36994"/>
                          <a:pt x="3930091" y="13716"/>
                        </a:cubicBezTo>
                        <a:cubicBezTo>
                          <a:pt x="3659420" y="-9562"/>
                          <a:pt x="3456052" y="17722"/>
                          <a:pt x="3290011" y="13716"/>
                        </a:cubicBezTo>
                        <a:cubicBezTo>
                          <a:pt x="3123970" y="9710"/>
                          <a:pt x="2882392" y="28246"/>
                          <a:pt x="2649931" y="13716"/>
                        </a:cubicBezTo>
                        <a:cubicBezTo>
                          <a:pt x="2417470" y="-814"/>
                          <a:pt x="2238426" y="2765"/>
                          <a:pt x="2054657" y="13716"/>
                        </a:cubicBezTo>
                        <a:cubicBezTo>
                          <a:pt x="1870888" y="24667"/>
                          <a:pt x="1566368" y="40468"/>
                          <a:pt x="1324966" y="13716"/>
                        </a:cubicBezTo>
                        <a:cubicBezTo>
                          <a:pt x="1083564" y="-13036"/>
                          <a:pt x="787410" y="6374"/>
                          <a:pt x="595274" y="13716"/>
                        </a:cubicBezTo>
                        <a:cubicBezTo>
                          <a:pt x="403138" y="21058"/>
                          <a:pt x="169622" y="5927"/>
                          <a:pt x="0" y="13716"/>
                        </a:cubicBezTo>
                        <a:cubicBezTo>
                          <a:pt x="-475" y="8699"/>
                          <a:pt x="-565" y="440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maailman väestöstä noin 5–7 % käyttänyt huumeita ainakin yhden kerran edellisen vuoden aikana </a:t>
            </a:r>
            <a:br>
              <a:rPr lang="fi-FI" sz="1600"/>
            </a:br>
            <a:r>
              <a:rPr lang="fi-FI" sz="1600"/>
              <a:t>(ongelmakäyttäjiä heistä noin 10 %)</a:t>
            </a:r>
          </a:p>
          <a:p>
            <a:pPr>
              <a:lnSpc>
                <a:spcPct val="90000"/>
              </a:lnSpc>
            </a:pPr>
            <a:r>
              <a:rPr lang="fi-FI" sz="1600"/>
              <a:t>tyypillisimpiä kokeilijoita nuoret aikuiset</a:t>
            </a:r>
          </a:p>
          <a:p>
            <a:pPr>
              <a:lnSpc>
                <a:spcPct val="90000"/>
              </a:lnSpc>
            </a:pPr>
            <a:r>
              <a:rPr lang="fi-FI" sz="1600"/>
              <a:t>huumekokeilut tasaisesti lisääntyneet viime vuosina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altistavia tekijöitä esim. huonot sosiaaliset olot, lapsuuden turvattomuus, muiden päihteiden varhainen käyttö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kannabiksen kokeilijoita kaikissa yhteiskuntaluokissa</a:t>
            </a:r>
          </a:p>
          <a:p>
            <a:pPr>
              <a:lnSpc>
                <a:spcPct val="90000"/>
              </a:lnSpc>
            </a:pPr>
            <a:r>
              <a:rPr lang="fi-FI" sz="1600"/>
              <a:t>Suomessa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15–64-vuotiaista ongelmakäyttäjiä 0,5–1,0 %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käytetään kaikkialla Suomessa, pääkaupunkiseutu ja suurimmat kaupungit hieman korostuvat</a:t>
            </a:r>
          </a:p>
          <a:p>
            <a:pPr>
              <a:lnSpc>
                <a:spcPct val="90000"/>
              </a:lnSpc>
            </a:pPr>
            <a:r>
              <a:rPr lang="fi-FI" sz="1600"/>
              <a:t>huumeriippuvainen = </a:t>
            </a:r>
            <a:r>
              <a:rPr lang="fi-FI" sz="1600" b="1"/>
              <a:t>narkomaani</a:t>
            </a:r>
          </a:p>
          <a:p>
            <a:pPr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396690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Huumeiden käytön seuraukset</a:t>
            </a:r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yksilöllisiä, riippuvat huumausaineesta ja sen käyttötavasta</a:t>
            </a:r>
          </a:p>
          <a:p>
            <a:pPr>
              <a:lnSpc>
                <a:spcPct val="90000"/>
              </a:lnSpc>
            </a:pPr>
            <a:r>
              <a:rPr lang="fi-FI" sz="1500" b="1"/>
              <a:t>välittömät haitat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pahoinvointi, aistiharhat, sekavuus (</a:t>
            </a:r>
            <a:r>
              <a:rPr lang="fi-FI" sz="1500">
                <a:sym typeface="Wingdings" panose="05000000000000000000" pitchFamily="2" charset="2"/>
              </a:rPr>
              <a:t> tapaturmat ja onnettomuudet)</a:t>
            </a:r>
            <a:r>
              <a:rPr lang="fi-FI" sz="1500"/>
              <a:t>, paniikkitilat, masentunut mieliala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suonensisäiset huumeet </a:t>
            </a:r>
            <a:r>
              <a:rPr lang="fi-FI" sz="1500">
                <a:sym typeface="Wingdings" panose="05000000000000000000" pitchFamily="2" charset="2"/>
              </a:rPr>
              <a:t> tartuntatautiriski (</a:t>
            </a:r>
            <a:r>
              <a:rPr lang="fi-FI" sz="1500" b="1">
                <a:sym typeface="Wingdings" panose="05000000000000000000" pitchFamily="2" charset="2"/>
              </a:rPr>
              <a:t>terveysneuvontapisteet</a:t>
            </a:r>
            <a:r>
              <a:rPr lang="fi-FI" sz="1500">
                <a:sym typeface="Wingdings" panose="05000000000000000000" pitchFamily="2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fi-FI" sz="1500" b="1">
                <a:sym typeface="Wingdings" panose="05000000000000000000" pitchFamily="2" charset="2"/>
              </a:rPr>
              <a:t>huumerattijuoppous</a:t>
            </a:r>
            <a:endParaRPr lang="fi-FI" sz="1500" b="1"/>
          </a:p>
          <a:p>
            <a:pPr>
              <a:lnSpc>
                <a:spcPct val="90000"/>
              </a:lnSpc>
            </a:pPr>
            <a:r>
              <a:rPr lang="fi-FI" sz="1500" b="1"/>
              <a:t>pitkäaikaisen käytön haitat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esim. sydän- ja verenkiertoelimistön toiminnan häiriöt, ruokahaluttomuus, fyysinen ja psyykkinen riippuvuus, tajunnan tason laskun aiheuttamat mielenterveyden häiriöt, kooma, myrkytys- ja äkkikuolemat</a:t>
            </a:r>
          </a:p>
          <a:p>
            <a:pPr lvl="1">
              <a:lnSpc>
                <a:spcPct val="90000"/>
              </a:lnSpc>
            </a:pPr>
            <a:r>
              <a:rPr lang="fi-FI" sz="1500" b="1"/>
              <a:t>syrjäytymiskierre</a:t>
            </a:r>
          </a:p>
        </p:txBody>
      </p:sp>
    </p:spTree>
    <p:extLst>
      <p:ext uri="{BB962C8B-B14F-4D97-AF65-F5344CB8AC3E}">
        <p14:creationId xmlns:p14="http://schemas.microsoft.com/office/powerpoint/2010/main" val="247180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Huumeongelman hoito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käytön rangaistavuus </a:t>
            </a:r>
            <a:r>
              <a:rPr lang="fi-FI" sz="1600">
                <a:sym typeface="Wingdings" panose="05000000000000000000" pitchFamily="2" charset="2"/>
              </a:rPr>
              <a:t> </a:t>
            </a:r>
            <a:r>
              <a:rPr lang="fi-FI" sz="1600"/>
              <a:t>huumeiden käyttäjät välttelevät viranomaisia viimeiseen saakka, vaikka haluaisivatkin apua</a:t>
            </a:r>
          </a:p>
          <a:p>
            <a:pPr>
              <a:lnSpc>
                <a:spcPct val="90000"/>
              </a:lnSpc>
            </a:pPr>
            <a:r>
              <a:rPr lang="fi-FI" sz="1600"/>
              <a:t>Suomessa </a:t>
            </a:r>
            <a:r>
              <a:rPr lang="fi-FI" sz="1600" b="1"/>
              <a:t>päihdehuoltolaki</a:t>
            </a:r>
            <a:r>
              <a:rPr lang="fi-FI" sz="1600"/>
              <a:t> velvoittaa kunnat tarjoamaan sisällöltään ja laajuudeltaan sellaisia päihdehuollon palveluja kuin tarve vaatii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matalan kynnyksen palvelut (anonyymiys)</a:t>
            </a:r>
          </a:p>
          <a:p>
            <a:pPr lvl="2">
              <a:lnSpc>
                <a:spcPct val="90000"/>
              </a:lnSpc>
            </a:pPr>
            <a:r>
              <a:rPr lang="fi-FI" sz="1600"/>
              <a:t>esim. ensisuojat, yökahvilat ja päiväkeskukset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terveyskeskukset</a:t>
            </a:r>
          </a:p>
          <a:p>
            <a:pPr lvl="2">
              <a:lnSpc>
                <a:spcPct val="90000"/>
              </a:lnSpc>
            </a:pPr>
            <a:r>
              <a:rPr lang="fi-FI" sz="1600"/>
              <a:t>esim. keskusteluapua, vieroitus- ja korvaushoitoja, somaattisten sairauksien hoitoa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katkaisu- ja vieroitushoidot</a:t>
            </a:r>
          </a:p>
          <a:p>
            <a:pPr lvl="2">
              <a:lnSpc>
                <a:spcPct val="90000"/>
              </a:lnSpc>
            </a:pPr>
            <a:r>
              <a:rPr lang="fi-FI" sz="1600"/>
              <a:t>tarvittaessa ympärivuorokautisesti</a:t>
            </a:r>
          </a:p>
        </p:txBody>
      </p:sp>
    </p:spTree>
    <p:extLst>
      <p:ext uri="{BB962C8B-B14F-4D97-AF65-F5344CB8AC3E}">
        <p14:creationId xmlns:p14="http://schemas.microsoft.com/office/powerpoint/2010/main" val="420524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Yhteiskunnalliset vaikutukset</a:t>
            </a:r>
          </a:p>
        </p:txBody>
      </p:sp>
      <p:sp>
        <p:nvSpPr>
          <p:cNvPr id="61" name="Isosceles Triangle 60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aiheuttaa Suomessa vuosittain noin 400 miljoonan euron kustannukset</a:t>
            </a:r>
          </a:p>
          <a:p>
            <a:pPr>
              <a:lnSpc>
                <a:spcPct val="90000"/>
              </a:lnSpc>
            </a:pPr>
            <a:r>
              <a:rPr lang="fi-FI" sz="1300" b="1"/>
              <a:t>välittömiä kustannuksia </a:t>
            </a:r>
            <a:r>
              <a:rPr lang="fi-FI" sz="1300"/>
              <a:t>esim.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sosiaali- ja terveydenhuollon kustannukset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käyttäjien toimeentulotuet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poliisille  ja oikeuslaitokselle aiheutuvat kustannukset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onnettomuuksien ja rikosten yhteydessä menetetty omaisuuden arvo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ennaltaehkäisevän päihdetyön kustannukset</a:t>
            </a:r>
          </a:p>
          <a:p>
            <a:pPr>
              <a:lnSpc>
                <a:spcPct val="90000"/>
              </a:lnSpc>
            </a:pPr>
            <a:r>
              <a:rPr lang="fi-FI" sz="1300" b="1"/>
              <a:t>välillisiä kustannuksia </a:t>
            </a:r>
            <a:r>
              <a:rPr lang="fi-FI" sz="1300"/>
              <a:t>esim.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sairauden tai vankeuden vuoksi menetetyn työpanoksen arvo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ennenaikaisen kuoleman vuoksi menetetty elämän arvo. Lisäksi huumeiden käytöstä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käytön aiheuttamiin tunnetiloihin (kipu, suru ym.) liittyy kustannuksia, joille ei voida määrittää rahallista arvoa</a:t>
            </a:r>
          </a:p>
        </p:txBody>
      </p:sp>
    </p:spTree>
    <p:extLst>
      <p:ext uri="{BB962C8B-B14F-4D97-AF65-F5344CB8AC3E}">
        <p14:creationId xmlns:p14="http://schemas.microsoft.com/office/powerpoint/2010/main" val="115463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627</Words>
  <Application>Microsoft Office PowerPoint</Application>
  <PresentationFormat>Näytössä katseltava diaesitys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Office Theme</vt:lpstr>
      <vt:lpstr>Terve 1: Terveyden perusteet</vt:lpstr>
      <vt:lpstr>Huumeet</vt:lpstr>
      <vt:lpstr>Huumeiden luokittelu</vt:lpstr>
      <vt:lpstr>Kannabis</vt:lpstr>
      <vt:lpstr>Kannabiksen käytön vaikutuksia</vt:lpstr>
      <vt:lpstr>Kokeilu, ongelmakäyttö ja riippuvuus</vt:lpstr>
      <vt:lpstr>Huumeiden käytön seuraukset</vt:lpstr>
      <vt:lpstr>Huumeongelman hoito</vt:lpstr>
      <vt:lpstr>Yhteiskunnalliset vaikutukset</vt:lpstr>
      <vt:lpstr>Kansainvälinen huumekauppa</vt:lpstr>
      <vt:lpstr>Huumausainepolitiikka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158</cp:revision>
  <dcterms:created xsi:type="dcterms:W3CDTF">2017-06-09T06:02:13Z</dcterms:created>
  <dcterms:modified xsi:type="dcterms:W3CDTF">2021-03-16T10:44:17Z</dcterms:modified>
</cp:coreProperties>
</file>