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notesSlides/notesSlide12.xml" ContentType="application/vnd.openxmlformats-officedocument.presentationml.notesSlide+xml"/>
  <Override PartName="/ppt/slides/slide99.xml" ContentType="application/vnd.openxmlformats-officedocument.presentationml.slide+xml"/>
  <Override PartName="/ppt/slides/slide118.xml" ContentType="application/vnd.openxmlformats-officedocument.presentationml.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diagrams/layout2.xml" ContentType="application/vnd.openxmlformats-officedocument.drawingml.diagram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diagrams/data3.xml" ContentType="application/vnd.openxmlformats-officedocument.drawingml.diagramData+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11.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diagrams/drawing2.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1"/>
  </p:notesMasterIdLst>
  <p:sldIdLst>
    <p:sldId id="256" r:id="rId2"/>
    <p:sldId id="257" r:id="rId3"/>
    <p:sldId id="394" r:id="rId4"/>
    <p:sldId id="259" r:id="rId5"/>
    <p:sldId id="266" r:id="rId6"/>
    <p:sldId id="294" r:id="rId7"/>
    <p:sldId id="291" r:id="rId8"/>
    <p:sldId id="296" r:id="rId9"/>
    <p:sldId id="267" r:id="rId10"/>
    <p:sldId id="395" r:id="rId11"/>
    <p:sldId id="307" r:id="rId12"/>
    <p:sldId id="309" r:id="rId13"/>
    <p:sldId id="310" r:id="rId14"/>
    <p:sldId id="311" r:id="rId15"/>
    <p:sldId id="312" r:id="rId16"/>
    <p:sldId id="313" r:id="rId17"/>
    <p:sldId id="314" r:id="rId18"/>
    <p:sldId id="315" r:id="rId19"/>
    <p:sldId id="316" r:id="rId20"/>
    <p:sldId id="317" r:id="rId21"/>
    <p:sldId id="308" r:id="rId22"/>
    <p:sldId id="319" r:id="rId23"/>
    <p:sldId id="320" r:id="rId24"/>
    <p:sldId id="321" r:id="rId25"/>
    <p:sldId id="322" r:id="rId26"/>
    <p:sldId id="335" r:id="rId27"/>
    <p:sldId id="318" r:id="rId28"/>
    <p:sldId id="323" r:id="rId29"/>
    <p:sldId id="324" r:id="rId30"/>
    <p:sldId id="260"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346" r:id="rId44"/>
    <p:sldId id="347" r:id="rId45"/>
    <p:sldId id="348" r:id="rId46"/>
    <p:sldId id="349" r:id="rId47"/>
    <p:sldId id="350" r:id="rId48"/>
    <p:sldId id="351" r:id="rId49"/>
    <p:sldId id="352" r:id="rId50"/>
    <p:sldId id="353" r:id="rId51"/>
    <p:sldId id="354" r:id="rId52"/>
    <p:sldId id="355" r:id="rId53"/>
    <p:sldId id="356" r:id="rId54"/>
    <p:sldId id="357" r:id="rId55"/>
    <p:sldId id="358" r:id="rId56"/>
    <p:sldId id="359" r:id="rId57"/>
    <p:sldId id="360" r:id="rId58"/>
    <p:sldId id="361" r:id="rId59"/>
    <p:sldId id="362" r:id="rId60"/>
    <p:sldId id="363" r:id="rId61"/>
    <p:sldId id="364" r:id="rId62"/>
    <p:sldId id="365" r:id="rId63"/>
    <p:sldId id="366" r:id="rId64"/>
    <p:sldId id="367" r:id="rId65"/>
    <p:sldId id="368" r:id="rId66"/>
    <p:sldId id="369" r:id="rId67"/>
    <p:sldId id="370" r:id="rId68"/>
    <p:sldId id="371" r:id="rId69"/>
    <p:sldId id="372" r:id="rId70"/>
    <p:sldId id="373" r:id="rId71"/>
    <p:sldId id="374" r:id="rId72"/>
    <p:sldId id="375" r:id="rId73"/>
    <p:sldId id="376" r:id="rId74"/>
    <p:sldId id="377" r:id="rId75"/>
    <p:sldId id="378" r:id="rId76"/>
    <p:sldId id="379" r:id="rId77"/>
    <p:sldId id="380" r:id="rId78"/>
    <p:sldId id="381" r:id="rId79"/>
    <p:sldId id="382" r:id="rId80"/>
    <p:sldId id="383" r:id="rId81"/>
    <p:sldId id="384" r:id="rId82"/>
    <p:sldId id="385" r:id="rId83"/>
    <p:sldId id="386" r:id="rId84"/>
    <p:sldId id="387" r:id="rId85"/>
    <p:sldId id="388" r:id="rId86"/>
    <p:sldId id="389" r:id="rId87"/>
    <p:sldId id="390" r:id="rId88"/>
    <p:sldId id="391" r:id="rId89"/>
    <p:sldId id="392" r:id="rId90"/>
    <p:sldId id="393" r:id="rId91"/>
    <p:sldId id="301" r:id="rId92"/>
    <p:sldId id="306" r:id="rId93"/>
    <p:sldId id="302" r:id="rId94"/>
    <p:sldId id="300" r:id="rId95"/>
    <p:sldId id="329" r:id="rId96"/>
    <p:sldId id="297" r:id="rId97"/>
    <p:sldId id="298" r:id="rId98"/>
    <p:sldId id="299" r:id="rId99"/>
    <p:sldId id="330" r:id="rId100"/>
    <p:sldId id="331" r:id="rId101"/>
    <p:sldId id="332" r:id="rId102"/>
    <p:sldId id="333" r:id="rId103"/>
    <p:sldId id="334" r:id="rId104"/>
    <p:sldId id="263" r:id="rId105"/>
    <p:sldId id="265" r:id="rId106"/>
    <p:sldId id="286" r:id="rId107"/>
    <p:sldId id="295" r:id="rId108"/>
    <p:sldId id="287" r:id="rId109"/>
    <p:sldId id="288" r:id="rId110"/>
    <p:sldId id="289" r:id="rId111"/>
    <p:sldId id="290" r:id="rId112"/>
    <p:sldId id="396" r:id="rId113"/>
    <p:sldId id="397" r:id="rId114"/>
    <p:sldId id="398" r:id="rId115"/>
    <p:sldId id="399" r:id="rId116"/>
    <p:sldId id="292" r:id="rId117"/>
    <p:sldId id="336" r:id="rId118"/>
    <p:sldId id="337" r:id="rId119"/>
    <p:sldId id="338" r:id="rId120"/>
    <p:sldId id="339" r:id="rId121"/>
    <p:sldId id="340" r:id="rId122"/>
    <p:sldId id="341" r:id="rId123"/>
    <p:sldId id="342" r:id="rId124"/>
    <p:sldId id="343" r:id="rId125"/>
    <p:sldId id="344" r:id="rId126"/>
    <p:sldId id="345" r:id="rId127"/>
    <p:sldId id="293" r:id="rId128"/>
    <p:sldId id="303" r:id="rId129"/>
    <p:sldId id="304" r:id="rId130"/>
  </p:sldIdLst>
  <p:sldSz cx="9144000" cy="6858000" type="screen4x3"/>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C51053-9DCD-406F-A3AB-D6E7E075B188}" type="doc">
      <dgm:prSet loTypeId="urn:microsoft.com/office/officeart/2005/8/layout/radial6" loCatId="cycle" qsTypeId="urn:microsoft.com/office/officeart/2005/8/quickstyle/simple1" qsCatId="simple" csTypeId="urn:microsoft.com/office/officeart/2005/8/colors/accent2_1" csCatId="accent2" phldr="1"/>
      <dgm:spPr/>
      <dgm:t>
        <a:bodyPr/>
        <a:lstStyle/>
        <a:p>
          <a:endParaRPr lang="fi-FI"/>
        </a:p>
      </dgm:t>
    </dgm:pt>
    <dgm:pt modelId="{D126A71E-CCFF-496E-99BA-E51AFC39C1B5}">
      <dgm:prSet phldrT="[Teksti]"/>
      <dgm:spPr/>
      <dgm:t>
        <a:bodyPr/>
        <a:lstStyle/>
        <a:p>
          <a:r>
            <a:rPr lang="fi-FI" dirty="0" smtClean="0"/>
            <a:t>Arvoperusta</a:t>
          </a:r>
          <a:endParaRPr lang="fi-FI" dirty="0"/>
        </a:p>
      </dgm:t>
    </dgm:pt>
    <dgm:pt modelId="{736A4FDF-BEA2-41D7-923D-3A21DFD5E9A2}" type="parTrans" cxnId="{1E6B3D4E-60E8-4EE9-97DF-3B74C0743311}">
      <dgm:prSet/>
      <dgm:spPr/>
      <dgm:t>
        <a:bodyPr/>
        <a:lstStyle/>
        <a:p>
          <a:endParaRPr lang="fi-FI"/>
        </a:p>
      </dgm:t>
    </dgm:pt>
    <dgm:pt modelId="{53F82C51-2A89-49C3-9B70-4C35DE3263A9}" type="sibTrans" cxnId="{1E6B3D4E-60E8-4EE9-97DF-3B74C0743311}">
      <dgm:prSet/>
      <dgm:spPr/>
      <dgm:t>
        <a:bodyPr/>
        <a:lstStyle/>
        <a:p>
          <a:endParaRPr lang="fi-FI"/>
        </a:p>
      </dgm:t>
    </dgm:pt>
    <dgm:pt modelId="{C3E29163-9EC4-4EE9-A887-A20330A1675C}">
      <dgm:prSet phldrT="[Teksti]"/>
      <dgm:spPr/>
      <dgm:t>
        <a:bodyPr/>
        <a:lstStyle/>
        <a:p>
          <a:r>
            <a:rPr lang="fi-FI" dirty="0" smtClean="0"/>
            <a:t>Yhdenvertaisuus, tasa-arvo ja moninaisuus</a:t>
          </a:r>
          <a:endParaRPr lang="fi-FI" dirty="0"/>
        </a:p>
      </dgm:t>
    </dgm:pt>
    <dgm:pt modelId="{DEFBF80F-ADF6-41D6-A2D5-93DA229ACD95}" type="parTrans" cxnId="{C0117C39-D581-4C5C-AC5A-C765A2E1C42B}">
      <dgm:prSet/>
      <dgm:spPr/>
      <dgm:t>
        <a:bodyPr/>
        <a:lstStyle/>
        <a:p>
          <a:endParaRPr lang="fi-FI"/>
        </a:p>
      </dgm:t>
    </dgm:pt>
    <dgm:pt modelId="{996CDB85-79D8-48DB-A2BC-BDFFE8CCD7C0}" type="sibTrans" cxnId="{C0117C39-D581-4C5C-AC5A-C765A2E1C42B}">
      <dgm:prSet/>
      <dgm:spPr/>
      <dgm:t>
        <a:bodyPr/>
        <a:lstStyle/>
        <a:p>
          <a:endParaRPr lang="fi-FI"/>
        </a:p>
      </dgm:t>
    </dgm:pt>
    <dgm:pt modelId="{6C33086F-DF67-450C-8D2E-D6068947BB0C}">
      <dgm:prSet phldrT="[Teksti]"/>
      <dgm:spPr/>
      <dgm:t>
        <a:bodyPr/>
        <a:lstStyle/>
        <a:p>
          <a:r>
            <a:rPr lang="fi-FI" dirty="0" smtClean="0"/>
            <a:t>Lapsuuden itseisarvo</a:t>
          </a:r>
          <a:endParaRPr lang="fi-FI" dirty="0"/>
        </a:p>
      </dgm:t>
    </dgm:pt>
    <dgm:pt modelId="{5FC67BF4-415A-4896-AF77-C688FCD38B8C}" type="parTrans" cxnId="{3B6D2183-3432-4DDA-908C-C45C43DAA4AA}">
      <dgm:prSet/>
      <dgm:spPr/>
      <dgm:t>
        <a:bodyPr/>
        <a:lstStyle/>
        <a:p>
          <a:endParaRPr lang="fi-FI"/>
        </a:p>
      </dgm:t>
    </dgm:pt>
    <dgm:pt modelId="{5E499C5A-D957-45FB-A3C5-1CF1642790A6}" type="sibTrans" cxnId="{3B6D2183-3432-4DDA-908C-C45C43DAA4AA}">
      <dgm:prSet/>
      <dgm:spPr/>
      <dgm:t>
        <a:bodyPr/>
        <a:lstStyle/>
        <a:p>
          <a:endParaRPr lang="fi-FI"/>
        </a:p>
      </dgm:t>
    </dgm:pt>
    <dgm:pt modelId="{44772613-E55A-46BE-90C2-4D4B21D05A00}">
      <dgm:prSet phldrT="[Teksti]"/>
      <dgm:spPr/>
      <dgm:t>
        <a:bodyPr/>
        <a:lstStyle/>
        <a:p>
          <a:r>
            <a:rPr lang="fi-FI" dirty="0" smtClean="0"/>
            <a:t>Ihmisenä kasvaminen</a:t>
          </a:r>
          <a:endParaRPr lang="fi-FI" dirty="0"/>
        </a:p>
      </dgm:t>
    </dgm:pt>
    <dgm:pt modelId="{183CFAB0-2354-4435-AAD8-3FBF0C117856}" type="parTrans" cxnId="{500DEFA2-AC6A-4471-A941-DBA025833B0F}">
      <dgm:prSet/>
      <dgm:spPr/>
      <dgm:t>
        <a:bodyPr/>
        <a:lstStyle/>
        <a:p>
          <a:endParaRPr lang="fi-FI"/>
        </a:p>
      </dgm:t>
    </dgm:pt>
    <dgm:pt modelId="{2DBD85A9-7743-4134-B521-F38B52BBB6C6}" type="sibTrans" cxnId="{500DEFA2-AC6A-4471-A941-DBA025833B0F}">
      <dgm:prSet/>
      <dgm:spPr/>
      <dgm:t>
        <a:bodyPr/>
        <a:lstStyle/>
        <a:p>
          <a:endParaRPr lang="fi-FI"/>
        </a:p>
      </dgm:t>
    </dgm:pt>
    <dgm:pt modelId="{5FC981D4-E21F-42A9-BF01-1FCF0F7E13EB}">
      <dgm:prSet phldrT="[Teksti]"/>
      <dgm:spPr/>
      <dgm:t>
        <a:bodyPr/>
        <a:lstStyle/>
        <a:p>
          <a:r>
            <a:rPr lang="fi-FI" dirty="0" smtClean="0"/>
            <a:t>Lapsen oikeudet</a:t>
          </a:r>
          <a:endParaRPr lang="fi-FI" dirty="0"/>
        </a:p>
      </dgm:t>
    </dgm:pt>
    <dgm:pt modelId="{C4879B52-23B0-499D-9322-C4AFAB381BE5}" type="parTrans" cxnId="{5D191458-C682-4728-A78A-CF829E609847}">
      <dgm:prSet/>
      <dgm:spPr/>
      <dgm:t>
        <a:bodyPr/>
        <a:lstStyle/>
        <a:p>
          <a:endParaRPr lang="fi-FI"/>
        </a:p>
      </dgm:t>
    </dgm:pt>
    <dgm:pt modelId="{F3942239-4F11-42CD-9AEA-20068A9CFF12}" type="sibTrans" cxnId="{5D191458-C682-4728-A78A-CF829E609847}">
      <dgm:prSet/>
      <dgm:spPr/>
      <dgm:t>
        <a:bodyPr/>
        <a:lstStyle/>
        <a:p>
          <a:endParaRPr lang="fi-FI"/>
        </a:p>
      </dgm:t>
    </dgm:pt>
    <dgm:pt modelId="{6CDB2DF5-5124-4035-8267-19AF56CD4008}">
      <dgm:prSet phldrT="[Teksti]" phldr="1"/>
      <dgm:spPr/>
      <dgm:t>
        <a:bodyPr/>
        <a:lstStyle/>
        <a:p>
          <a:endParaRPr lang="fi-FI" dirty="0"/>
        </a:p>
      </dgm:t>
    </dgm:pt>
    <dgm:pt modelId="{9DB9D8FB-9DA4-4EB5-9AE3-B2731A3E510A}" type="parTrans" cxnId="{3F666409-5CA3-4F13-ABA5-4FC0FA52A917}">
      <dgm:prSet/>
      <dgm:spPr/>
      <dgm:t>
        <a:bodyPr/>
        <a:lstStyle/>
        <a:p>
          <a:endParaRPr lang="fi-FI"/>
        </a:p>
      </dgm:t>
    </dgm:pt>
    <dgm:pt modelId="{B6B82A14-FCDD-47D7-BACD-9FF3C6150547}" type="sibTrans" cxnId="{3F666409-5CA3-4F13-ABA5-4FC0FA52A917}">
      <dgm:prSet/>
      <dgm:spPr/>
      <dgm:t>
        <a:bodyPr/>
        <a:lstStyle/>
        <a:p>
          <a:endParaRPr lang="fi-FI"/>
        </a:p>
      </dgm:t>
    </dgm:pt>
    <dgm:pt modelId="{3C62EA6A-9961-4ABD-9CDF-00C68613CE60}">
      <dgm:prSet/>
      <dgm:spPr/>
      <dgm:t>
        <a:bodyPr/>
        <a:lstStyle/>
        <a:p>
          <a:r>
            <a:rPr lang="fi-FI" dirty="0" smtClean="0"/>
            <a:t>Perheiden monimuotoisuus</a:t>
          </a:r>
          <a:endParaRPr lang="fi-FI" dirty="0"/>
        </a:p>
      </dgm:t>
    </dgm:pt>
    <dgm:pt modelId="{56ED6AB7-F2F1-4206-98CB-06B366813828}" type="parTrans" cxnId="{E9682111-1071-47E4-B42D-069D8899F261}">
      <dgm:prSet/>
      <dgm:spPr/>
      <dgm:t>
        <a:bodyPr/>
        <a:lstStyle/>
        <a:p>
          <a:endParaRPr lang="fi-FI"/>
        </a:p>
      </dgm:t>
    </dgm:pt>
    <dgm:pt modelId="{30B39D7F-7315-4D8C-96FA-57BD187D6AB0}" type="sibTrans" cxnId="{E9682111-1071-47E4-B42D-069D8899F261}">
      <dgm:prSet/>
      <dgm:spPr/>
      <dgm:t>
        <a:bodyPr/>
        <a:lstStyle/>
        <a:p>
          <a:endParaRPr lang="fi-FI"/>
        </a:p>
      </dgm:t>
    </dgm:pt>
    <dgm:pt modelId="{606F4EC8-573D-4A2E-BC88-11C9057D0B5E}">
      <dgm:prSet/>
      <dgm:spPr/>
      <dgm:t>
        <a:bodyPr/>
        <a:lstStyle/>
        <a:p>
          <a:r>
            <a:rPr lang="fi-FI" dirty="0" smtClean="0"/>
            <a:t>Terveellinen ja kestävä elämäntapa</a:t>
          </a:r>
          <a:endParaRPr lang="fi-FI" dirty="0"/>
        </a:p>
      </dgm:t>
    </dgm:pt>
    <dgm:pt modelId="{941D7580-CE50-4C00-BC10-7D18D116BEEE}" type="parTrans" cxnId="{B940B7A9-B2BE-45F8-8374-5C8F884DCE25}">
      <dgm:prSet/>
      <dgm:spPr/>
      <dgm:t>
        <a:bodyPr/>
        <a:lstStyle/>
        <a:p>
          <a:endParaRPr lang="fi-FI"/>
        </a:p>
      </dgm:t>
    </dgm:pt>
    <dgm:pt modelId="{2D5863DB-FD80-4E70-92EC-A916B6D3E552}" type="sibTrans" cxnId="{B940B7A9-B2BE-45F8-8374-5C8F884DCE25}">
      <dgm:prSet/>
      <dgm:spPr/>
      <dgm:t>
        <a:bodyPr/>
        <a:lstStyle/>
        <a:p>
          <a:endParaRPr lang="fi-FI"/>
        </a:p>
      </dgm:t>
    </dgm:pt>
    <dgm:pt modelId="{1D9A31A3-62B7-4E8C-8C7B-BA7FBE982451}" type="pres">
      <dgm:prSet presAssocID="{9DC51053-9DCD-406F-A3AB-D6E7E075B188}" presName="Name0" presStyleCnt="0">
        <dgm:presLayoutVars>
          <dgm:chMax val="1"/>
          <dgm:dir/>
          <dgm:animLvl val="ctr"/>
          <dgm:resizeHandles val="exact"/>
        </dgm:presLayoutVars>
      </dgm:prSet>
      <dgm:spPr/>
      <dgm:t>
        <a:bodyPr/>
        <a:lstStyle/>
        <a:p>
          <a:endParaRPr lang="fi-FI"/>
        </a:p>
      </dgm:t>
    </dgm:pt>
    <dgm:pt modelId="{C75F0537-6916-4B3C-B2F3-6138F7CC9EB4}" type="pres">
      <dgm:prSet presAssocID="{D126A71E-CCFF-496E-99BA-E51AFC39C1B5}" presName="centerShape" presStyleLbl="node0" presStyleIdx="0" presStyleCnt="1" custScaleX="151434" custScaleY="124276" custLinFactNeighborX="-1092" custLinFactNeighborY="4525"/>
      <dgm:spPr/>
      <dgm:t>
        <a:bodyPr/>
        <a:lstStyle/>
        <a:p>
          <a:endParaRPr lang="fi-FI"/>
        </a:p>
      </dgm:t>
    </dgm:pt>
    <dgm:pt modelId="{1C574A47-3D1D-4BBE-8CBD-BFBC450FB851}" type="pres">
      <dgm:prSet presAssocID="{C3E29163-9EC4-4EE9-A887-A20330A1675C}" presName="node" presStyleLbl="node1" presStyleIdx="0" presStyleCnt="6" custScaleX="139686" custScaleY="127678" custRadScaleRad="95771" custRadScaleInc="660">
        <dgm:presLayoutVars>
          <dgm:bulletEnabled val="1"/>
        </dgm:presLayoutVars>
      </dgm:prSet>
      <dgm:spPr/>
      <dgm:t>
        <a:bodyPr/>
        <a:lstStyle/>
        <a:p>
          <a:endParaRPr lang="fi-FI"/>
        </a:p>
      </dgm:t>
    </dgm:pt>
    <dgm:pt modelId="{7D8F67AF-EAE6-4CAC-91FB-38FA282A3CDC}" type="pres">
      <dgm:prSet presAssocID="{C3E29163-9EC4-4EE9-A887-A20330A1675C}" presName="dummy" presStyleCnt="0"/>
      <dgm:spPr/>
    </dgm:pt>
    <dgm:pt modelId="{72807881-CB9F-42EB-A649-D8CFEA6F1417}" type="pres">
      <dgm:prSet presAssocID="{996CDB85-79D8-48DB-A2BC-BDFFE8CCD7C0}" presName="sibTrans" presStyleLbl="sibTrans2D1" presStyleIdx="0" presStyleCnt="6"/>
      <dgm:spPr/>
      <dgm:t>
        <a:bodyPr/>
        <a:lstStyle/>
        <a:p>
          <a:endParaRPr lang="fi-FI"/>
        </a:p>
      </dgm:t>
    </dgm:pt>
    <dgm:pt modelId="{86D6D391-3B32-4178-8E40-C3100B6EC5C0}" type="pres">
      <dgm:prSet presAssocID="{3C62EA6A-9961-4ABD-9CDF-00C68613CE60}" presName="node" presStyleLbl="node1" presStyleIdx="1" presStyleCnt="6" custScaleX="151796" custScaleY="129437" custRadScaleRad="132176" custRadScaleInc="24639">
        <dgm:presLayoutVars>
          <dgm:bulletEnabled val="1"/>
        </dgm:presLayoutVars>
      </dgm:prSet>
      <dgm:spPr/>
      <dgm:t>
        <a:bodyPr/>
        <a:lstStyle/>
        <a:p>
          <a:endParaRPr lang="fi-FI"/>
        </a:p>
      </dgm:t>
    </dgm:pt>
    <dgm:pt modelId="{6EFD7617-B1F8-4F6A-A75D-F19494F379A2}" type="pres">
      <dgm:prSet presAssocID="{3C62EA6A-9961-4ABD-9CDF-00C68613CE60}" presName="dummy" presStyleCnt="0"/>
      <dgm:spPr/>
    </dgm:pt>
    <dgm:pt modelId="{A49FC8D4-1893-499C-9589-FA27C860F5BC}" type="pres">
      <dgm:prSet presAssocID="{30B39D7F-7315-4D8C-96FA-57BD187D6AB0}" presName="sibTrans" presStyleLbl="sibTrans2D1" presStyleIdx="1" presStyleCnt="6"/>
      <dgm:spPr/>
      <dgm:t>
        <a:bodyPr/>
        <a:lstStyle/>
        <a:p>
          <a:endParaRPr lang="fi-FI"/>
        </a:p>
      </dgm:t>
    </dgm:pt>
    <dgm:pt modelId="{8C7C3BA3-9249-4DC2-92F6-A605F8030BE2}" type="pres">
      <dgm:prSet presAssocID="{606F4EC8-573D-4A2E-BC88-11C9057D0B5E}" presName="node" presStyleLbl="node1" presStyleIdx="2" presStyleCnt="6" custScaleX="158587" custScaleY="142083" custRadScaleRad="137778" custRadScaleInc="-2741">
        <dgm:presLayoutVars>
          <dgm:bulletEnabled val="1"/>
        </dgm:presLayoutVars>
      </dgm:prSet>
      <dgm:spPr/>
      <dgm:t>
        <a:bodyPr/>
        <a:lstStyle/>
        <a:p>
          <a:endParaRPr lang="fi-FI"/>
        </a:p>
      </dgm:t>
    </dgm:pt>
    <dgm:pt modelId="{C9BB59A0-14A8-4AEB-B80D-57A737E3EFB6}" type="pres">
      <dgm:prSet presAssocID="{606F4EC8-573D-4A2E-BC88-11C9057D0B5E}" presName="dummy" presStyleCnt="0"/>
      <dgm:spPr/>
    </dgm:pt>
    <dgm:pt modelId="{C0D9B889-9D6C-43E8-83A5-1CEE1772ACFC}" type="pres">
      <dgm:prSet presAssocID="{2D5863DB-FD80-4E70-92EC-A916B6D3E552}" presName="sibTrans" presStyleLbl="sibTrans2D1" presStyleIdx="2" presStyleCnt="6"/>
      <dgm:spPr/>
      <dgm:t>
        <a:bodyPr/>
        <a:lstStyle/>
        <a:p>
          <a:endParaRPr lang="fi-FI"/>
        </a:p>
      </dgm:t>
    </dgm:pt>
    <dgm:pt modelId="{C6F97C7E-9265-42D3-B7AD-EDD315CE41F1}" type="pres">
      <dgm:prSet presAssocID="{6C33086F-DF67-450C-8D2E-D6068947BB0C}" presName="node" presStyleLbl="node1" presStyleIdx="3" presStyleCnt="6" custScaleX="157714" custScaleY="122880" custRadScaleRad="107467" custRadScaleInc="14858">
        <dgm:presLayoutVars>
          <dgm:bulletEnabled val="1"/>
        </dgm:presLayoutVars>
      </dgm:prSet>
      <dgm:spPr/>
      <dgm:t>
        <a:bodyPr/>
        <a:lstStyle/>
        <a:p>
          <a:endParaRPr lang="fi-FI"/>
        </a:p>
      </dgm:t>
    </dgm:pt>
    <dgm:pt modelId="{A57F2013-C543-41B2-999B-A22A3CED0E30}" type="pres">
      <dgm:prSet presAssocID="{6C33086F-DF67-450C-8D2E-D6068947BB0C}" presName="dummy" presStyleCnt="0"/>
      <dgm:spPr/>
    </dgm:pt>
    <dgm:pt modelId="{8F8C04EB-2A4B-413B-8FA8-7EB1A86033B0}" type="pres">
      <dgm:prSet presAssocID="{5E499C5A-D957-45FB-A3C5-1CF1642790A6}" presName="sibTrans" presStyleLbl="sibTrans2D1" presStyleIdx="3" presStyleCnt="6"/>
      <dgm:spPr/>
      <dgm:t>
        <a:bodyPr/>
        <a:lstStyle/>
        <a:p>
          <a:endParaRPr lang="fi-FI"/>
        </a:p>
      </dgm:t>
    </dgm:pt>
    <dgm:pt modelId="{71A59DBA-4EDC-4DAC-928F-2857DF35D881}" type="pres">
      <dgm:prSet presAssocID="{44772613-E55A-46BE-90C2-4D4B21D05A00}" presName="node" presStyleLbl="node1" presStyleIdx="4" presStyleCnt="6" custScaleX="149512" custScaleY="144881" custRadScaleRad="145284" custRadScaleInc="26444">
        <dgm:presLayoutVars>
          <dgm:bulletEnabled val="1"/>
        </dgm:presLayoutVars>
      </dgm:prSet>
      <dgm:spPr/>
      <dgm:t>
        <a:bodyPr/>
        <a:lstStyle/>
        <a:p>
          <a:endParaRPr lang="fi-FI"/>
        </a:p>
      </dgm:t>
    </dgm:pt>
    <dgm:pt modelId="{B767B10E-A523-49BF-92B8-D7A688DE84B5}" type="pres">
      <dgm:prSet presAssocID="{44772613-E55A-46BE-90C2-4D4B21D05A00}" presName="dummy" presStyleCnt="0"/>
      <dgm:spPr/>
    </dgm:pt>
    <dgm:pt modelId="{5F1F1DE7-6D46-41D6-968F-CF72E60C955F}" type="pres">
      <dgm:prSet presAssocID="{2DBD85A9-7743-4134-B521-F38B52BBB6C6}" presName="sibTrans" presStyleLbl="sibTrans2D1" presStyleIdx="4" presStyleCnt="6"/>
      <dgm:spPr/>
      <dgm:t>
        <a:bodyPr/>
        <a:lstStyle/>
        <a:p>
          <a:endParaRPr lang="fi-FI"/>
        </a:p>
      </dgm:t>
    </dgm:pt>
    <dgm:pt modelId="{907F21DD-5D15-4F1F-946A-A9720E9831A2}" type="pres">
      <dgm:prSet presAssocID="{5FC981D4-E21F-42A9-BF01-1FCF0F7E13EB}" presName="node" presStyleLbl="node1" presStyleIdx="5" presStyleCnt="6" custAng="0" custScaleX="148139" custScaleY="135483" custRadScaleRad="144424" custRadScaleInc="-13508">
        <dgm:presLayoutVars>
          <dgm:bulletEnabled val="1"/>
        </dgm:presLayoutVars>
      </dgm:prSet>
      <dgm:spPr/>
      <dgm:t>
        <a:bodyPr/>
        <a:lstStyle/>
        <a:p>
          <a:endParaRPr lang="fi-FI"/>
        </a:p>
      </dgm:t>
    </dgm:pt>
    <dgm:pt modelId="{3602DA16-ECE5-4E3B-9DF3-E89DE1C8C2FB}" type="pres">
      <dgm:prSet presAssocID="{5FC981D4-E21F-42A9-BF01-1FCF0F7E13EB}" presName="dummy" presStyleCnt="0"/>
      <dgm:spPr/>
    </dgm:pt>
    <dgm:pt modelId="{560F1D81-E858-4208-B77F-76E6E36E14E7}" type="pres">
      <dgm:prSet presAssocID="{F3942239-4F11-42CD-9AEA-20068A9CFF12}" presName="sibTrans" presStyleLbl="sibTrans2D1" presStyleIdx="5" presStyleCnt="6"/>
      <dgm:spPr/>
      <dgm:t>
        <a:bodyPr/>
        <a:lstStyle/>
        <a:p>
          <a:endParaRPr lang="fi-FI"/>
        </a:p>
      </dgm:t>
    </dgm:pt>
  </dgm:ptLst>
  <dgm:cxnLst>
    <dgm:cxn modelId="{BA43FA01-3FF2-44C3-9F51-961F91440F33}" type="presOf" srcId="{5FC981D4-E21F-42A9-BF01-1FCF0F7E13EB}" destId="{907F21DD-5D15-4F1F-946A-A9720E9831A2}" srcOrd="0" destOrd="0" presId="urn:microsoft.com/office/officeart/2005/8/layout/radial6"/>
    <dgm:cxn modelId="{C0117C39-D581-4C5C-AC5A-C765A2E1C42B}" srcId="{D126A71E-CCFF-496E-99BA-E51AFC39C1B5}" destId="{C3E29163-9EC4-4EE9-A887-A20330A1675C}" srcOrd="0" destOrd="0" parTransId="{DEFBF80F-ADF6-41D6-A2D5-93DA229ACD95}" sibTransId="{996CDB85-79D8-48DB-A2BC-BDFFE8CCD7C0}"/>
    <dgm:cxn modelId="{E9682111-1071-47E4-B42D-069D8899F261}" srcId="{D126A71E-CCFF-496E-99BA-E51AFC39C1B5}" destId="{3C62EA6A-9961-4ABD-9CDF-00C68613CE60}" srcOrd="1" destOrd="0" parTransId="{56ED6AB7-F2F1-4206-98CB-06B366813828}" sibTransId="{30B39D7F-7315-4D8C-96FA-57BD187D6AB0}"/>
    <dgm:cxn modelId="{B940B7A9-B2BE-45F8-8374-5C8F884DCE25}" srcId="{D126A71E-CCFF-496E-99BA-E51AFC39C1B5}" destId="{606F4EC8-573D-4A2E-BC88-11C9057D0B5E}" srcOrd="2" destOrd="0" parTransId="{941D7580-CE50-4C00-BC10-7D18D116BEEE}" sibTransId="{2D5863DB-FD80-4E70-92EC-A916B6D3E552}"/>
    <dgm:cxn modelId="{3B6D2183-3432-4DDA-908C-C45C43DAA4AA}" srcId="{D126A71E-CCFF-496E-99BA-E51AFC39C1B5}" destId="{6C33086F-DF67-450C-8D2E-D6068947BB0C}" srcOrd="3" destOrd="0" parTransId="{5FC67BF4-415A-4896-AF77-C688FCD38B8C}" sibTransId="{5E499C5A-D957-45FB-A3C5-1CF1642790A6}"/>
    <dgm:cxn modelId="{70C7CFE5-0848-4B46-8D58-D739E400BE8C}" type="presOf" srcId="{C3E29163-9EC4-4EE9-A887-A20330A1675C}" destId="{1C574A47-3D1D-4BBE-8CBD-BFBC450FB851}" srcOrd="0" destOrd="0" presId="urn:microsoft.com/office/officeart/2005/8/layout/radial6"/>
    <dgm:cxn modelId="{500DEFA2-AC6A-4471-A941-DBA025833B0F}" srcId="{D126A71E-CCFF-496E-99BA-E51AFC39C1B5}" destId="{44772613-E55A-46BE-90C2-4D4B21D05A00}" srcOrd="4" destOrd="0" parTransId="{183CFAB0-2354-4435-AAD8-3FBF0C117856}" sibTransId="{2DBD85A9-7743-4134-B521-F38B52BBB6C6}"/>
    <dgm:cxn modelId="{91C58024-9D5B-45DD-BCEC-BEF78ED259B2}" type="presOf" srcId="{3C62EA6A-9961-4ABD-9CDF-00C68613CE60}" destId="{86D6D391-3B32-4178-8E40-C3100B6EC5C0}" srcOrd="0" destOrd="0" presId="urn:microsoft.com/office/officeart/2005/8/layout/radial6"/>
    <dgm:cxn modelId="{8225E6FB-84FB-4EDE-8143-CB2C2699C712}" type="presOf" srcId="{44772613-E55A-46BE-90C2-4D4B21D05A00}" destId="{71A59DBA-4EDC-4DAC-928F-2857DF35D881}" srcOrd="0" destOrd="0" presId="urn:microsoft.com/office/officeart/2005/8/layout/radial6"/>
    <dgm:cxn modelId="{5D191458-C682-4728-A78A-CF829E609847}" srcId="{D126A71E-CCFF-496E-99BA-E51AFC39C1B5}" destId="{5FC981D4-E21F-42A9-BF01-1FCF0F7E13EB}" srcOrd="5" destOrd="0" parTransId="{C4879B52-23B0-499D-9322-C4AFAB381BE5}" sibTransId="{F3942239-4F11-42CD-9AEA-20068A9CFF12}"/>
    <dgm:cxn modelId="{EB1BF00C-61A8-44F2-BFF5-489C1CA24111}" type="presOf" srcId="{D126A71E-CCFF-496E-99BA-E51AFC39C1B5}" destId="{C75F0537-6916-4B3C-B2F3-6138F7CC9EB4}" srcOrd="0" destOrd="0" presId="urn:microsoft.com/office/officeart/2005/8/layout/radial6"/>
    <dgm:cxn modelId="{F5E19E8E-A781-439E-9C93-213F148A84A9}" type="presOf" srcId="{996CDB85-79D8-48DB-A2BC-BDFFE8CCD7C0}" destId="{72807881-CB9F-42EB-A649-D8CFEA6F1417}" srcOrd="0" destOrd="0" presId="urn:microsoft.com/office/officeart/2005/8/layout/radial6"/>
    <dgm:cxn modelId="{A54AEB09-5DEB-4422-A663-B4E2921DD233}" type="presOf" srcId="{606F4EC8-573D-4A2E-BC88-11C9057D0B5E}" destId="{8C7C3BA3-9249-4DC2-92F6-A605F8030BE2}" srcOrd="0" destOrd="0" presId="urn:microsoft.com/office/officeart/2005/8/layout/radial6"/>
    <dgm:cxn modelId="{1E6B3D4E-60E8-4EE9-97DF-3B74C0743311}" srcId="{9DC51053-9DCD-406F-A3AB-D6E7E075B188}" destId="{D126A71E-CCFF-496E-99BA-E51AFC39C1B5}" srcOrd="0" destOrd="0" parTransId="{736A4FDF-BEA2-41D7-923D-3A21DFD5E9A2}" sibTransId="{53F82C51-2A89-49C3-9B70-4C35DE3263A9}"/>
    <dgm:cxn modelId="{801A7145-0A9C-4233-8D03-AFBE66BCC975}" type="presOf" srcId="{2D5863DB-FD80-4E70-92EC-A916B6D3E552}" destId="{C0D9B889-9D6C-43E8-83A5-1CEE1772ACFC}" srcOrd="0" destOrd="0" presId="urn:microsoft.com/office/officeart/2005/8/layout/radial6"/>
    <dgm:cxn modelId="{562BB275-7291-4A4D-98F0-F6C65C8428C2}" type="presOf" srcId="{2DBD85A9-7743-4134-B521-F38B52BBB6C6}" destId="{5F1F1DE7-6D46-41D6-968F-CF72E60C955F}" srcOrd="0" destOrd="0" presId="urn:microsoft.com/office/officeart/2005/8/layout/radial6"/>
    <dgm:cxn modelId="{EA2AE8B3-116E-4A55-AB97-333001CDF4E6}" type="presOf" srcId="{5E499C5A-D957-45FB-A3C5-1CF1642790A6}" destId="{8F8C04EB-2A4B-413B-8FA8-7EB1A86033B0}" srcOrd="0" destOrd="0" presId="urn:microsoft.com/office/officeart/2005/8/layout/radial6"/>
    <dgm:cxn modelId="{316C25D7-708C-4101-92AA-598916EF4EA8}" type="presOf" srcId="{30B39D7F-7315-4D8C-96FA-57BD187D6AB0}" destId="{A49FC8D4-1893-499C-9589-FA27C860F5BC}" srcOrd="0" destOrd="0" presId="urn:microsoft.com/office/officeart/2005/8/layout/radial6"/>
    <dgm:cxn modelId="{C70099C8-A4EB-4C49-AEDD-54A2528266EE}" type="presOf" srcId="{9DC51053-9DCD-406F-A3AB-D6E7E075B188}" destId="{1D9A31A3-62B7-4E8C-8C7B-BA7FBE982451}" srcOrd="0" destOrd="0" presId="urn:microsoft.com/office/officeart/2005/8/layout/radial6"/>
    <dgm:cxn modelId="{F61E7D34-62A8-42DA-A687-D910B76D165C}" type="presOf" srcId="{F3942239-4F11-42CD-9AEA-20068A9CFF12}" destId="{560F1D81-E858-4208-B77F-76E6E36E14E7}" srcOrd="0" destOrd="0" presId="urn:microsoft.com/office/officeart/2005/8/layout/radial6"/>
    <dgm:cxn modelId="{BD51F924-D8CD-4B88-9CD8-D8CDC42F5FA2}" type="presOf" srcId="{6C33086F-DF67-450C-8D2E-D6068947BB0C}" destId="{C6F97C7E-9265-42D3-B7AD-EDD315CE41F1}" srcOrd="0" destOrd="0" presId="urn:microsoft.com/office/officeart/2005/8/layout/radial6"/>
    <dgm:cxn modelId="{3F666409-5CA3-4F13-ABA5-4FC0FA52A917}" srcId="{9DC51053-9DCD-406F-A3AB-D6E7E075B188}" destId="{6CDB2DF5-5124-4035-8267-19AF56CD4008}" srcOrd="1" destOrd="0" parTransId="{9DB9D8FB-9DA4-4EB5-9AE3-B2731A3E510A}" sibTransId="{B6B82A14-FCDD-47D7-BACD-9FF3C6150547}"/>
    <dgm:cxn modelId="{001D4FB8-1B6C-4D59-B097-DC71282A5F22}" type="presParOf" srcId="{1D9A31A3-62B7-4E8C-8C7B-BA7FBE982451}" destId="{C75F0537-6916-4B3C-B2F3-6138F7CC9EB4}" srcOrd="0" destOrd="0" presId="urn:microsoft.com/office/officeart/2005/8/layout/radial6"/>
    <dgm:cxn modelId="{213A3861-4786-49F1-8CCF-CBAB26F187DA}" type="presParOf" srcId="{1D9A31A3-62B7-4E8C-8C7B-BA7FBE982451}" destId="{1C574A47-3D1D-4BBE-8CBD-BFBC450FB851}" srcOrd="1" destOrd="0" presId="urn:microsoft.com/office/officeart/2005/8/layout/radial6"/>
    <dgm:cxn modelId="{90896352-6011-4CD8-BFF4-46CB224F4623}" type="presParOf" srcId="{1D9A31A3-62B7-4E8C-8C7B-BA7FBE982451}" destId="{7D8F67AF-EAE6-4CAC-91FB-38FA282A3CDC}" srcOrd="2" destOrd="0" presId="urn:microsoft.com/office/officeart/2005/8/layout/radial6"/>
    <dgm:cxn modelId="{E2C8BB17-6AFF-4264-B330-3F0BAE13726C}" type="presParOf" srcId="{1D9A31A3-62B7-4E8C-8C7B-BA7FBE982451}" destId="{72807881-CB9F-42EB-A649-D8CFEA6F1417}" srcOrd="3" destOrd="0" presId="urn:microsoft.com/office/officeart/2005/8/layout/radial6"/>
    <dgm:cxn modelId="{E7947388-D56D-40D9-BA65-C13DEC5A0BD4}" type="presParOf" srcId="{1D9A31A3-62B7-4E8C-8C7B-BA7FBE982451}" destId="{86D6D391-3B32-4178-8E40-C3100B6EC5C0}" srcOrd="4" destOrd="0" presId="urn:microsoft.com/office/officeart/2005/8/layout/radial6"/>
    <dgm:cxn modelId="{1F56A07D-7B7E-4136-8F08-9F86658DED7A}" type="presParOf" srcId="{1D9A31A3-62B7-4E8C-8C7B-BA7FBE982451}" destId="{6EFD7617-B1F8-4F6A-A75D-F19494F379A2}" srcOrd="5" destOrd="0" presId="urn:microsoft.com/office/officeart/2005/8/layout/radial6"/>
    <dgm:cxn modelId="{4AEDF111-77C2-4590-A278-C0BB42F33CB9}" type="presParOf" srcId="{1D9A31A3-62B7-4E8C-8C7B-BA7FBE982451}" destId="{A49FC8D4-1893-499C-9589-FA27C860F5BC}" srcOrd="6" destOrd="0" presId="urn:microsoft.com/office/officeart/2005/8/layout/radial6"/>
    <dgm:cxn modelId="{3E15D6FB-5719-409A-85EC-37CEF8766E53}" type="presParOf" srcId="{1D9A31A3-62B7-4E8C-8C7B-BA7FBE982451}" destId="{8C7C3BA3-9249-4DC2-92F6-A605F8030BE2}" srcOrd="7" destOrd="0" presId="urn:microsoft.com/office/officeart/2005/8/layout/radial6"/>
    <dgm:cxn modelId="{EA4E9259-3E4A-4120-BF09-3BF9FD77B323}" type="presParOf" srcId="{1D9A31A3-62B7-4E8C-8C7B-BA7FBE982451}" destId="{C9BB59A0-14A8-4AEB-B80D-57A737E3EFB6}" srcOrd="8" destOrd="0" presId="urn:microsoft.com/office/officeart/2005/8/layout/radial6"/>
    <dgm:cxn modelId="{117B0A9F-6525-45A9-AB3C-E16B28698A89}" type="presParOf" srcId="{1D9A31A3-62B7-4E8C-8C7B-BA7FBE982451}" destId="{C0D9B889-9D6C-43E8-83A5-1CEE1772ACFC}" srcOrd="9" destOrd="0" presId="urn:microsoft.com/office/officeart/2005/8/layout/radial6"/>
    <dgm:cxn modelId="{2F9F4FE7-268F-4AAB-92B7-32E939D4D18E}" type="presParOf" srcId="{1D9A31A3-62B7-4E8C-8C7B-BA7FBE982451}" destId="{C6F97C7E-9265-42D3-B7AD-EDD315CE41F1}" srcOrd="10" destOrd="0" presId="urn:microsoft.com/office/officeart/2005/8/layout/radial6"/>
    <dgm:cxn modelId="{DF324BFD-2934-461F-9C71-1F544059C01A}" type="presParOf" srcId="{1D9A31A3-62B7-4E8C-8C7B-BA7FBE982451}" destId="{A57F2013-C543-41B2-999B-A22A3CED0E30}" srcOrd="11" destOrd="0" presId="urn:microsoft.com/office/officeart/2005/8/layout/radial6"/>
    <dgm:cxn modelId="{B7673F2E-B48D-4604-AC59-AD79AD5B54FC}" type="presParOf" srcId="{1D9A31A3-62B7-4E8C-8C7B-BA7FBE982451}" destId="{8F8C04EB-2A4B-413B-8FA8-7EB1A86033B0}" srcOrd="12" destOrd="0" presId="urn:microsoft.com/office/officeart/2005/8/layout/radial6"/>
    <dgm:cxn modelId="{BA33B506-8B0D-4572-8AB2-EF63E03E3E68}" type="presParOf" srcId="{1D9A31A3-62B7-4E8C-8C7B-BA7FBE982451}" destId="{71A59DBA-4EDC-4DAC-928F-2857DF35D881}" srcOrd="13" destOrd="0" presId="urn:microsoft.com/office/officeart/2005/8/layout/radial6"/>
    <dgm:cxn modelId="{B73FA833-391A-4A55-82D0-8DD14A8C63CC}" type="presParOf" srcId="{1D9A31A3-62B7-4E8C-8C7B-BA7FBE982451}" destId="{B767B10E-A523-49BF-92B8-D7A688DE84B5}" srcOrd="14" destOrd="0" presId="urn:microsoft.com/office/officeart/2005/8/layout/radial6"/>
    <dgm:cxn modelId="{2E7F7274-59D7-425A-AD04-B570C740E30F}" type="presParOf" srcId="{1D9A31A3-62B7-4E8C-8C7B-BA7FBE982451}" destId="{5F1F1DE7-6D46-41D6-968F-CF72E60C955F}" srcOrd="15" destOrd="0" presId="urn:microsoft.com/office/officeart/2005/8/layout/radial6"/>
    <dgm:cxn modelId="{99FD5650-9AB3-4C80-9325-3C817533AEE7}" type="presParOf" srcId="{1D9A31A3-62B7-4E8C-8C7B-BA7FBE982451}" destId="{907F21DD-5D15-4F1F-946A-A9720E9831A2}" srcOrd="16" destOrd="0" presId="urn:microsoft.com/office/officeart/2005/8/layout/radial6"/>
    <dgm:cxn modelId="{EA8DC578-5BB5-4DE2-B284-6F5464E8BFBB}" type="presParOf" srcId="{1D9A31A3-62B7-4E8C-8C7B-BA7FBE982451}" destId="{3602DA16-ECE5-4E3B-9DF3-E89DE1C8C2FB}" srcOrd="17" destOrd="0" presId="urn:microsoft.com/office/officeart/2005/8/layout/radial6"/>
    <dgm:cxn modelId="{63A6F1CD-21EE-4E16-BC9B-0379796EFE55}" type="presParOf" srcId="{1D9A31A3-62B7-4E8C-8C7B-BA7FBE982451}" destId="{560F1D81-E858-4208-B77F-76E6E36E14E7}" srcOrd="18"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1F4A3A-BB57-4AA5-A745-B30B850223C6}" type="doc">
      <dgm:prSet loTypeId="urn:microsoft.com/office/officeart/2005/8/layout/hierarchy1" loCatId="hierarchy" qsTypeId="urn:microsoft.com/office/officeart/2005/8/quickstyle/simple1" qsCatId="simple" csTypeId="urn:microsoft.com/office/officeart/2005/8/colors/accent3_2" csCatId="accent3" phldr="1"/>
      <dgm:spPr/>
      <dgm:t>
        <a:bodyPr/>
        <a:lstStyle/>
        <a:p>
          <a:endParaRPr lang="fi-FI"/>
        </a:p>
      </dgm:t>
    </dgm:pt>
    <dgm:pt modelId="{2ED87FD8-C2A2-4110-96E9-9DA738AF9327}">
      <dgm:prSet phldrT="[Teksti]"/>
      <dgm:spPr/>
      <dgm:t>
        <a:bodyPr/>
        <a:lstStyle/>
        <a:p>
          <a:r>
            <a:rPr lang="fi-FI" dirty="0" smtClean="0"/>
            <a:t>VALTIONHALLINTO</a:t>
          </a:r>
          <a:endParaRPr lang="fi-FI" dirty="0"/>
        </a:p>
      </dgm:t>
    </dgm:pt>
    <dgm:pt modelId="{86FE3187-52D5-4820-9E78-C52732289422}" type="parTrans" cxnId="{36E1C197-E7B5-4ECF-8619-B342FCF47A25}">
      <dgm:prSet/>
      <dgm:spPr/>
      <dgm:t>
        <a:bodyPr/>
        <a:lstStyle/>
        <a:p>
          <a:endParaRPr lang="fi-FI"/>
        </a:p>
      </dgm:t>
    </dgm:pt>
    <dgm:pt modelId="{A4AA573D-3509-4308-BACB-2AEDE4B25C4F}" type="sibTrans" cxnId="{36E1C197-E7B5-4ECF-8619-B342FCF47A25}">
      <dgm:prSet/>
      <dgm:spPr/>
      <dgm:t>
        <a:bodyPr/>
        <a:lstStyle/>
        <a:p>
          <a:endParaRPr lang="fi-FI"/>
        </a:p>
      </dgm:t>
    </dgm:pt>
    <dgm:pt modelId="{CB7A2D6C-6261-4967-9A2C-88E12E941E27}">
      <dgm:prSet phldrT="[Teksti]"/>
      <dgm:spPr/>
      <dgm:t>
        <a:bodyPr/>
        <a:lstStyle/>
        <a:p>
          <a:r>
            <a:rPr lang="fi-FI" b="1" dirty="0" smtClean="0"/>
            <a:t>Normiohjaus</a:t>
          </a:r>
        </a:p>
        <a:p>
          <a:r>
            <a:rPr lang="fi-FI" dirty="0" smtClean="0"/>
            <a:t>Lait</a:t>
          </a:r>
        </a:p>
        <a:p>
          <a:r>
            <a:rPr lang="fi-FI" dirty="0" smtClean="0"/>
            <a:t>Asetukset</a:t>
          </a:r>
        </a:p>
        <a:p>
          <a:r>
            <a:rPr lang="fi-FI" dirty="0" smtClean="0"/>
            <a:t>päätökset</a:t>
          </a:r>
        </a:p>
      </dgm:t>
    </dgm:pt>
    <dgm:pt modelId="{25B4C921-5EAB-449C-877D-A1C0B72AFBBA}" type="parTrans" cxnId="{0C9AA2DA-4751-48AD-9FB5-D3EE2FD3F150}">
      <dgm:prSet/>
      <dgm:spPr/>
      <dgm:t>
        <a:bodyPr/>
        <a:lstStyle/>
        <a:p>
          <a:endParaRPr lang="fi-FI"/>
        </a:p>
      </dgm:t>
    </dgm:pt>
    <dgm:pt modelId="{1CCEB2DC-3397-444A-845F-237AECFD956E}" type="sibTrans" cxnId="{0C9AA2DA-4751-48AD-9FB5-D3EE2FD3F150}">
      <dgm:prSet/>
      <dgm:spPr/>
      <dgm:t>
        <a:bodyPr/>
        <a:lstStyle/>
        <a:p>
          <a:endParaRPr lang="fi-FI"/>
        </a:p>
      </dgm:t>
    </dgm:pt>
    <dgm:pt modelId="{21D512FF-1DC1-411E-B6DB-8ABC1B04ECA3}">
      <dgm:prSet phldrT="[Teksti]"/>
      <dgm:spPr/>
      <dgm:t>
        <a:bodyPr/>
        <a:lstStyle/>
        <a:p>
          <a:r>
            <a:rPr lang="fi-FI" b="1" dirty="0" smtClean="0"/>
            <a:t>Resurssiohjaus</a:t>
          </a:r>
        </a:p>
        <a:p>
          <a:r>
            <a:rPr lang="fi-FI" dirty="0" smtClean="0"/>
            <a:t>Taloudelliset edellytykset</a:t>
          </a:r>
          <a:endParaRPr lang="fi-FI" dirty="0"/>
        </a:p>
      </dgm:t>
    </dgm:pt>
    <dgm:pt modelId="{09E84515-562C-4266-AFF8-405AAC3E8365}" type="parTrans" cxnId="{6E3E2748-B7FF-4279-BFA5-00706818AB6E}">
      <dgm:prSet/>
      <dgm:spPr/>
      <dgm:t>
        <a:bodyPr/>
        <a:lstStyle/>
        <a:p>
          <a:endParaRPr lang="fi-FI"/>
        </a:p>
      </dgm:t>
    </dgm:pt>
    <dgm:pt modelId="{795A8741-F7C0-4985-80DC-1936B7059641}" type="sibTrans" cxnId="{6E3E2748-B7FF-4279-BFA5-00706818AB6E}">
      <dgm:prSet/>
      <dgm:spPr/>
      <dgm:t>
        <a:bodyPr/>
        <a:lstStyle/>
        <a:p>
          <a:endParaRPr lang="fi-FI"/>
        </a:p>
      </dgm:t>
    </dgm:pt>
    <dgm:pt modelId="{5C825ABA-FEC0-458D-8B55-ACC94834E894}">
      <dgm:prSet custT="1"/>
      <dgm:spPr/>
      <dgm:t>
        <a:bodyPr/>
        <a:lstStyle/>
        <a:p>
          <a:r>
            <a:rPr lang="fi-FI" sz="1200" b="1" dirty="0" smtClean="0"/>
            <a:t>Informaatio-ohjaus</a:t>
          </a:r>
        </a:p>
        <a:p>
          <a:endParaRPr lang="fi-FI" sz="1200" dirty="0" smtClean="0"/>
        </a:p>
        <a:p>
          <a:r>
            <a:rPr lang="fi-FI" sz="1200" dirty="0" smtClean="0"/>
            <a:t>Tutkimus- ja kehittämishankkeet</a:t>
          </a:r>
          <a:endParaRPr lang="fi-FI" sz="1200" dirty="0"/>
        </a:p>
      </dgm:t>
    </dgm:pt>
    <dgm:pt modelId="{69AEC821-0D4A-4C7F-AF33-28FAC4C17638}" type="parTrans" cxnId="{6A08587F-F95D-4753-B35F-52AD3DA6D201}">
      <dgm:prSet/>
      <dgm:spPr/>
      <dgm:t>
        <a:bodyPr/>
        <a:lstStyle/>
        <a:p>
          <a:endParaRPr lang="fi-FI"/>
        </a:p>
      </dgm:t>
    </dgm:pt>
    <dgm:pt modelId="{D5981D05-8FAB-4B99-9633-0BAAEF384872}" type="sibTrans" cxnId="{6A08587F-F95D-4753-B35F-52AD3DA6D201}">
      <dgm:prSet/>
      <dgm:spPr/>
      <dgm:t>
        <a:bodyPr/>
        <a:lstStyle/>
        <a:p>
          <a:endParaRPr lang="fi-FI"/>
        </a:p>
      </dgm:t>
    </dgm:pt>
    <dgm:pt modelId="{10059602-FE59-4DD3-909E-4B6E83927094}">
      <dgm:prSet/>
      <dgm:spPr/>
      <dgm:t>
        <a:bodyPr/>
        <a:lstStyle/>
        <a:p>
          <a:r>
            <a:rPr lang="fi-FI" b="1" dirty="0" smtClean="0"/>
            <a:t>Tavoite- ja ohjelmaohjaus</a:t>
          </a:r>
        </a:p>
        <a:p>
          <a:r>
            <a:rPr lang="fi-FI" dirty="0" smtClean="0"/>
            <a:t>Toimintaa ohjaavat tavoitteet ja kehittämisohjelmat</a:t>
          </a:r>
          <a:endParaRPr lang="fi-FI" dirty="0"/>
        </a:p>
      </dgm:t>
    </dgm:pt>
    <dgm:pt modelId="{3C4ED23B-3C41-4931-B7CB-40D3067C5928}" type="parTrans" cxnId="{099B8D03-C215-46DA-A0FD-5AFA479FBE0A}">
      <dgm:prSet/>
      <dgm:spPr/>
      <dgm:t>
        <a:bodyPr/>
        <a:lstStyle/>
        <a:p>
          <a:endParaRPr lang="fi-FI"/>
        </a:p>
      </dgm:t>
    </dgm:pt>
    <dgm:pt modelId="{F23281D3-8FEE-45A7-B6A9-2422A72FE2A7}" type="sibTrans" cxnId="{099B8D03-C215-46DA-A0FD-5AFA479FBE0A}">
      <dgm:prSet/>
      <dgm:spPr/>
      <dgm:t>
        <a:bodyPr/>
        <a:lstStyle/>
        <a:p>
          <a:endParaRPr lang="fi-FI"/>
        </a:p>
      </dgm:t>
    </dgm:pt>
    <dgm:pt modelId="{3C5A26EF-C874-4A82-B783-0EA9EC39F3AA}" type="pres">
      <dgm:prSet presAssocID="{011F4A3A-BB57-4AA5-A745-B30B850223C6}" presName="hierChild1" presStyleCnt="0">
        <dgm:presLayoutVars>
          <dgm:chPref val="1"/>
          <dgm:dir/>
          <dgm:animOne val="branch"/>
          <dgm:animLvl val="lvl"/>
          <dgm:resizeHandles/>
        </dgm:presLayoutVars>
      </dgm:prSet>
      <dgm:spPr/>
      <dgm:t>
        <a:bodyPr/>
        <a:lstStyle/>
        <a:p>
          <a:endParaRPr lang="fi-FI"/>
        </a:p>
      </dgm:t>
    </dgm:pt>
    <dgm:pt modelId="{80D52622-244A-4DA6-896E-574266253C93}" type="pres">
      <dgm:prSet presAssocID="{2ED87FD8-C2A2-4110-96E9-9DA738AF9327}" presName="hierRoot1" presStyleCnt="0"/>
      <dgm:spPr/>
    </dgm:pt>
    <dgm:pt modelId="{4B476EEC-9603-48DD-BE80-EF55C5783A1E}" type="pres">
      <dgm:prSet presAssocID="{2ED87FD8-C2A2-4110-96E9-9DA738AF9327}" presName="composite" presStyleCnt="0"/>
      <dgm:spPr/>
    </dgm:pt>
    <dgm:pt modelId="{0D8FC1C4-681C-4DD8-A615-0EABC70F5076}" type="pres">
      <dgm:prSet presAssocID="{2ED87FD8-C2A2-4110-96E9-9DA738AF9327}" presName="background" presStyleLbl="node0" presStyleIdx="0" presStyleCnt="1"/>
      <dgm:spPr/>
    </dgm:pt>
    <dgm:pt modelId="{78A6DB77-73B6-4663-AEC8-EAB3D2D291E4}" type="pres">
      <dgm:prSet presAssocID="{2ED87FD8-C2A2-4110-96E9-9DA738AF9327}" presName="text" presStyleLbl="fgAcc0" presStyleIdx="0" presStyleCnt="1" custLinFactNeighborX="-31622" custLinFactNeighborY="-75355">
        <dgm:presLayoutVars>
          <dgm:chPref val="3"/>
        </dgm:presLayoutVars>
      </dgm:prSet>
      <dgm:spPr/>
      <dgm:t>
        <a:bodyPr/>
        <a:lstStyle/>
        <a:p>
          <a:endParaRPr lang="fi-FI"/>
        </a:p>
      </dgm:t>
    </dgm:pt>
    <dgm:pt modelId="{747751B6-FE1C-403C-89C3-5AA9EAFB4A5B}" type="pres">
      <dgm:prSet presAssocID="{2ED87FD8-C2A2-4110-96E9-9DA738AF9327}" presName="hierChild2" presStyleCnt="0"/>
      <dgm:spPr/>
    </dgm:pt>
    <dgm:pt modelId="{EA23A084-08B2-4B0C-928D-0AE6A96ED25B}" type="pres">
      <dgm:prSet presAssocID="{25B4C921-5EAB-449C-877D-A1C0B72AFBBA}" presName="Name10" presStyleLbl="parChTrans1D2" presStyleIdx="0" presStyleCnt="4"/>
      <dgm:spPr/>
      <dgm:t>
        <a:bodyPr/>
        <a:lstStyle/>
        <a:p>
          <a:endParaRPr lang="fi-FI"/>
        </a:p>
      </dgm:t>
    </dgm:pt>
    <dgm:pt modelId="{58EEA410-DE70-49F8-BD7B-390C07214D2D}" type="pres">
      <dgm:prSet presAssocID="{CB7A2D6C-6261-4967-9A2C-88E12E941E27}" presName="hierRoot2" presStyleCnt="0"/>
      <dgm:spPr/>
    </dgm:pt>
    <dgm:pt modelId="{369883AC-3779-4B3F-BA5A-B33CF6E10430}" type="pres">
      <dgm:prSet presAssocID="{CB7A2D6C-6261-4967-9A2C-88E12E941E27}" presName="composite2" presStyleCnt="0"/>
      <dgm:spPr/>
    </dgm:pt>
    <dgm:pt modelId="{E7C2AF7F-C85E-4BD5-A65D-2356D9C13E08}" type="pres">
      <dgm:prSet presAssocID="{CB7A2D6C-6261-4967-9A2C-88E12E941E27}" presName="background2" presStyleLbl="node2" presStyleIdx="0" presStyleCnt="4"/>
      <dgm:spPr/>
    </dgm:pt>
    <dgm:pt modelId="{B5AEFC1F-9E2E-4CA5-AD4E-A4101B5D233A}" type="pres">
      <dgm:prSet presAssocID="{CB7A2D6C-6261-4967-9A2C-88E12E941E27}" presName="text2" presStyleLbl="fgAcc2" presStyleIdx="0" presStyleCnt="4">
        <dgm:presLayoutVars>
          <dgm:chPref val="3"/>
        </dgm:presLayoutVars>
      </dgm:prSet>
      <dgm:spPr/>
      <dgm:t>
        <a:bodyPr/>
        <a:lstStyle/>
        <a:p>
          <a:endParaRPr lang="fi-FI"/>
        </a:p>
      </dgm:t>
    </dgm:pt>
    <dgm:pt modelId="{D87C53A6-E786-42B7-A9FE-49145B1A1B8B}" type="pres">
      <dgm:prSet presAssocID="{CB7A2D6C-6261-4967-9A2C-88E12E941E27}" presName="hierChild3" presStyleCnt="0"/>
      <dgm:spPr/>
    </dgm:pt>
    <dgm:pt modelId="{49A5D8B6-E976-4892-82E3-233687471CA0}" type="pres">
      <dgm:prSet presAssocID="{69AEC821-0D4A-4C7F-AF33-28FAC4C17638}" presName="Name10" presStyleLbl="parChTrans1D2" presStyleIdx="1" presStyleCnt="4"/>
      <dgm:spPr/>
      <dgm:t>
        <a:bodyPr/>
        <a:lstStyle/>
        <a:p>
          <a:endParaRPr lang="fi-FI"/>
        </a:p>
      </dgm:t>
    </dgm:pt>
    <dgm:pt modelId="{EE84C02F-A895-4EB1-B496-17C9D1A4277B}" type="pres">
      <dgm:prSet presAssocID="{5C825ABA-FEC0-458D-8B55-ACC94834E894}" presName="hierRoot2" presStyleCnt="0"/>
      <dgm:spPr/>
    </dgm:pt>
    <dgm:pt modelId="{E1749DC1-A44F-4BA3-ADC4-5B4D4AC6A0ED}" type="pres">
      <dgm:prSet presAssocID="{5C825ABA-FEC0-458D-8B55-ACC94834E894}" presName="composite2" presStyleCnt="0"/>
      <dgm:spPr/>
    </dgm:pt>
    <dgm:pt modelId="{4A9C4633-A1BB-49AC-A4C2-E30204BC3FC1}" type="pres">
      <dgm:prSet presAssocID="{5C825ABA-FEC0-458D-8B55-ACC94834E894}" presName="background2" presStyleLbl="node2" presStyleIdx="1" presStyleCnt="4"/>
      <dgm:spPr/>
    </dgm:pt>
    <dgm:pt modelId="{25F3E3E3-B42F-488C-AF81-6F7757D66A94}" type="pres">
      <dgm:prSet presAssocID="{5C825ABA-FEC0-458D-8B55-ACC94834E894}" presName="text2" presStyleLbl="fgAcc2" presStyleIdx="1" presStyleCnt="4">
        <dgm:presLayoutVars>
          <dgm:chPref val="3"/>
        </dgm:presLayoutVars>
      </dgm:prSet>
      <dgm:spPr/>
      <dgm:t>
        <a:bodyPr/>
        <a:lstStyle/>
        <a:p>
          <a:endParaRPr lang="fi-FI"/>
        </a:p>
      </dgm:t>
    </dgm:pt>
    <dgm:pt modelId="{96F147DD-21FF-4A2F-84BE-BC60BA1EAE22}" type="pres">
      <dgm:prSet presAssocID="{5C825ABA-FEC0-458D-8B55-ACC94834E894}" presName="hierChild3" presStyleCnt="0"/>
      <dgm:spPr/>
    </dgm:pt>
    <dgm:pt modelId="{51DA7964-2905-40C4-8C6D-D94A21211060}" type="pres">
      <dgm:prSet presAssocID="{3C4ED23B-3C41-4931-B7CB-40D3067C5928}" presName="Name10" presStyleLbl="parChTrans1D2" presStyleIdx="2" presStyleCnt="4"/>
      <dgm:spPr/>
      <dgm:t>
        <a:bodyPr/>
        <a:lstStyle/>
        <a:p>
          <a:endParaRPr lang="fi-FI"/>
        </a:p>
      </dgm:t>
    </dgm:pt>
    <dgm:pt modelId="{48D6AEFC-3119-4A54-8713-3A903F55C256}" type="pres">
      <dgm:prSet presAssocID="{10059602-FE59-4DD3-909E-4B6E83927094}" presName="hierRoot2" presStyleCnt="0"/>
      <dgm:spPr/>
    </dgm:pt>
    <dgm:pt modelId="{28EF2531-E3BC-40AA-905C-037DBE9A17FE}" type="pres">
      <dgm:prSet presAssocID="{10059602-FE59-4DD3-909E-4B6E83927094}" presName="composite2" presStyleCnt="0"/>
      <dgm:spPr/>
    </dgm:pt>
    <dgm:pt modelId="{AB56E665-0975-4818-8E27-AA4D48094F26}" type="pres">
      <dgm:prSet presAssocID="{10059602-FE59-4DD3-909E-4B6E83927094}" presName="background2" presStyleLbl="node2" presStyleIdx="2" presStyleCnt="4"/>
      <dgm:spPr/>
    </dgm:pt>
    <dgm:pt modelId="{66C3144E-BD8F-429C-AE2B-0D5D3E72E4F5}" type="pres">
      <dgm:prSet presAssocID="{10059602-FE59-4DD3-909E-4B6E83927094}" presName="text2" presStyleLbl="fgAcc2" presStyleIdx="2" presStyleCnt="4">
        <dgm:presLayoutVars>
          <dgm:chPref val="3"/>
        </dgm:presLayoutVars>
      </dgm:prSet>
      <dgm:spPr/>
      <dgm:t>
        <a:bodyPr/>
        <a:lstStyle/>
        <a:p>
          <a:endParaRPr lang="fi-FI"/>
        </a:p>
      </dgm:t>
    </dgm:pt>
    <dgm:pt modelId="{1B36E9A7-7595-4EF1-9359-D103084CE525}" type="pres">
      <dgm:prSet presAssocID="{10059602-FE59-4DD3-909E-4B6E83927094}" presName="hierChild3" presStyleCnt="0"/>
      <dgm:spPr/>
    </dgm:pt>
    <dgm:pt modelId="{D748BFD2-F1F0-44DB-8B49-68255B77CFF4}" type="pres">
      <dgm:prSet presAssocID="{09E84515-562C-4266-AFF8-405AAC3E8365}" presName="Name10" presStyleLbl="parChTrans1D2" presStyleIdx="3" presStyleCnt="4"/>
      <dgm:spPr/>
      <dgm:t>
        <a:bodyPr/>
        <a:lstStyle/>
        <a:p>
          <a:endParaRPr lang="fi-FI"/>
        </a:p>
      </dgm:t>
    </dgm:pt>
    <dgm:pt modelId="{BE91E7B2-95CF-494E-AD27-77602CDBAA08}" type="pres">
      <dgm:prSet presAssocID="{21D512FF-1DC1-411E-B6DB-8ABC1B04ECA3}" presName="hierRoot2" presStyleCnt="0"/>
      <dgm:spPr/>
    </dgm:pt>
    <dgm:pt modelId="{ADB53981-F8ED-453A-9731-FA7A59D2C675}" type="pres">
      <dgm:prSet presAssocID="{21D512FF-1DC1-411E-B6DB-8ABC1B04ECA3}" presName="composite2" presStyleCnt="0"/>
      <dgm:spPr/>
    </dgm:pt>
    <dgm:pt modelId="{DC94BCB8-6E9C-4E58-9A06-943D146BF3D3}" type="pres">
      <dgm:prSet presAssocID="{21D512FF-1DC1-411E-B6DB-8ABC1B04ECA3}" presName="background2" presStyleLbl="node2" presStyleIdx="3" presStyleCnt="4"/>
      <dgm:spPr/>
    </dgm:pt>
    <dgm:pt modelId="{E807216D-82AC-41AB-AC82-44CF7FA8DBB2}" type="pres">
      <dgm:prSet presAssocID="{21D512FF-1DC1-411E-B6DB-8ABC1B04ECA3}" presName="text2" presStyleLbl="fgAcc2" presStyleIdx="3" presStyleCnt="4">
        <dgm:presLayoutVars>
          <dgm:chPref val="3"/>
        </dgm:presLayoutVars>
      </dgm:prSet>
      <dgm:spPr/>
      <dgm:t>
        <a:bodyPr/>
        <a:lstStyle/>
        <a:p>
          <a:endParaRPr lang="fi-FI"/>
        </a:p>
      </dgm:t>
    </dgm:pt>
    <dgm:pt modelId="{4CEC0C32-5648-407F-90BC-A9D5BC874022}" type="pres">
      <dgm:prSet presAssocID="{21D512FF-1DC1-411E-B6DB-8ABC1B04ECA3}" presName="hierChild3" presStyleCnt="0"/>
      <dgm:spPr/>
    </dgm:pt>
  </dgm:ptLst>
  <dgm:cxnLst>
    <dgm:cxn modelId="{099B8D03-C215-46DA-A0FD-5AFA479FBE0A}" srcId="{2ED87FD8-C2A2-4110-96E9-9DA738AF9327}" destId="{10059602-FE59-4DD3-909E-4B6E83927094}" srcOrd="2" destOrd="0" parTransId="{3C4ED23B-3C41-4931-B7CB-40D3067C5928}" sibTransId="{F23281D3-8FEE-45A7-B6A9-2422A72FE2A7}"/>
    <dgm:cxn modelId="{6E3E2748-B7FF-4279-BFA5-00706818AB6E}" srcId="{2ED87FD8-C2A2-4110-96E9-9DA738AF9327}" destId="{21D512FF-1DC1-411E-B6DB-8ABC1B04ECA3}" srcOrd="3" destOrd="0" parTransId="{09E84515-562C-4266-AFF8-405AAC3E8365}" sibTransId="{795A8741-F7C0-4985-80DC-1936B7059641}"/>
    <dgm:cxn modelId="{64AEC761-FA63-46EC-9A6F-42CFE1EED5E8}" type="presOf" srcId="{011F4A3A-BB57-4AA5-A745-B30B850223C6}" destId="{3C5A26EF-C874-4A82-B783-0EA9EC39F3AA}" srcOrd="0" destOrd="0" presId="urn:microsoft.com/office/officeart/2005/8/layout/hierarchy1"/>
    <dgm:cxn modelId="{0CC592E6-243D-499A-A55A-68678642BE98}" type="presOf" srcId="{2ED87FD8-C2A2-4110-96E9-9DA738AF9327}" destId="{78A6DB77-73B6-4663-AEC8-EAB3D2D291E4}" srcOrd="0" destOrd="0" presId="urn:microsoft.com/office/officeart/2005/8/layout/hierarchy1"/>
    <dgm:cxn modelId="{6A08587F-F95D-4753-B35F-52AD3DA6D201}" srcId="{2ED87FD8-C2A2-4110-96E9-9DA738AF9327}" destId="{5C825ABA-FEC0-458D-8B55-ACC94834E894}" srcOrd="1" destOrd="0" parTransId="{69AEC821-0D4A-4C7F-AF33-28FAC4C17638}" sibTransId="{D5981D05-8FAB-4B99-9633-0BAAEF384872}"/>
    <dgm:cxn modelId="{C3899249-CF02-4EA2-8296-3B402AF902A5}" type="presOf" srcId="{25B4C921-5EAB-449C-877D-A1C0B72AFBBA}" destId="{EA23A084-08B2-4B0C-928D-0AE6A96ED25B}" srcOrd="0" destOrd="0" presId="urn:microsoft.com/office/officeart/2005/8/layout/hierarchy1"/>
    <dgm:cxn modelId="{36E1C197-E7B5-4ECF-8619-B342FCF47A25}" srcId="{011F4A3A-BB57-4AA5-A745-B30B850223C6}" destId="{2ED87FD8-C2A2-4110-96E9-9DA738AF9327}" srcOrd="0" destOrd="0" parTransId="{86FE3187-52D5-4820-9E78-C52732289422}" sibTransId="{A4AA573D-3509-4308-BACB-2AEDE4B25C4F}"/>
    <dgm:cxn modelId="{D6A2CF78-E2C7-48F4-BBEE-DD0208298061}" type="presOf" srcId="{09E84515-562C-4266-AFF8-405AAC3E8365}" destId="{D748BFD2-F1F0-44DB-8B49-68255B77CFF4}" srcOrd="0" destOrd="0" presId="urn:microsoft.com/office/officeart/2005/8/layout/hierarchy1"/>
    <dgm:cxn modelId="{FF167297-34C6-491F-A92D-B1E7052E4FE8}" type="presOf" srcId="{CB7A2D6C-6261-4967-9A2C-88E12E941E27}" destId="{B5AEFC1F-9E2E-4CA5-AD4E-A4101B5D233A}" srcOrd="0" destOrd="0" presId="urn:microsoft.com/office/officeart/2005/8/layout/hierarchy1"/>
    <dgm:cxn modelId="{ADD3C867-4F85-4D70-B14B-C36E0BAEE697}" type="presOf" srcId="{3C4ED23B-3C41-4931-B7CB-40D3067C5928}" destId="{51DA7964-2905-40C4-8C6D-D94A21211060}" srcOrd="0" destOrd="0" presId="urn:microsoft.com/office/officeart/2005/8/layout/hierarchy1"/>
    <dgm:cxn modelId="{0ECCA256-770A-47B0-8E7C-CE5BE780E5EA}" type="presOf" srcId="{10059602-FE59-4DD3-909E-4B6E83927094}" destId="{66C3144E-BD8F-429C-AE2B-0D5D3E72E4F5}" srcOrd="0" destOrd="0" presId="urn:microsoft.com/office/officeart/2005/8/layout/hierarchy1"/>
    <dgm:cxn modelId="{0C9AA2DA-4751-48AD-9FB5-D3EE2FD3F150}" srcId="{2ED87FD8-C2A2-4110-96E9-9DA738AF9327}" destId="{CB7A2D6C-6261-4967-9A2C-88E12E941E27}" srcOrd="0" destOrd="0" parTransId="{25B4C921-5EAB-449C-877D-A1C0B72AFBBA}" sibTransId="{1CCEB2DC-3397-444A-845F-237AECFD956E}"/>
    <dgm:cxn modelId="{0F88D266-9F35-412E-ACED-49026E97073E}" type="presOf" srcId="{21D512FF-1DC1-411E-B6DB-8ABC1B04ECA3}" destId="{E807216D-82AC-41AB-AC82-44CF7FA8DBB2}" srcOrd="0" destOrd="0" presId="urn:microsoft.com/office/officeart/2005/8/layout/hierarchy1"/>
    <dgm:cxn modelId="{D5D91333-666B-490A-9CB4-B569AF75F026}" type="presOf" srcId="{5C825ABA-FEC0-458D-8B55-ACC94834E894}" destId="{25F3E3E3-B42F-488C-AF81-6F7757D66A94}" srcOrd="0" destOrd="0" presId="urn:microsoft.com/office/officeart/2005/8/layout/hierarchy1"/>
    <dgm:cxn modelId="{DFDB2FEB-EE1A-4903-BC07-50F8C3ACF732}" type="presOf" srcId="{69AEC821-0D4A-4C7F-AF33-28FAC4C17638}" destId="{49A5D8B6-E976-4892-82E3-233687471CA0}" srcOrd="0" destOrd="0" presId="urn:microsoft.com/office/officeart/2005/8/layout/hierarchy1"/>
    <dgm:cxn modelId="{9AAC263A-BE3D-4362-948C-34A49FFF1351}" type="presParOf" srcId="{3C5A26EF-C874-4A82-B783-0EA9EC39F3AA}" destId="{80D52622-244A-4DA6-896E-574266253C93}" srcOrd="0" destOrd="0" presId="urn:microsoft.com/office/officeart/2005/8/layout/hierarchy1"/>
    <dgm:cxn modelId="{DE17B29D-5E17-49BA-8B04-20739518554C}" type="presParOf" srcId="{80D52622-244A-4DA6-896E-574266253C93}" destId="{4B476EEC-9603-48DD-BE80-EF55C5783A1E}" srcOrd="0" destOrd="0" presId="urn:microsoft.com/office/officeart/2005/8/layout/hierarchy1"/>
    <dgm:cxn modelId="{CB43F1E7-2821-4EBB-A9F8-EBC1A903FE86}" type="presParOf" srcId="{4B476EEC-9603-48DD-BE80-EF55C5783A1E}" destId="{0D8FC1C4-681C-4DD8-A615-0EABC70F5076}" srcOrd="0" destOrd="0" presId="urn:microsoft.com/office/officeart/2005/8/layout/hierarchy1"/>
    <dgm:cxn modelId="{7EE6AA10-F818-45C8-A56E-484AC96B6E58}" type="presParOf" srcId="{4B476EEC-9603-48DD-BE80-EF55C5783A1E}" destId="{78A6DB77-73B6-4663-AEC8-EAB3D2D291E4}" srcOrd="1" destOrd="0" presId="urn:microsoft.com/office/officeart/2005/8/layout/hierarchy1"/>
    <dgm:cxn modelId="{2F1B4D1A-A261-45FD-902C-99FE2CF22EE1}" type="presParOf" srcId="{80D52622-244A-4DA6-896E-574266253C93}" destId="{747751B6-FE1C-403C-89C3-5AA9EAFB4A5B}" srcOrd="1" destOrd="0" presId="urn:microsoft.com/office/officeart/2005/8/layout/hierarchy1"/>
    <dgm:cxn modelId="{8D7755AB-8A68-4DF1-A96C-EA80FB139DCD}" type="presParOf" srcId="{747751B6-FE1C-403C-89C3-5AA9EAFB4A5B}" destId="{EA23A084-08B2-4B0C-928D-0AE6A96ED25B}" srcOrd="0" destOrd="0" presId="urn:microsoft.com/office/officeart/2005/8/layout/hierarchy1"/>
    <dgm:cxn modelId="{76C4D731-2135-4F0A-808E-1BADE4AD39FA}" type="presParOf" srcId="{747751B6-FE1C-403C-89C3-5AA9EAFB4A5B}" destId="{58EEA410-DE70-49F8-BD7B-390C07214D2D}" srcOrd="1" destOrd="0" presId="urn:microsoft.com/office/officeart/2005/8/layout/hierarchy1"/>
    <dgm:cxn modelId="{E3E58050-C234-4AD2-A348-4FF9C42D6161}" type="presParOf" srcId="{58EEA410-DE70-49F8-BD7B-390C07214D2D}" destId="{369883AC-3779-4B3F-BA5A-B33CF6E10430}" srcOrd="0" destOrd="0" presId="urn:microsoft.com/office/officeart/2005/8/layout/hierarchy1"/>
    <dgm:cxn modelId="{8B747D09-60CB-4983-99B8-3D8882CCE4B2}" type="presParOf" srcId="{369883AC-3779-4B3F-BA5A-B33CF6E10430}" destId="{E7C2AF7F-C85E-4BD5-A65D-2356D9C13E08}" srcOrd="0" destOrd="0" presId="urn:microsoft.com/office/officeart/2005/8/layout/hierarchy1"/>
    <dgm:cxn modelId="{492B23F2-D511-4F0F-A55A-EFD0CEDD9969}" type="presParOf" srcId="{369883AC-3779-4B3F-BA5A-B33CF6E10430}" destId="{B5AEFC1F-9E2E-4CA5-AD4E-A4101B5D233A}" srcOrd="1" destOrd="0" presId="urn:microsoft.com/office/officeart/2005/8/layout/hierarchy1"/>
    <dgm:cxn modelId="{4552711E-0F6D-44A4-9100-DE94C689F575}" type="presParOf" srcId="{58EEA410-DE70-49F8-BD7B-390C07214D2D}" destId="{D87C53A6-E786-42B7-A9FE-49145B1A1B8B}" srcOrd="1" destOrd="0" presId="urn:microsoft.com/office/officeart/2005/8/layout/hierarchy1"/>
    <dgm:cxn modelId="{F6367379-82E9-4F31-B7A9-C9A11BA70996}" type="presParOf" srcId="{747751B6-FE1C-403C-89C3-5AA9EAFB4A5B}" destId="{49A5D8B6-E976-4892-82E3-233687471CA0}" srcOrd="2" destOrd="0" presId="urn:microsoft.com/office/officeart/2005/8/layout/hierarchy1"/>
    <dgm:cxn modelId="{D25D7E31-8DC3-48DF-8382-D92FE6220023}" type="presParOf" srcId="{747751B6-FE1C-403C-89C3-5AA9EAFB4A5B}" destId="{EE84C02F-A895-4EB1-B496-17C9D1A4277B}" srcOrd="3" destOrd="0" presId="urn:microsoft.com/office/officeart/2005/8/layout/hierarchy1"/>
    <dgm:cxn modelId="{C03D7829-C269-4E75-9C41-63CA8B44EEA9}" type="presParOf" srcId="{EE84C02F-A895-4EB1-B496-17C9D1A4277B}" destId="{E1749DC1-A44F-4BA3-ADC4-5B4D4AC6A0ED}" srcOrd="0" destOrd="0" presId="urn:microsoft.com/office/officeart/2005/8/layout/hierarchy1"/>
    <dgm:cxn modelId="{D1D987C6-B655-4B23-A768-0CCE01F4C05A}" type="presParOf" srcId="{E1749DC1-A44F-4BA3-ADC4-5B4D4AC6A0ED}" destId="{4A9C4633-A1BB-49AC-A4C2-E30204BC3FC1}" srcOrd="0" destOrd="0" presId="urn:microsoft.com/office/officeart/2005/8/layout/hierarchy1"/>
    <dgm:cxn modelId="{FB085275-8319-4C9D-AB72-DDC1BA174548}" type="presParOf" srcId="{E1749DC1-A44F-4BA3-ADC4-5B4D4AC6A0ED}" destId="{25F3E3E3-B42F-488C-AF81-6F7757D66A94}" srcOrd="1" destOrd="0" presId="urn:microsoft.com/office/officeart/2005/8/layout/hierarchy1"/>
    <dgm:cxn modelId="{257802EC-5DDD-4E85-A4F6-F59B167CB211}" type="presParOf" srcId="{EE84C02F-A895-4EB1-B496-17C9D1A4277B}" destId="{96F147DD-21FF-4A2F-84BE-BC60BA1EAE22}" srcOrd="1" destOrd="0" presId="urn:microsoft.com/office/officeart/2005/8/layout/hierarchy1"/>
    <dgm:cxn modelId="{FB715FF5-4064-4784-B6E1-CB6FB4F00D25}" type="presParOf" srcId="{747751B6-FE1C-403C-89C3-5AA9EAFB4A5B}" destId="{51DA7964-2905-40C4-8C6D-D94A21211060}" srcOrd="4" destOrd="0" presId="urn:microsoft.com/office/officeart/2005/8/layout/hierarchy1"/>
    <dgm:cxn modelId="{47211B4B-3A98-4005-B09F-38A51CEE4486}" type="presParOf" srcId="{747751B6-FE1C-403C-89C3-5AA9EAFB4A5B}" destId="{48D6AEFC-3119-4A54-8713-3A903F55C256}" srcOrd="5" destOrd="0" presId="urn:microsoft.com/office/officeart/2005/8/layout/hierarchy1"/>
    <dgm:cxn modelId="{65CB1233-EBF0-471E-8EA8-460AE96648D3}" type="presParOf" srcId="{48D6AEFC-3119-4A54-8713-3A903F55C256}" destId="{28EF2531-E3BC-40AA-905C-037DBE9A17FE}" srcOrd="0" destOrd="0" presId="urn:microsoft.com/office/officeart/2005/8/layout/hierarchy1"/>
    <dgm:cxn modelId="{85BAF198-028E-4B01-AC10-083BC5F9D9F2}" type="presParOf" srcId="{28EF2531-E3BC-40AA-905C-037DBE9A17FE}" destId="{AB56E665-0975-4818-8E27-AA4D48094F26}" srcOrd="0" destOrd="0" presId="urn:microsoft.com/office/officeart/2005/8/layout/hierarchy1"/>
    <dgm:cxn modelId="{8A476F8C-0B1E-4E6D-A6C0-0C811B1DF74F}" type="presParOf" srcId="{28EF2531-E3BC-40AA-905C-037DBE9A17FE}" destId="{66C3144E-BD8F-429C-AE2B-0D5D3E72E4F5}" srcOrd="1" destOrd="0" presId="urn:microsoft.com/office/officeart/2005/8/layout/hierarchy1"/>
    <dgm:cxn modelId="{BEEAC84E-9D2C-400B-ABF3-CAF8AF2FA76F}" type="presParOf" srcId="{48D6AEFC-3119-4A54-8713-3A903F55C256}" destId="{1B36E9A7-7595-4EF1-9359-D103084CE525}" srcOrd="1" destOrd="0" presId="urn:microsoft.com/office/officeart/2005/8/layout/hierarchy1"/>
    <dgm:cxn modelId="{517C6023-2FAB-4A14-ADB7-8034ABE678DF}" type="presParOf" srcId="{747751B6-FE1C-403C-89C3-5AA9EAFB4A5B}" destId="{D748BFD2-F1F0-44DB-8B49-68255B77CFF4}" srcOrd="6" destOrd="0" presId="urn:microsoft.com/office/officeart/2005/8/layout/hierarchy1"/>
    <dgm:cxn modelId="{AC888EF8-B254-4DA0-953E-BD9760DD1C9B}" type="presParOf" srcId="{747751B6-FE1C-403C-89C3-5AA9EAFB4A5B}" destId="{BE91E7B2-95CF-494E-AD27-77602CDBAA08}" srcOrd="7" destOrd="0" presId="urn:microsoft.com/office/officeart/2005/8/layout/hierarchy1"/>
    <dgm:cxn modelId="{EC73C042-0860-42ED-9A5A-2494781593FA}" type="presParOf" srcId="{BE91E7B2-95CF-494E-AD27-77602CDBAA08}" destId="{ADB53981-F8ED-453A-9731-FA7A59D2C675}" srcOrd="0" destOrd="0" presId="urn:microsoft.com/office/officeart/2005/8/layout/hierarchy1"/>
    <dgm:cxn modelId="{5806FFBC-8116-449F-916A-1E4ACE98B896}" type="presParOf" srcId="{ADB53981-F8ED-453A-9731-FA7A59D2C675}" destId="{DC94BCB8-6E9C-4E58-9A06-943D146BF3D3}" srcOrd="0" destOrd="0" presId="urn:microsoft.com/office/officeart/2005/8/layout/hierarchy1"/>
    <dgm:cxn modelId="{F5B9B0F0-D6B9-4608-B953-270BFED8544A}" type="presParOf" srcId="{ADB53981-F8ED-453A-9731-FA7A59D2C675}" destId="{E807216D-82AC-41AB-AC82-44CF7FA8DBB2}" srcOrd="1" destOrd="0" presId="urn:microsoft.com/office/officeart/2005/8/layout/hierarchy1"/>
    <dgm:cxn modelId="{87F4BCC6-E618-4868-8A67-1414916323C6}" type="presParOf" srcId="{BE91E7B2-95CF-494E-AD27-77602CDBAA08}" destId="{4CEC0C32-5648-407F-90BC-A9D5BC874022}"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0BD39E-3DC3-4409-AC05-8F1117077BE9}" type="doc">
      <dgm:prSet loTypeId="urn:microsoft.com/office/officeart/2005/8/layout/venn1" loCatId="relationship" qsTypeId="urn:microsoft.com/office/officeart/2005/8/quickstyle/simple1" qsCatId="simple" csTypeId="urn:microsoft.com/office/officeart/2005/8/colors/accent1_2" csCatId="accent1" phldr="1"/>
      <dgm:spPr/>
    </dgm:pt>
    <dgm:pt modelId="{C579BB47-91F5-477D-8415-FB5A90C7EFC9}">
      <dgm:prSet phldrT="[Teksti]"/>
      <dgm:spPr/>
      <dgm:t>
        <a:bodyPr/>
        <a:lstStyle/>
        <a:p>
          <a:r>
            <a:rPr lang="fi-FI" dirty="0" smtClean="0"/>
            <a:t>KASVATUS</a:t>
          </a:r>
          <a:endParaRPr lang="fi-FI" dirty="0"/>
        </a:p>
      </dgm:t>
    </dgm:pt>
    <dgm:pt modelId="{1C1A6BF7-731F-4982-AE19-43C6AC696DC9}" type="parTrans" cxnId="{357F6AEF-6C02-412E-B672-F7396BA6BC05}">
      <dgm:prSet/>
      <dgm:spPr/>
      <dgm:t>
        <a:bodyPr/>
        <a:lstStyle/>
        <a:p>
          <a:endParaRPr lang="fi-FI"/>
        </a:p>
      </dgm:t>
    </dgm:pt>
    <dgm:pt modelId="{7D387EE2-F94E-41DB-88E8-B71D65AEC824}" type="sibTrans" cxnId="{357F6AEF-6C02-412E-B672-F7396BA6BC05}">
      <dgm:prSet/>
      <dgm:spPr/>
      <dgm:t>
        <a:bodyPr/>
        <a:lstStyle/>
        <a:p>
          <a:endParaRPr lang="fi-FI"/>
        </a:p>
      </dgm:t>
    </dgm:pt>
    <dgm:pt modelId="{079E54A2-6826-48AF-836C-EB5152D5B9C0}">
      <dgm:prSet phldrT="[Teksti]"/>
      <dgm:spPr/>
      <dgm:t>
        <a:bodyPr/>
        <a:lstStyle/>
        <a:p>
          <a:r>
            <a:rPr lang="fi-FI" dirty="0" smtClean="0"/>
            <a:t>HOITO</a:t>
          </a:r>
          <a:endParaRPr lang="fi-FI" dirty="0"/>
        </a:p>
      </dgm:t>
    </dgm:pt>
    <dgm:pt modelId="{CC045A55-1832-4C0E-B002-E33CEDE90F72}" type="parTrans" cxnId="{D57EE134-1635-4103-B4BA-59B6BA5C6CAA}">
      <dgm:prSet/>
      <dgm:spPr/>
      <dgm:t>
        <a:bodyPr/>
        <a:lstStyle/>
        <a:p>
          <a:endParaRPr lang="fi-FI"/>
        </a:p>
      </dgm:t>
    </dgm:pt>
    <dgm:pt modelId="{2F2BA223-8916-4F7D-9A57-A4C770678B0A}" type="sibTrans" cxnId="{D57EE134-1635-4103-B4BA-59B6BA5C6CAA}">
      <dgm:prSet/>
      <dgm:spPr/>
      <dgm:t>
        <a:bodyPr/>
        <a:lstStyle/>
        <a:p>
          <a:endParaRPr lang="fi-FI"/>
        </a:p>
      </dgm:t>
    </dgm:pt>
    <dgm:pt modelId="{61F449EA-AF10-4713-B466-1037F09439FA}">
      <dgm:prSet phldrT="[Teksti]"/>
      <dgm:spPr/>
      <dgm:t>
        <a:bodyPr/>
        <a:lstStyle/>
        <a:p>
          <a:r>
            <a:rPr lang="fi-FI" dirty="0" smtClean="0"/>
            <a:t>OPETUS</a:t>
          </a:r>
          <a:endParaRPr lang="fi-FI" dirty="0"/>
        </a:p>
      </dgm:t>
    </dgm:pt>
    <dgm:pt modelId="{53A42CB4-53F7-412F-81C7-F6FA1DBBB8EC}" type="parTrans" cxnId="{A1E862AC-677E-4E1C-8763-2547C05F01D4}">
      <dgm:prSet/>
      <dgm:spPr/>
      <dgm:t>
        <a:bodyPr/>
        <a:lstStyle/>
        <a:p>
          <a:endParaRPr lang="fi-FI"/>
        </a:p>
      </dgm:t>
    </dgm:pt>
    <dgm:pt modelId="{F0C077F1-27FC-4B05-BC1E-4A56B0F10E51}" type="sibTrans" cxnId="{A1E862AC-677E-4E1C-8763-2547C05F01D4}">
      <dgm:prSet/>
      <dgm:spPr/>
      <dgm:t>
        <a:bodyPr/>
        <a:lstStyle/>
        <a:p>
          <a:endParaRPr lang="fi-FI"/>
        </a:p>
      </dgm:t>
    </dgm:pt>
    <dgm:pt modelId="{7AB28497-DD1F-4FA1-8D84-EA29B660B80C}" type="pres">
      <dgm:prSet presAssocID="{4B0BD39E-3DC3-4409-AC05-8F1117077BE9}" presName="compositeShape" presStyleCnt="0">
        <dgm:presLayoutVars>
          <dgm:chMax val="7"/>
          <dgm:dir/>
          <dgm:resizeHandles val="exact"/>
        </dgm:presLayoutVars>
      </dgm:prSet>
      <dgm:spPr/>
    </dgm:pt>
    <dgm:pt modelId="{AC4BA640-9B76-46F6-A13B-BF1B383E5192}" type="pres">
      <dgm:prSet presAssocID="{C579BB47-91F5-477D-8415-FB5A90C7EFC9}" presName="circ1" presStyleLbl="vennNode1" presStyleIdx="0" presStyleCnt="3" custLinFactNeighborX="2270" custLinFactNeighborY="-3682"/>
      <dgm:spPr/>
      <dgm:t>
        <a:bodyPr/>
        <a:lstStyle/>
        <a:p>
          <a:endParaRPr lang="fi-FI"/>
        </a:p>
      </dgm:t>
    </dgm:pt>
    <dgm:pt modelId="{9EE99817-98C7-4D0C-8059-36ECB3EC4C8B}" type="pres">
      <dgm:prSet presAssocID="{C579BB47-91F5-477D-8415-FB5A90C7EFC9}" presName="circ1Tx" presStyleLbl="revTx" presStyleIdx="0" presStyleCnt="0">
        <dgm:presLayoutVars>
          <dgm:chMax val="0"/>
          <dgm:chPref val="0"/>
          <dgm:bulletEnabled val="1"/>
        </dgm:presLayoutVars>
      </dgm:prSet>
      <dgm:spPr/>
      <dgm:t>
        <a:bodyPr/>
        <a:lstStyle/>
        <a:p>
          <a:endParaRPr lang="fi-FI"/>
        </a:p>
      </dgm:t>
    </dgm:pt>
    <dgm:pt modelId="{0EB017B4-607C-4FFB-9670-EA2F4AC45D26}" type="pres">
      <dgm:prSet presAssocID="{079E54A2-6826-48AF-836C-EB5152D5B9C0}" presName="circ2" presStyleLbl="vennNode1" presStyleIdx="1" presStyleCnt="3" custLinFactNeighborX="51040" custLinFactNeighborY="2761"/>
      <dgm:spPr/>
      <dgm:t>
        <a:bodyPr/>
        <a:lstStyle/>
        <a:p>
          <a:endParaRPr lang="fi-FI"/>
        </a:p>
      </dgm:t>
    </dgm:pt>
    <dgm:pt modelId="{31184384-BA54-45D8-BA85-E33509334F33}" type="pres">
      <dgm:prSet presAssocID="{079E54A2-6826-48AF-836C-EB5152D5B9C0}" presName="circ2Tx" presStyleLbl="revTx" presStyleIdx="0" presStyleCnt="0">
        <dgm:presLayoutVars>
          <dgm:chMax val="0"/>
          <dgm:chPref val="0"/>
          <dgm:bulletEnabled val="1"/>
        </dgm:presLayoutVars>
      </dgm:prSet>
      <dgm:spPr/>
      <dgm:t>
        <a:bodyPr/>
        <a:lstStyle/>
        <a:p>
          <a:endParaRPr lang="fi-FI"/>
        </a:p>
      </dgm:t>
    </dgm:pt>
    <dgm:pt modelId="{E0E11496-EB86-4C17-8FB1-FB98B28B48CC}" type="pres">
      <dgm:prSet presAssocID="{61F449EA-AF10-4713-B466-1037F09439FA}" presName="circ3" presStyleLbl="vennNode1" presStyleIdx="2" presStyleCnt="3" custLinFactNeighborX="-46500" custLinFactNeighborY="-2542"/>
      <dgm:spPr/>
      <dgm:t>
        <a:bodyPr/>
        <a:lstStyle/>
        <a:p>
          <a:endParaRPr lang="fi-FI"/>
        </a:p>
      </dgm:t>
    </dgm:pt>
    <dgm:pt modelId="{8868F87A-1900-46FC-9846-4A7330CE7569}" type="pres">
      <dgm:prSet presAssocID="{61F449EA-AF10-4713-B466-1037F09439FA}" presName="circ3Tx" presStyleLbl="revTx" presStyleIdx="0" presStyleCnt="0">
        <dgm:presLayoutVars>
          <dgm:chMax val="0"/>
          <dgm:chPref val="0"/>
          <dgm:bulletEnabled val="1"/>
        </dgm:presLayoutVars>
      </dgm:prSet>
      <dgm:spPr/>
      <dgm:t>
        <a:bodyPr/>
        <a:lstStyle/>
        <a:p>
          <a:endParaRPr lang="fi-FI"/>
        </a:p>
      </dgm:t>
    </dgm:pt>
  </dgm:ptLst>
  <dgm:cxnLst>
    <dgm:cxn modelId="{680E1698-33CF-42C5-81F6-FDF69C7EDF51}" type="presOf" srcId="{079E54A2-6826-48AF-836C-EB5152D5B9C0}" destId="{0EB017B4-607C-4FFB-9670-EA2F4AC45D26}" srcOrd="0" destOrd="0" presId="urn:microsoft.com/office/officeart/2005/8/layout/venn1"/>
    <dgm:cxn modelId="{A1E862AC-677E-4E1C-8763-2547C05F01D4}" srcId="{4B0BD39E-3DC3-4409-AC05-8F1117077BE9}" destId="{61F449EA-AF10-4713-B466-1037F09439FA}" srcOrd="2" destOrd="0" parTransId="{53A42CB4-53F7-412F-81C7-F6FA1DBBB8EC}" sibTransId="{F0C077F1-27FC-4B05-BC1E-4A56B0F10E51}"/>
    <dgm:cxn modelId="{5E4B6FE4-5A02-4801-BDB3-ED38B201EBAE}" type="presOf" srcId="{079E54A2-6826-48AF-836C-EB5152D5B9C0}" destId="{31184384-BA54-45D8-BA85-E33509334F33}" srcOrd="1" destOrd="0" presId="urn:microsoft.com/office/officeart/2005/8/layout/venn1"/>
    <dgm:cxn modelId="{357F6AEF-6C02-412E-B672-F7396BA6BC05}" srcId="{4B0BD39E-3DC3-4409-AC05-8F1117077BE9}" destId="{C579BB47-91F5-477D-8415-FB5A90C7EFC9}" srcOrd="0" destOrd="0" parTransId="{1C1A6BF7-731F-4982-AE19-43C6AC696DC9}" sibTransId="{7D387EE2-F94E-41DB-88E8-B71D65AEC824}"/>
    <dgm:cxn modelId="{A8FFD032-95D7-4A24-BE40-E1A9FD3CDD82}" type="presOf" srcId="{4B0BD39E-3DC3-4409-AC05-8F1117077BE9}" destId="{7AB28497-DD1F-4FA1-8D84-EA29B660B80C}" srcOrd="0" destOrd="0" presId="urn:microsoft.com/office/officeart/2005/8/layout/venn1"/>
    <dgm:cxn modelId="{38437C1F-C4E7-44C0-9061-20E4D7FA9ADC}" type="presOf" srcId="{C579BB47-91F5-477D-8415-FB5A90C7EFC9}" destId="{9EE99817-98C7-4D0C-8059-36ECB3EC4C8B}" srcOrd="1" destOrd="0" presId="urn:microsoft.com/office/officeart/2005/8/layout/venn1"/>
    <dgm:cxn modelId="{9FE152EB-4D7A-4FBF-AC8B-B991A61AF415}" type="presOf" srcId="{C579BB47-91F5-477D-8415-FB5A90C7EFC9}" destId="{AC4BA640-9B76-46F6-A13B-BF1B383E5192}" srcOrd="0" destOrd="0" presId="urn:microsoft.com/office/officeart/2005/8/layout/venn1"/>
    <dgm:cxn modelId="{C1400ED8-6EE9-4804-A899-8A142D6D22D7}" type="presOf" srcId="{61F449EA-AF10-4713-B466-1037F09439FA}" destId="{E0E11496-EB86-4C17-8FB1-FB98B28B48CC}" srcOrd="0" destOrd="0" presId="urn:microsoft.com/office/officeart/2005/8/layout/venn1"/>
    <dgm:cxn modelId="{5DA2FB25-5ED3-4861-9F0E-A002B4D6E267}" type="presOf" srcId="{61F449EA-AF10-4713-B466-1037F09439FA}" destId="{8868F87A-1900-46FC-9846-4A7330CE7569}" srcOrd="1" destOrd="0" presId="urn:microsoft.com/office/officeart/2005/8/layout/venn1"/>
    <dgm:cxn modelId="{D57EE134-1635-4103-B4BA-59B6BA5C6CAA}" srcId="{4B0BD39E-3DC3-4409-AC05-8F1117077BE9}" destId="{079E54A2-6826-48AF-836C-EB5152D5B9C0}" srcOrd="1" destOrd="0" parTransId="{CC045A55-1832-4C0E-B002-E33CEDE90F72}" sibTransId="{2F2BA223-8916-4F7D-9A57-A4C770678B0A}"/>
    <dgm:cxn modelId="{C9986A56-B7E2-41D3-9CCB-EDB84306D373}" type="presParOf" srcId="{7AB28497-DD1F-4FA1-8D84-EA29B660B80C}" destId="{AC4BA640-9B76-46F6-A13B-BF1B383E5192}" srcOrd="0" destOrd="0" presId="urn:microsoft.com/office/officeart/2005/8/layout/venn1"/>
    <dgm:cxn modelId="{62C90064-53CB-4002-84B4-79B34DFA8DBC}" type="presParOf" srcId="{7AB28497-DD1F-4FA1-8D84-EA29B660B80C}" destId="{9EE99817-98C7-4D0C-8059-36ECB3EC4C8B}" srcOrd="1" destOrd="0" presId="urn:microsoft.com/office/officeart/2005/8/layout/venn1"/>
    <dgm:cxn modelId="{C160804A-4567-4529-8673-94EC14D65944}" type="presParOf" srcId="{7AB28497-DD1F-4FA1-8D84-EA29B660B80C}" destId="{0EB017B4-607C-4FFB-9670-EA2F4AC45D26}" srcOrd="2" destOrd="0" presId="urn:microsoft.com/office/officeart/2005/8/layout/venn1"/>
    <dgm:cxn modelId="{ED649C43-7C85-4DC7-A95D-21AE5A9DB2EB}" type="presParOf" srcId="{7AB28497-DD1F-4FA1-8D84-EA29B660B80C}" destId="{31184384-BA54-45D8-BA85-E33509334F33}" srcOrd="3" destOrd="0" presId="urn:microsoft.com/office/officeart/2005/8/layout/venn1"/>
    <dgm:cxn modelId="{9D6468A2-2DC6-4DD0-9477-1A41791E1F70}" type="presParOf" srcId="{7AB28497-DD1F-4FA1-8D84-EA29B660B80C}" destId="{E0E11496-EB86-4C17-8FB1-FB98B28B48CC}" srcOrd="4" destOrd="0" presId="urn:microsoft.com/office/officeart/2005/8/layout/venn1"/>
    <dgm:cxn modelId="{ED18417C-3733-469B-B9AC-44E911A872EB}" type="presParOf" srcId="{7AB28497-DD1F-4FA1-8D84-EA29B660B80C}" destId="{8868F87A-1900-46FC-9846-4A7330CE7569}" srcOrd="5"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60F1D81-E858-4208-B77F-76E6E36E14E7}">
      <dsp:nvSpPr>
        <dsp:cNvPr id="0" name=""/>
        <dsp:cNvSpPr/>
      </dsp:nvSpPr>
      <dsp:spPr>
        <a:xfrm>
          <a:off x="1298660" y="426502"/>
          <a:ext cx="3816250" cy="3816250"/>
        </a:xfrm>
        <a:prstGeom prst="blockArc">
          <a:avLst>
            <a:gd name="adj1" fmla="val 12947799"/>
            <a:gd name="adj2" fmla="val 17899622"/>
            <a:gd name="adj3" fmla="val 4521"/>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F1F1DE7-6D46-41D6-968F-CF72E60C955F}">
      <dsp:nvSpPr>
        <dsp:cNvPr id="0" name=""/>
        <dsp:cNvSpPr/>
      </dsp:nvSpPr>
      <dsp:spPr>
        <a:xfrm>
          <a:off x="1191978" y="560938"/>
          <a:ext cx="3816250" cy="3816250"/>
        </a:xfrm>
        <a:prstGeom prst="blockArc">
          <a:avLst>
            <a:gd name="adj1" fmla="val 8532806"/>
            <a:gd name="adj2" fmla="val 13264263"/>
            <a:gd name="adj3" fmla="val 4521"/>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F8C04EB-2A4B-413B-8FA8-7EB1A86033B0}">
      <dsp:nvSpPr>
        <dsp:cNvPr id="0" name=""/>
        <dsp:cNvSpPr/>
      </dsp:nvSpPr>
      <dsp:spPr>
        <a:xfrm>
          <a:off x="1311559" y="734634"/>
          <a:ext cx="3816250" cy="3816250"/>
        </a:xfrm>
        <a:prstGeom prst="blockArc">
          <a:avLst>
            <a:gd name="adj1" fmla="val 3948959"/>
            <a:gd name="adj2" fmla="val 8921729"/>
            <a:gd name="adj3" fmla="val 4521"/>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0D9B889-9D6C-43E8-83A5-1CEE1772ACFC}">
      <dsp:nvSpPr>
        <dsp:cNvPr id="0" name=""/>
        <dsp:cNvSpPr/>
      </dsp:nvSpPr>
      <dsp:spPr>
        <a:xfrm>
          <a:off x="2892847" y="759556"/>
          <a:ext cx="3816250" cy="3816250"/>
        </a:xfrm>
        <a:prstGeom prst="blockArc">
          <a:avLst>
            <a:gd name="adj1" fmla="val 2111501"/>
            <a:gd name="adj2" fmla="val 6959393"/>
            <a:gd name="adj3" fmla="val 4521"/>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49FC8D4-1893-499C-9589-FA27C860F5BC}">
      <dsp:nvSpPr>
        <dsp:cNvPr id="0" name=""/>
        <dsp:cNvSpPr/>
      </dsp:nvSpPr>
      <dsp:spPr>
        <a:xfrm>
          <a:off x="2949556" y="683340"/>
          <a:ext cx="3816250" cy="3816250"/>
        </a:xfrm>
        <a:prstGeom prst="blockArc">
          <a:avLst>
            <a:gd name="adj1" fmla="val 19299408"/>
            <a:gd name="adj2" fmla="val 2286633"/>
            <a:gd name="adj3" fmla="val 4521"/>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807881-CB9F-42EB-A649-D8CFEA6F1417}">
      <dsp:nvSpPr>
        <dsp:cNvPr id="0" name=""/>
        <dsp:cNvSpPr/>
      </dsp:nvSpPr>
      <dsp:spPr>
        <a:xfrm>
          <a:off x="2840562" y="530287"/>
          <a:ext cx="3816250" cy="3816250"/>
        </a:xfrm>
        <a:prstGeom prst="blockArc">
          <a:avLst>
            <a:gd name="adj1" fmla="val 14962466"/>
            <a:gd name="adj2" fmla="val 19645905"/>
            <a:gd name="adj3" fmla="val 4521"/>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75F0537-6916-4B3C-B2F3-6138F7CC9EB4}">
      <dsp:nvSpPr>
        <dsp:cNvPr id="0" name=""/>
        <dsp:cNvSpPr/>
      </dsp:nvSpPr>
      <dsp:spPr>
        <a:xfrm>
          <a:off x="2750743" y="1584168"/>
          <a:ext cx="2592279" cy="2127382"/>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fi-FI" sz="2500" kern="1200" dirty="0" smtClean="0"/>
            <a:t>Arvoperusta</a:t>
          </a:r>
          <a:endParaRPr lang="fi-FI" sz="2500" kern="1200" dirty="0"/>
        </a:p>
      </dsp:txBody>
      <dsp:txXfrm>
        <a:off x="2750743" y="1584168"/>
        <a:ext cx="2592279" cy="2127382"/>
      </dsp:txXfrm>
    </dsp:sp>
    <dsp:sp modelId="{1C574A47-3D1D-4BBE-8CBD-BFBC450FB851}">
      <dsp:nvSpPr>
        <dsp:cNvPr id="0" name=""/>
        <dsp:cNvSpPr/>
      </dsp:nvSpPr>
      <dsp:spPr>
        <a:xfrm>
          <a:off x="3254818" y="-72000"/>
          <a:ext cx="1673822" cy="1529933"/>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fi-FI" sz="1100" kern="1200" dirty="0" smtClean="0"/>
            <a:t>Yhdenvertaisuus, tasa-arvo ja moninaisuus</a:t>
          </a:r>
          <a:endParaRPr lang="fi-FI" sz="1100" kern="1200" dirty="0"/>
        </a:p>
      </dsp:txBody>
      <dsp:txXfrm>
        <a:off x="3254818" y="-72000"/>
        <a:ext cx="1673822" cy="1529933"/>
      </dsp:txXfrm>
    </dsp:sp>
    <dsp:sp modelId="{86D6D391-3B32-4178-8E40-C3100B6EC5C0}">
      <dsp:nvSpPr>
        <dsp:cNvPr id="0" name=""/>
        <dsp:cNvSpPr/>
      </dsp:nvSpPr>
      <dsp:spPr>
        <a:xfrm>
          <a:off x="5410941" y="658977"/>
          <a:ext cx="1818933" cy="1551010"/>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fi-FI" sz="1100" kern="1200" dirty="0" smtClean="0"/>
            <a:t>Perheiden monimuotoisuus</a:t>
          </a:r>
          <a:endParaRPr lang="fi-FI" sz="1100" kern="1200" dirty="0"/>
        </a:p>
      </dsp:txBody>
      <dsp:txXfrm>
        <a:off x="5410941" y="658977"/>
        <a:ext cx="1818933" cy="1551010"/>
      </dsp:txXfrm>
    </dsp:sp>
    <dsp:sp modelId="{8C7C3BA3-9249-4DC2-92F6-A605F8030BE2}">
      <dsp:nvSpPr>
        <dsp:cNvPr id="0" name=""/>
        <dsp:cNvSpPr/>
      </dsp:nvSpPr>
      <dsp:spPr>
        <a:xfrm>
          <a:off x="5374939" y="2891227"/>
          <a:ext cx="1900308" cy="1702544"/>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fi-FI" sz="1100" kern="1200" dirty="0" smtClean="0"/>
            <a:t>Terveellinen ja kestävä elämäntapa</a:t>
          </a:r>
          <a:endParaRPr lang="fi-FI" sz="1100" kern="1200" dirty="0"/>
        </a:p>
      </dsp:txBody>
      <dsp:txXfrm>
        <a:off x="5374939" y="2891227"/>
        <a:ext cx="1900308" cy="1702544"/>
      </dsp:txXfrm>
    </dsp:sp>
    <dsp:sp modelId="{C6F97C7E-9265-42D3-B7AD-EDD315CE41F1}">
      <dsp:nvSpPr>
        <dsp:cNvPr id="0" name=""/>
        <dsp:cNvSpPr/>
      </dsp:nvSpPr>
      <dsp:spPr>
        <a:xfrm>
          <a:off x="3038788" y="3607846"/>
          <a:ext cx="1889847" cy="1472440"/>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fi-FI" sz="1100" kern="1200" dirty="0" smtClean="0"/>
            <a:t>Lapsuuden itseisarvo</a:t>
          </a:r>
          <a:endParaRPr lang="fi-FI" sz="1100" kern="1200" dirty="0"/>
        </a:p>
      </dsp:txBody>
      <dsp:txXfrm>
        <a:off x="3038788" y="3607846"/>
        <a:ext cx="1889847" cy="1472440"/>
      </dsp:txXfrm>
    </dsp:sp>
    <dsp:sp modelId="{71A59DBA-4EDC-4DAC-928F-2857DF35D881}">
      <dsp:nvSpPr>
        <dsp:cNvPr id="0" name=""/>
        <dsp:cNvSpPr/>
      </dsp:nvSpPr>
      <dsp:spPr>
        <a:xfrm>
          <a:off x="730424" y="2743746"/>
          <a:ext cx="1791564" cy="1736072"/>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fi-FI" sz="1100" kern="1200" dirty="0" smtClean="0"/>
            <a:t>Ihmisenä kasvaminen</a:t>
          </a:r>
          <a:endParaRPr lang="fi-FI" sz="1100" kern="1200" dirty="0"/>
        </a:p>
      </dsp:txBody>
      <dsp:txXfrm>
        <a:off x="730424" y="2743746"/>
        <a:ext cx="1791564" cy="1736072"/>
      </dsp:txXfrm>
    </dsp:sp>
    <dsp:sp modelId="{907F21DD-5D15-4F1F-946A-A9720E9831A2}">
      <dsp:nvSpPr>
        <dsp:cNvPr id="0" name=""/>
        <dsp:cNvSpPr/>
      </dsp:nvSpPr>
      <dsp:spPr>
        <a:xfrm>
          <a:off x="806542" y="432048"/>
          <a:ext cx="1775112" cy="1623458"/>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fi-FI" sz="1100" kern="1200" dirty="0" smtClean="0"/>
            <a:t>Lapsen oikeudet</a:t>
          </a:r>
          <a:endParaRPr lang="fi-FI" sz="1100" kern="1200" dirty="0"/>
        </a:p>
      </dsp:txBody>
      <dsp:txXfrm>
        <a:off x="806542" y="432048"/>
        <a:ext cx="1775112" cy="162345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748BFD2-F1F0-44DB-8B49-68255B77CFF4}">
      <dsp:nvSpPr>
        <dsp:cNvPr id="0" name=""/>
        <dsp:cNvSpPr/>
      </dsp:nvSpPr>
      <dsp:spPr>
        <a:xfrm>
          <a:off x="3281756" y="1185804"/>
          <a:ext cx="3494804" cy="1250810"/>
        </a:xfrm>
        <a:custGeom>
          <a:avLst/>
          <a:gdLst/>
          <a:ahLst/>
          <a:cxnLst/>
          <a:rect l="0" t="0" r="0" b="0"/>
          <a:pathLst>
            <a:path>
              <a:moveTo>
                <a:pt x="0" y="0"/>
              </a:moveTo>
              <a:lnTo>
                <a:pt x="0" y="1100195"/>
              </a:lnTo>
              <a:lnTo>
                <a:pt x="3494804" y="1100195"/>
              </a:lnTo>
              <a:lnTo>
                <a:pt x="3494804" y="1250810"/>
              </a:lnTo>
            </a:path>
          </a:pathLst>
        </a:custGeom>
        <a:noFill/>
        <a:ln w="127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DA7964-2905-40C4-8C6D-D94A21211060}">
      <dsp:nvSpPr>
        <dsp:cNvPr id="0" name=""/>
        <dsp:cNvSpPr/>
      </dsp:nvSpPr>
      <dsp:spPr>
        <a:xfrm>
          <a:off x="3281756" y="1185804"/>
          <a:ext cx="1507681" cy="1250810"/>
        </a:xfrm>
        <a:custGeom>
          <a:avLst/>
          <a:gdLst/>
          <a:ahLst/>
          <a:cxnLst/>
          <a:rect l="0" t="0" r="0" b="0"/>
          <a:pathLst>
            <a:path>
              <a:moveTo>
                <a:pt x="0" y="0"/>
              </a:moveTo>
              <a:lnTo>
                <a:pt x="0" y="1100195"/>
              </a:lnTo>
              <a:lnTo>
                <a:pt x="1507681" y="1100195"/>
              </a:lnTo>
              <a:lnTo>
                <a:pt x="1507681" y="1250810"/>
              </a:lnTo>
            </a:path>
          </a:pathLst>
        </a:custGeom>
        <a:noFill/>
        <a:ln w="127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A5D8B6-E976-4892-82E3-233687471CA0}">
      <dsp:nvSpPr>
        <dsp:cNvPr id="0" name=""/>
        <dsp:cNvSpPr/>
      </dsp:nvSpPr>
      <dsp:spPr>
        <a:xfrm>
          <a:off x="2802314" y="1185804"/>
          <a:ext cx="479442" cy="1250810"/>
        </a:xfrm>
        <a:custGeom>
          <a:avLst/>
          <a:gdLst/>
          <a:ahLst/>
          <a:cxnLst/>
          <a:rect l="0" t="0" r="0" b="0"/>
          <a:pathLst>
            <a:path>
              <a:moveTo>
                <a:pt x="479442" y="0"/>
              </a:moveTo>
              <a:lnTo>
                <a:pt x="479442" y="1100195"/>
              </a:lnTo>
              <a:lnTo>
                <a:pt x="0" y="1100195"/>
              </a:lnTo>
              <a:lnTo>
                <a:pt x="0" y="1250810"/>
              </a:lnTo>
            </a:path>
          </a:pathLst>
        </a:custGeom>
        <a:noFill/>
        <a:ln w="127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23A084-08B2-4B0C-928D-0AE6A96ED25B}">
      <dsp:nvSpPr>
        <dsp:cNvPr id="0" name=""/>
        <dsp:cNvSpPr/>
      </dsp:nvSpPr>
      <dsp:spPr>
        <a:xfrm>
          <a:off x="815191" y="1185804"/>
          <a:ext cx="2466565" cy="1250810"/>
        </a:xfrm>
        <a:custGeom>
          <a:avLst/>
          <a:gdLst/>
          <a:ahLst/>
          <a:cxnLst/>
          <a:rect l="0" t="0" r="0" b="0"/>
          <a:pathLst>
            <a:path>
              <a:moveTo>
                <a:pt x="2466565" y="0"/>
              </a:moveTo>
              <a:lnTo>
                <a:pt x="2466565" y="1100195"/>
              </a:lnTo>
              <a:lnTo>
                <a:pt x="0" y="1100195"/>
              </a:lnTo>
              <a:lnTo>
                <a:pt x="0" y="1250810"/>
              </a:lnTo>
            </a:path>
          </a:pathLst>
        </a:custGeom>
        <a:noFill/>
        <a:ln w="127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8FC1C4-681C-4DD8-A615-0EABC70F5076}">
      <dsp:nvSpPr>
        <dsp:cNvPr id="0" name=""/>
        <dsp:cNvSpPr/>
      </dsp:nvSpPr>
      <dsp:spPr>
        <a:xfrm>
          <a:off x="2468842" y="153403"/>
          <a:ext cx="1625828" cy="103240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A6DB77-73B6-4663-AEC8-EAB3D2D291E4}">
      <dsp:nvSpPr>
        <dsp:cNvPr id="0" name=""/>
        <dsp:cNvSpPr/>
      </dsp:nvSpPr>
      <dsp:spPr>
        <a:xfrm>
          <a:off x="2649490" y="325018"/>
          <a:ext cx="1625828" cy="103240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i-FI" sz="1200" kern="1200" dirty="0" smtClean="0"/>
            <a:t>VALTIONHALLINTO</a:t>
          </a:r>
          <a:endParaRPr lang="fi-FI" sz="1200" kern="1200" dirty="0"/>
        </a:p>
      </dsp:txBody>
      <dsp:txXfrm>
        <a:off x="2649490" y="325018"/>
        <a:ext cx="1625828" cy="1032400"/>
      </dsp:txXfrm>
    </dsp:sp>
    <dsp:sp modelId="{E7C2AF7F-C85E-4BD5-A65D-2356D9C13E08}">
      <dsp:nvSpPr>
        <dsp:cNvPr id="0" name=""/>
        <dsp:cNvSpPr/>
      </dsp:nvSpPr>
      <dsp:spPr>
        <a:xfrm>
          <a:off x="2277" y="2436614"/>
          <a:ext cx="1625828" cy="103240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AEFC1F-9E2E-4CA5-AD4E-A4101B5D233A}">
      <dsp:nvSpPr>
        <dsp:cNvPr id="0" name=""/>
        <dsp:cNvSpPr/>
      </dsp:nvSpPr>
      <dsp:spPr>
        <a:xfrm>
          <a:off x="182924" y="2608230"/>
          <a:ext cx="1625828" cy="103240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i-FI" sz="1200" b="1" kern="1200" dirty="0" smtClean="0"/>
            <a:t>Normiohjaus</a:t>
          </a:r>
        </a:p>
        <a:p>
          <a:pPr lvl="0" algn="ctr" defTabSz="533400">
            <a:lnSpc>
              <a:spcPct val="90000"/>
            </a:lnSpc>
            <a:spcBef>
              <a:spcPct val="0"/>
            </a:spcBef>
            <a:spcAft>
              <a:spcPct val="35000"/>
            </a:spcAft>
          </a:pPr>
          <a:r>
            <a:rPr lang="fi-FI" sz="1200" kern="1200" dirty="0" smtClean="0"/>
            <a:t>Lait</a:t>
          </a:r>
        </a:p>
        <a:p>
          <a:pPr lvl="0" algn="ctr" defTabSz="533400">
            <a:lnSpc>
              <a:spcPct val="90000"/>
            </a:lnSpc>
            <a:spcBef>
              <a:spcPct val="0"/>
            </a:spcBef>
            <a:spcAft>
              <a:spcPct val="35000"/>
            </a:spcAft>
          </a:pPr>
          <a:r>
            <a:rPr lang="fi-FI" sz="1200" kern="1200" dirty="0" smtClean="0"/>
            <a:t>Asetukset</a:t>
          </a:r>
        </a:p>
        <a:p>
          <a:pPr lvl="0" algn="ctr" defTabSz="533400">
            <a:lnSpc>
              <a:spcPct val="90000"/>
            </a:lnSpc>
            <a:spcBef>
              <a:spcPct val="0"/>
            </a:spcBef>
            <a:spcAft>
              <a:spcPct val="35000"/>
            </a:spcAft>
          </a:pPr>
          <a:r>
            <a:rPr lang="fi-FI" sz="1200" kern="1200" dirty="0" smtClean="0"/>
            <a:t>päätökset</a:t>
          </a:r>
        </a:p>
      </dsp:txBody>
      <dsp:txXfrm>
        <a:off x="182924" y="2608230"/>
        <a:ext cx="1625828" cy="1032400"/>
      </dsp:txXfrm>
    </dsp:sp>
    <dsp:sp modelId="{4A9C4633-A1BB-49AC-A4C2-E30204BC3FC1}">
      <dsp:nvSpPr>
        <dsp:cNvPr id="0" name=""/>
        <dsp:cNvSpPr/>
      </dsp:nvSpPr>
      <dsp:spPr>
        <a:xfrm>
          <a:off x="1989400" y="2436614"/>
          <a:ext cx="1625828" cy="103240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F3E3E3-B42F-488C-AF81-6F7757D66A94}">
      <dsp:nvSpPr>
        <dsp:cNvPr id="0" name=""/>
        <dsp:cNvSpPr/>
      </dsp:nvSpPr>
      <dsp:spPr>
        <a:xfrm>
          <a:off x="2170048" y="2608230"/>
          <a:ext cx="1625828" cy="103240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i-FI" sz="1200" b="1" kern="1200" dirty="0" smtClean="0"/>
            <a:t>Informaatio-ohjaus</a:t>
          </a:r>
        </a:p>
        <a:p>
          <a:pPr lvl="0" algn="ctr" defTabSz="533400">
            <a:lnSpc>
              <a:spcPct val="90000"/>
            </a:lnSpc>
            <a:spcBef>
              <a:spcPct val="0"/>
            </a:spcBef>
            <a:spcAft>
              <a:spcPct val="35000"/>
            </a:spcAft>
          </a:pPr>
          <a:endParaRPr lang="fi-FI" sz="1200" kern="1200" dirty="0" smtClean="0"/>
        </a:p>
        <a:p>
          <a:pPr lvl="0" algn="ctr" defTabSz="533400">
            <a:lnSpc>
              <a:spcPct val="90000"/>
            </a:lnSpc>
            <a:spcBef>
              <a:spcPct val="0"/>
            </a:spcBef>
            <a:spcAft>
              <a:spcPct val="35000"/>
            </a:spcAft>
          </a:pPr>
          <a:r>
            <a:rPr lang="fi-FI" sz="1200" kern="1200" dirty="0" smtClean="0"/>
            <a:t>Tutkimus- ja kehittämishankkeet</a:t>
          </a:r>
          <a:endParaRPr lang="fi-FI" sz="1200" kern="1200" dirty="0"/>
        </a:p>
      </dsp:txBody>
      <dsp:txXfrm>
        <a:off x="2170048" y="2608230"/>
        <a:ext cx="1625828" cy="1032400"/>
      </dsp:txXfrm>
    </dsp:sp>
    <dsp:sp modelId="{AB56E665-0975-4818-8E27-AA4D48094F26}">
      <dsp:nvSpPr>
        <dsp:cNvPr id="0" name=""/>
        <dsp:cNvSpPr/>
      </dsp:nvSpPr>
      <dsp:spPr>
        <a:xfrm>
          <a:off x="3976523" y="2436614"/>
          <a:ext cx="1625828" cy="103240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C3144E-BD8F-429C-AE2B-0D5D3E72E4F5}">
      <dsp:nvSpPr>
        <dsp:cNvPr id="0" name=""/>
        <dsp:cNvSpPr/>
      </dsp:nvSpPr>
      <dsp:spPr>
        <a:xfrm>
          <a:off x="4157171" y="2608230"/>
          <a:ext cx="1625828" cy="103240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i-FI" sz="1200" b="1" kern="1200" dirty="0" smtClean="0"/>
            <a:t>Tavoite- ja ohjelmaohjaus</a:t>
          </a:r>
        </a:p>
        <a:p>
          <a:pPr lvl="0" algn="ctr" defTabSz="533400">
            <a:lnSpc>
              <a:spcPct val="90000"/>
            </a:lnSpc>
            <a:spcBef>
              <a:spcPct val="0"/>
            </a:spcBef>
            <a:spcAft>
              <a:spcPct val="35000"/>
            </a:spcAft>
          </a:pPr>
          <a:r>
            <a:rPr lang="fi-FI" sz="1200" kern="1200" dirty="0" smtClean="0"/>
            <a:t>Toimintaa ohjaavat tavoitteet ja kehittämisohjelmat</a:t>
          </a:r>
          <a:endParaRPr lang="fi-FI" sz="1200" kern="1200" dirty="0"/>
        </a:p>
      </dsp:txBody>
      <dsp:txXfrm>
        <a:off x="4157171" y="2608230"/>
        <a:ext cx="1625828" cy="1032400"/>
      </dsp:txXfrm>
    </dsp:sp>
    <dsp:sp modelId="{DC94BCB8-6E9C-4E58-9A06-943D146BF3D3}">
      <dsp:nvSpPr>
        <dsp:cNvPr id="0" name=""/>
        <dsp:cNvSpPr/>
      </dsp:nvSpPr>
      <dsp:spPr>
        <a:xfrm>
          <a:off x="5963647" y="2436614"/>
          <a:ext cx="1625828" cy="103240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07216D-82AC-41AB-AC82-44CF7FA8DBB2}">
      <dsp:nvSpPr>
        <dsp:cNvPr id="0" name=""/>
        <dsp:cNvSpPr/>
      </dsp:nvSpPr>
      <dsp:spPr>
        <a:xfrm>
          <a:off x="6144294" y="2608230"/>
          <a:ext cx="1625828" cy="103240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i-FI" sz="1200" b="1" kern="1200" dirty="0" smtClean="0"/>
            <a:t>Resurssiohjaus</a:t>
          </a:r>
        </a:p>
        <a:p>
          <a:pPr lvl="0" algn="ctr" defTabSz="533400">
            <a:lnSpc>
              <a:spcPct val="90000"/>
            </a:lnSpc>
            <a:spcBef>
              <a:spcPct val="0"/>
            </a:spcBef>
            <a:spcAft>
              <a:spcPct val="35000"/>
            </a:spcAft>
          </a:pPr>
          <a:r>
            <a:rPr lang="fi-FI" sz="1200" kern="1200" dirty="0" smtClean="0"/>
            <a:t>Taloudelliset edellytykset</a:t>
          </a:r>
          <a:endParaRPr lang="fi-FI" sz="1200" kern="1200" dirty="0"/>
        </a:p>
      </dsp:txBody>
      <dsp:txXfrm>
        <a:off x="6144294" y="2608230"/>
        <a:ext cx="1625828" cy="103240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C4BA640-9B76-46F6-A13B-BF1B383E5192}">
      <dsp:nvSpPr>
        <dsp:cNvPr id="0" name=""/>
        <dsp:cNvSpPr/>
      </dsp:nvSpPr>
      <dsp:spPr>
        <a:xfrm>
          <a:off x="2818654" y="0"/>
          <a:ext cx="2715577" cy="271557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r>
            <a:rPr lang="fi-FI" sz="3000" kern="1200" dirty="0" smtClean="0"/>
            <a:t>KASVATUS</a:t>
          </a:r>
          <a:endParaRPr lang="fi-FI" sz="3000" kern="1200" dirty="0"/>
        </a:p>
      </dsp:txBody>
      <dsp:txXfrm>
        <a:off x="3180731" y="475226"/>
        <a:ext cx="1991423" cy="1222010"/>
      </dsp:txXfrm>
    </dsp:sp>
    <dsp:sp modelId="{0EB017B4-607C-4FFB-9670-EA2F4AC45D26}">
      <dsp:nvSpPr>
        <dsp:cNvPr id="0" name=""/>
        <dsp:cNvSpPr/>
      </dsp:nvSpPr>
      <dsp:spPr>
        <a:xfrm>
          <a:off x="5122912" y="1810385"/>
          <a:ext cx="2715577" cy="271557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r>
            <a:rPr lang="fi-FI" sz="3000" kern="1200" dirty="0" smtClean="0"/>
            <a:t>HOITO</a:t>
          </a:r>
          <a:endParaRPr lang="fi-FI" sz="3000" kern="1200" dirty="0"/>
        </a:p>
      </dsp:txBody>
      <dsp:txXfrm>
        <a:off x="5953427" y="2511909"/>
        <a:ext cx="1629346" cy="1493567"/>
      </dsp:txXfrm>
    </dsp:sp>
    <dsp:sp modelId="{E0E11496-EB86-4C17-8FB1-FB98B28B48CC}">
      <dsp:nvSpPr>
        <dsp:cNvPr id="0" name=""/>
        <dsp:cNvSpPr/>
      </dsp:nvSpPr>
      <dsp:spPr>
        <a:xfrm>
          <a:off x="514396" y="1684780"/>
          <a:ext cx="2715577" cy="271557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r>
            <a:rPr lang="fi-FI" sz="3000" kern="1200" dirty="0" smtClean="0"/>
            <a:t>OPETUS</a:t>
          </a:r>
          <a:endParaRPr lang="fi-FI" sz="3000" kern="1200" dirty="0"/>
        </a:p>
      </dsp:txBody>
      <dsp:txXfrm>
        <a:off x="770113" y="2386304"/>
        <a:ext cx="1629346" cy="1493567"/>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F154E1-13AE-448B-BE36-28EBB91AEB11}" type="datetimeFigureOut">
              <a:rPr lang="fi-FI" smtClean="0"/>
              <a:pPr/>
              <a:t>17.11.2020</a:t>
            </a:fld>
            <a:endParaRPr lang="fi-FI"/>
          </a:p>
        </p:txBody>
      </p:sp>
      <p:sp>
        <p:nvSpPr>
          <p:cNvPr id="4" name="Dian kuvan paikkamerkki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6" name="Alatunnisteen paikkamerk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FF546E-5127-46A3-8E6E-AE8AA407DFEE}" type="slidenum">
              <a:rPr lang="fi-FI" smtClean="0"/>
              <a:pPr/>
              <a:t>‹#›</a:t>
            </a:fld>
            <a:endParaRPr lang="fi-FI"/>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4" name="Shape 57"/>
          <p:cNvSpPr>
            <a:spLocks noGrp="1" noRot="1" noChangeAspect="1" noTextEdit="1"/>
          </p:cNvSpPr>
          <p:nvPr>
            <p:ph type="sldImg" idx="2"/>
          </p:nvPr>
        </p:nvSpPr>
        <p:spPr>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 ang="0">
                <a:pos x="0" y="0"/>
              </a:cxn>
            </a:cxnLst>
            <a:rect l="T0" t="T1" r="T2" b="T3"/>
            <a:pathLst>
              <a:path w="120000" h="120000" extrusionOk="0">
                <a:moveTo>
                  <a:pt x="0" y="0"/>
                </a:moveTo>
                <a:lnTo>
                  <a:pt x="120000" y="0"/>
                </a:lnTo>
                <a:lnTo>
                  <a:pt x="120000" y="120000"/>
                </a:lnTo>
                <a:lnTo>
                  <a:pt x="0" y="120000"/>
                </a:lnTo>
                <a:lnTo>
                  <a:pt x="0" y="0"/>
                </a:lnTo>
                <a:close/>
              </a:path>
            </a:pathLst>
          </a:custGeom>
          <a:noFill/>
          <a:ln>
            <a:headEnd/>
            <a:tailEnd/>
          </a:ln>
        </p:spPr>
      </p:sp>
      <p:sp>
        <p:nvSpPr>
          <p:cNvPr id="8195" name="Shape 58"/>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3314" name="Shape 57"/>
          <p:cNvSpPr>
            <a:spLocks noGrp="1" noRot="1" noChangeAspect="1" noTextEdit="1"/>
          </p:cNvSpPr>
          <p:nvPr>
            <p:ph type="sldImg" idx="2"/>
          </p:nvPr>
        </p:nvSpPr>
        <p:spPr>
          <a:noFill/>
          <a:ln>
            <a:headEnd/>
            <a:tailEnd/>
          </a:ln>
        </p:spPr>
      </p:sp>
      <p:sp>
        <p:nvSpPr>
          <p:cNvPr id="13315" name="Shape 58"/>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4338" name="Shape 63"/>
          <p:cNvSpPr>
            <a:spLocks noGrp="1" noRot="1" noChangeAspect="1" noTextEdit="1"/>
          </p:cNvSpPr>
          <p:nvPr>
            <p:ph type="sldImg" idx="2"/>
          </p:nvPr>
        </p:nvSpPr>
        <p:spPr>
          <a:noFill/>
          <a:ln>
            <a:headEnd/>
            <a:tailEnd/>
          </a:ln>
        </p:spPr>
      </p:sp>
      <p:sp>
        <p:nvSpPr>
          <p:cNvPr id="14339" name="Shape 64"/>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362" name="Shape 70"/>
          <p:cNvSpPr>
            <a:spLocks noGrp="1" noRot="1" noChangeAspect="1" noTextEdit="1"/>
          </p:cNvSpPr>
          <p:nvPr>
            <p:ph type="sldImg" idx="2"/>
          </p:nvPr>
        </p:nvSpPr>
        <p:spPr>
          <a:noFill/>
          <a:ln>
            <a:headEnd/>
            <a:tailEnd/>
          </a:ln>
        </p:spPr>
      </p:sp>
      <p:sp>
        <p:nvSpPr>
          <p:cNvPr id="15363" name="Shape 71"/>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6" name="Shape 77"/>
          <p:cNvSpPr>
            <a:spLocks noGrp="1" noRot="1" noChangeAspect="1" noTextEdit="1"/>
          </p:cNvSpPr>
          <p:nvPr>
            <p:ph type="sldImg" idx="2"/>
          </p:nvPr>
        </p:nvSpPr>
        <p:spPr>
          <a:noFill/>
          <a:ln>
            <a:headEnd/>
            <a:tailEnd/>
          </a:ln>
        </p:spPr>
      </p:sp>
      <p:sp>
        <p:nvSpPr>
          <p:cNvPr id="16387" name="Shape 78"/>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8" name="Shape 94"/>
          <p:cNvSpPr txBox="1">
            <a:spLocks noGrp="1"/>
          </p:cNvSpPr>
          <p:nvPr>
            <p:ph type="body" idx="1"/>
          </p:nvPr>
        </p:nvSpPr>
        <p:spPr bwMode="auto">
          <a:noFill/>
        </p:spPr>
        <p:txBody>
          <a:bodyPr vert="horz" wrap="square" numCol="1" anchor="ctr"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
        <p:nvSpPr>
          <p:cNvPr id="9219" name="Shape 95"/>
          <p:cNvSpPr>
            <a:spLocks noGrp="1" noRot="1" noChangeAspect="1" noTextEdit="1"/>
          </p:cNvSpPr>
          <p:nvPr>
            <p:ph type="sldImg" idx="2"/>
          </p:nvPr>
        </p:nvSpPr>
        <p:spPr>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 ang="0">
                <a:pos x="0" y="0"/>
              </a:cxn>
            </a:cxnLst>
            <a:rect l="T0" t="T1" r="T2" b="T3"/>
            <a:pathLst>
              <a:path w="120000" h="120000" extrusionOk="0">
                <a:moveTo>
                  <a:pt x="0" y="0"/>
                </a:moveTo>
                <a:lnTo>
                  <a:pt x="120000" y="0"/>
                </a:lnTo>
                <a:lnTo>
                  <a:pt x="120000" y="120000"/>
                </a:lnTo>
                <a:lnTo>
                  <a:pt x="0" y="120000"/>
                </a:lnTo>
                <a:lnTo>
                  <a:pt x="0" y="0"/>
                </a:lnTo>
                <a:close/>
              </a:path>
            </a:pathLst>
          </a:custGeom>
          <a:noFill/>
          <a:ln>
            <a:headEnd/>
            <a:tailEnd/>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70" name="Shape 88"/>
          <p:cNvSpPr txBox="1">
            <a:spLocks noGrp="1"/>
          </p:cNvSpPr>
          <p:nvPr>
            <p:ph type="body" idx="1"/>
          </p:nvPr>
        </p:nvSpPr>
        <p:spPr bwMode="auto">
          <a:noFill/>
        </p:spPr>
        <p:txBody>
          <a:bodyPr vert="horz" wrap="square" numCol="1" anchor="ctr"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
        <p:nvSpPr>
          <p:cNvPr id="7171" name="Shape 89"/>
          <p:cNvSpPr>
            <a:spLocks noGrp="1" noRot="1" noChangeAspect="1" noTextEdit="1"/>
          </p:cNvSpPr>
          <p:nvPr>
            <p:ph type="sldImg" idx="2"/>
          </p:nvPr>
        </p:nvSpPr>
        <p:spPr>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 ang="0">
                <a:pos x="0" y="0"/>
              </a:cxn>
            </a:cxnLst>
            <a:rect l="T0" t="T1" r="T2" b="T3"/>
            <a:pathLst>
              <a:path w="120000" h="120000" extrusionOk="0">
                <a:moveTo>
                  <a:pt x="0" y="0"/>
                </a:moveTo>
                <a:lnTo>
                  <a:pt x="120000" y="0"/>
                </a:lnTo>
                <a:lnTo>
                  <a:pt x="120000" y="120000"/>
                </a:lnTo>
                <a:lnTo>
                  <a:pt x="0" y="120000"/>
                </a:lnTo>
                <a:lnTo>
                  <a:pt x="0" y="0"/>
                </a:lnTo>
                <a:close/>
              </a:path>
            </a:pathLst>
          </a:custGeom>
          <a:noFill/>
          <a:ln>
            <a:headEnd/>
            <a:tailEnd/>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4" name="Shape 63"/>
          <p:cNvSpPr>
            <a:spLocks noGrp="1" noRot="1" noChangeAspect="1" noTextEdit="1"/>
          </p:cNvSpPr>
          <p:nvPr>
            <p:ph type="sldImg" idx="2"/>
          </p:nvPr>
        </p:nvSpPr>
        <p:spPr>
          <a:noFill/>
          <a:ln>
            <a:headEnd/>
            <a:tailEnd/>
          </a:ln>
        </p:spPr>
      </p:sp>
      <p:sp>
        <p:nvSpPr>
          <p:cNvPr id="8195" name="Shape 64"/>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8" name="Shape 69"/>
          <p:cNvSpPr>
            <a:spLocks noGrp="1" noRot="1" noChangeAspect="1" noTextEdit="1"/>
          </p:cNvSpPr>
          <p:nvPr>
            <p:ph type="sldImg" idx="2"/>
          </p:nvPr>
        </p:nvSpPr>
        <p:spPr>
          <a:noFill/>
          <a:ln>
            <a:headEnd/>
            <a:tailEnd/>
          </a:ln>
        </p:spPr>
      </p:sp>
      <p:sp>
        <p:nvSpPr>
          <p:cNvPr id="9219" name="Shape 70"/>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70" name="Shape 57"/>
          <p:cNvSpPr>
            <a:spLocks noGrp="1" noRot="1" noChangeAspect="1" noTextEdit="1"/>
          </p:cNvSpPr>
          <p:nvPr>
            <p:ph type="sldImg" idx="2"/>
          </p:nvPr>
        </p:nvSpPr>
        <p:spPr>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 ang="0">
                <a:pos x="0" y="0"/>
              </a:cxn>
            </a:cxnLst>
            <a:rect l="T0" t="T1" r="T2" b="T3"/>
            <a:pathLst>
              <a:path w="120000" h="120000" extrusionOk="0">
                <a:moveTo>
                  <a:pt x="0" y="0"/>
                </a:moveTo>
                <a:lnTo>
                  <a:pt x="120000" y="0"/>
                </a:lnTo>
                <a:lnTo>
                  <a:pt x="120000" y="120000"/>
                </a:lnTo>
                <a:lnTo>
                  <a:pt x="0" y="120000"/>
                </a:lnTo>
                <a:lnTo>
                  <a:pt x="0" y="0"/>
                </a:lnTo>
                <a:close/>
              </a:path>
            </a:pathLst>
          </a:custGeom>
          <a:noFill/>
          <a:ln>
            <a:headEnd/>
            <a:tailEnd/>
          </a:ln>
        </p:spPr>
      </p:sp>
      <p:sp>
        <p:nvSpPr>
          <p:cNvPr id="7171" name="Shape 58"/>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242" name="Shape 133"/>
          <p:cNvSpPr txBox="1">
            <a:spLocks noGrp="1"/>
          </p:cNvSpPr>
          <p:nvPr>
            <p:ph type="body" idx="1"/>
          </p:nvPr>
        </p:nvSpPr>
        <p:spPr bwMode="auto">
          <a:noFill/>
        </p:spPr>
        <p:txBody>
          <a:bodyPr vert="horz" wrap="square" numCol="1" anchor="ctr"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
        <p:nvSpPr>
          <p:cNvPr id="10243" name="Shape 134"/>
          <p:cNvSpPr>
            <a:spLocks noGrp="1" noRot="1" noChangeAspect="1" noTextEdit="1"/>
          </p:cNvSpPr>
          <p:nvPr>
            <p:ph type="sldImg" idx="2"/>
          </p:nvPr>
        </p:nvSpPr>
        <p:spPr>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 ang="0">
                <a:pos x="0" y="0"/>
              </a:cxn>
            </a:cxnLst>
            <a:rect l="T0" t="T1" r="T2" b="T3"/>
            <a:pathLst>
              <a:path w="120000" h="120000" extrusionOk="0">
                <a:moveTo>
                  <a:pt x="0" y="0"/>
                </a:moveTo>
                <a:lnTo>
                  <a:pt x="120000" y="0"/>
                </a:lnTo>
                <a:lnTo>
                  <a:pt x="120000" y="120000"/>
                </a:lnTo>
                <a:lnTo>
                  <a:pt x="0" y="120000"/>
                </a:lnTo>
                <a:lnTo>
                  <a:pt x="0" y="0"/>
                </a:lnTo>
                <a:close/>
              </a:path>
            </a:pathLst>
          </a:custGeom>
          <a:noFill/>
          <a:ln>
            <a:headEnd/>
            <a:tailEn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8" name="Shape 63"/>
          <p:cNvSpPr>
            <a:spLocks noGrp="1" noRot="1" noChangeAspect="1" noTextEdit="1"/>
          </p:cNvSpPr>
          <p:nvPr>
            <p:ph type="sldImg" idx="2"/>
          </p:nvPr>
        </p:nvSpPr>
        <p:spPr>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 ang="0">
                <a:pos x="0" y="0"/>
              </a:cxn>
            </a:cxnLst>
            <a:rect l="T0" t="T1" r="T2" b="T3"/>
            <a:pathLst>
              <a:path w="120000" h="120000" extrusionOk="0">
                <a:moveTo>
                  <a:pt x="0" y="0"/>
                </a:moveTo>
                <a:lnTo>
                  <a:pt x="120000" y="0"/>
                </a:lnTo>
                <a:lnTo>
                  <a:pt x="120000" y="120000"/>
                </a:lnTo>
                <a:lnTo>
                  <a:pt x="0" y="120000"/>
                </a:lnTo>
                <a:lnTo>
                  <a:pt x="0" y="0"/>
                </a:lnTo>
                <a:close/>
              </a:path>
            </a:pathLst>
          </a:custGeom>
          <a:noFill/>
          <a:ln>
            <a:headEnd/>
            <a:tailEnd/>
          </a:ln>
        </p:spPr>
      </p:sp>
      <p:sp>
        <p:nvSpPr>
          <p:cNvPr id="9219" name="Shape 64"/>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139"/>
          <p:cNvSpPr txBox="1">
            <a:spLocks noGrp="1"/>
          </p:cNvSpPr>
          <p:nvPr>
            <p:ph type="body" idx="1"/>
          </p:nvPr>
        </p:nvSpPr>
        <p:spPr bwMode="auto">
          <a:noFill/>
        </p:spPr>
        <p:txBody>
          <a:bodyPr vert="horz" wrap="square" numCol="1" anchor="ctr"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
        <p:nvSpPr>
          <p:cNvPr id="11267" name="Shape 140"/>
          <p:cNvSpPr>
            <a:spLocks noGrp="1" noRot="1" noChangeAspect="1" noTextEdit="1"/>
          </p:cNvSpPr>
          <p:nvPr>
            <p:ph type="sldImg" idx="2"/>
          </p:nvPr>
        </p:nvSpPr>
        <p:spPr>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 ang="0">
                <a:pos x="0" y="0"/>
              </a:cxn>
            </a:cxnLst>
            <a:rect l="T0" t="T1" r="T2" b="T3"/>
            <a:pathLst>
              <a:path w="120000" h="120000" extrusionOk="0">
                <a:moveTo>
                  <a:pt x="0" y="0"/>
                </a:moveTo>
                <a:lnTo>
                  <a:pt x="120000" y="0"/>
                </a:lnTo>
                <a:lnTo>
                  <a:pt x="120000" y="120000"/>
                </a:lnTo>
                <a:lnTo>
                  <a:pt x="0" y="120000"/>
                </a:lnTo>
                <a:lnTo>
                  <a:pt x="0" y="0"/>
                </a:lnTo>
                <a:close/>
              </a:path>
            </a:pathLst>
          </a:custGeom>
          <a:noFill/>
          <a:ln>
            <a:headEnd/>
            <a:tailEnd/>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290" name="Shape 146"/>
          <p:cNvSpPr txBox="1">
            <a:spLocks noGrp="1"/>
          </p:cNvSpPr>
          <p:nvPr>
            <p:ph type="body" idx="1"/>
          </p:nvPr>
        </p:nvSpPr>
        <p:spPr bwMode="auto">
          <a:noFill/>
        </p:spPr>
        <p:txBody>
          <a:bodyPr vert="horz" wrap="square" numCol="1" anchor="ctr"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
        <p:nvSpPr>
          <p:cNvPr id="12291" name="Shape 147"/>
          <p:cNvSpPr>
            <a:spLocks noGrp="1" noRot="1" noChangeAspect="1" noTextEdit="1"/>
          </p:cNvSpPr>
          <p:nvPr>
            <p:ph type="sldImg" idx="2"/>
          </p:nvPr>
        </p:nvSpPr>
        <p:spPr>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 ang="0">
                <a:pos x="0" y="0"/>
              </a:cxn>
            </a:cxnLst>
            <a:rect l="T0" t="T1" r="T2" b="T3"/>
            <a:pathLst>
              <a:path w="120000" h="120000" extrusionOk="0">
                <a:moveTo>
                  <a:pt x="0" y="0"/>
                </a:moveTo>
                <a:lnTo>
                  <a:pt x="120000" y="0"/>
                </a:lnTo>
                <a:lnTo>
                  <a:pt x="120000" y="120000"/>
                </a:lnTo>
                <a:lnTo>
                  <a:pt x="0" y="120000"/>
                </a:lnTo>
                <a:lnTo>
                  <a:pt x="0" y="0"/>
                </a:lnTo>
                <a:close/>
              </a:path>
            </a:pathLst>
          </a:custGeom>
          <a:noFill/>
          <a:ln>
            <a:headEnd/>
            <a:tailEnd/>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3314" name="Shape 153"/>
          <p:cNvSpPr txBox="1">
            <a:spLocks noGrp="1"/>
          </p:cNvSpPr>
          <p:nvPr>
            <p:ph type="body" idx="1"/>
          </p:nvPr>
        </p:nvSpPr>
        <p:spPr bwMode="auto">
          <a:noFill/>
        </p:spPr>
        <p:txBody>
          <a:bodyPr vert="horz" wrap="square" numCol="1" anchor="ctr"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
        <p:nvSpPr>
          <p:cNvPr id="13315" name="Shape 154"/>
          <p:cNvSpPr>
            <a:spLocks noGrp="1" noRot="1" noChangeAspect="1" noTextEdit="1"/>
          </p:cNvSpPr>
          <p:nvPr>
            <p:ph type="sldImg" idx="2"/>
          </p:nvPr>
        </p:nvSpPr>
        <p:spPr>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 ang="0">
                <a:pos x="0" y="0"/>
              </a:cxn>
            </a:cxnLst>
            <a:rect l="T0" t="T1" r="T2" b="T3"/>
            <a:pathLst>
              <a:path w="120000" h="120000" extrusionOk="0">
                <a:moveTo>
                  <a:pt x="0" y="0"/>
                </a:moveTo>
                <a:lnTo>
                  <a:pt x="120000" y="0"/>
                </a:lnTo>
                <a:lnTo>
                  <a:pt x="120000" y="120000"/>
                </a:lnTo>
                <a:lnTo>
                  <a:pt x="0" y="120000"/>
                </a:lnTo>
                <a:lnTo>
                  <a:pt x="0" y="0"/>
                </a:lnTo>
                <a:close/>
              </a:path>
            </a:pathLst>
          </a:custGeom>
          <a:noFill/>
          <a:ln>
            <a:headEnd/>
            <a:tailEn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4" name="Shape 57"/>
          <p:cNvSpPr>
            <a:spLocks noGrp="1" noRot="1" noChangeAspect="1" noTextEdit="1"/>
          </p:cNvSpPr>
          <p:nvPr>
            <p:ph type="sldImg" idx="2"/>
          </p:nvPr>
        </p:nvSpPr>
        <p:spPr>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 ang="0">
                <a:pos x="0" y="0"/>
              </a:cxn>
            </a:cxnLst>
            <a:rect l="T0" t="T1" r="T2" b="T3"/>
            <a:pathLst>
              <a:path w="120000" h="120000" extrusionOk="0">
                <a:moveTo>
                  <a:pt x="0" y="0"/>
                </a:moveTo>
                <a:lnTo>
                  <a:pt x="120000" y="0"/>
                </a:lnTo>
                <a:lnTo>
                  <a:pt x="120000" y="120000"/>
                </a:lnTo>
                <a:lnTo>
                  <a:pt x="0" y="120000"/>
                </a:lnTo>
                <a:lnTo>
                  <a:pt x="0" y="0"/>
                </a:lnTo>
                <a:close/>
              </a:path>
            </a:pathLst>
          </a:custGeom>
          <a:noFill/>
          <a:ln>
            <a:headEnd/>
            <a:tailEnd/>
          </a:ln>
        </p:spPr>
      </p:sp>
      <p:sp>
        <p:nvSpPr>
          <p:cNvPr id="8195" name="Shape 58"/>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8" name="Shape 64"/>
          <p:cNvSpPr>
            <a:spLocks noGrp="1" noRot="1" noChangeAspect="1" noTextEdit="1"/>
          </p:cNvSpPr>
          <p:nvPr>
            <p:ph type="sldImg" idx="2"/>
          </p:nvPr>
        </p:nvSpPr>
        <p:spPr>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 ang="0">
                <a:pos x="0" y="0"/>
              </a:cxn>
            </a:cxnLst>
            <a:rect l="T0" t="T1" r="T2" b="T3"/>
            <a:pathLst>
              <a:path w="120000" h="120000" extrusionOk="0">
                <a:moveTo>
                  <a:pt x="0" y="0"/>
                </a:moveTo>
                <a:lnTo>
                  <a:pt x="120000" y="0"/>
                </a:lnTo>
                <a:lnTo>
                  <a:pt x="120000" y="120000"/>
                </a:lnTo>
                <a:lnTo>
                  <a:pt x="0" y="120000"/>
                </a:lnTo>
                <a:lnTo>
                  <a:pt x="0" y="0"/>
                </a:lnTo>
                <a:close/>
              </a:path>
            </a:pathLst>
          </a:custGeom>
          <a:noFill/>
          <a:ln>
            <a:headEnd/>
            <a:tailEnd/>
          </a:ln>
        </p:spPr>
      </p:sp>
      <p:sp>
        <p:nvSpPr>
          <p:cNvPr id="9219" name="Shape 65"/>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70" name="Shape 57"/>
          <p:cNvSpPr>
            <a:spLocks noGrp="1" noRot="1" noChangeAspect="1" noTextEdit="1"/>
          </p:cNvSpPr>
          <p:nvPr>
            <p:ph type="sldImg" idx="2"/>
          </p:nvPr>
        </p:nvSpPr>
        <p:spPr>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 ang="0">
                <a:pos x="0" y="0"/>
              </a:cxn>
            </a:cxnLst>
            <a:rect l="T0" t="T1" r="T2" b="T3"/>
            <a:pathLst>
              <a:path w="120000" h="120000" extrusionOk="0">
                <a:moveTo>
                  <a:pt x="0" y="0"/>
                </a:moveTo>
                <a:lnTo>
                  <a:pt x="120000" y="0"/>
                </a:lnTo>
                <a:lnTo>
                  <a:pt x="120000" y="120000"/>
                </a:lnTo>
                <a:lnTo>
                  <a:pt x="0" y="120000"/>
                </a:lnTo>
                <a:lnTo>
                  <a:pt x="0" y="0"/>
                </a:lnTo>
                <a:close/>
              </a:path>
            </a:pathLst>
          </a:custGeom>
          <a:noFill/>
          <a:ln>
            <a:headEnd/>
            <a:tailEnd/>
          </a:ln>
        </p:spPr>
      </p:sp>
      <p:sp>
        <p:nvSpPr>
          <p:cNvPr id="7171" name="Shape 58"/>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242" name="Shape 91"/>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
        <p:nvSpPr>
          <p:cNvPr id="10243" name="Shape 92"/>
          <p:cNvSpPr>
            <a:spLocks noGrp="1" noRot="1" noChangeAspect="1" noTextEdit="1"/>
          </p:cNvSpPr>
          <p:nvPr>
            <p:ph type="sldImg" idx="2"/>
          </p:nvPr>
        </p:nvSpPr>
        <p:spPr>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 ang="0">
                <a:pos x="0" y="0"/>
              </a:cxn>
            </a:cxnLst>
            <a:rect l="T0" t="T1" r="T2" b="T3"/>
            <a:pathLst>
              <a:path w="120000" h="120000" extrusionOk="0">
                <a:moveTo>
                  <a:pt x="0" y="0"/>
                </a:moveTo>
                <a:lnTo>
                  <a:pt x="120000" y="0"/>
                </a:lnTo>
                <a:lnTo>
                  <a:pt x="120000" y="120000"/>
                </a:lnTo>
                <a:lnTo>
                  <a:pt x="0" y="120000"/>
                </a:lnTo>
                <a:lnTo>
                  <a:pt x="0" y="0"/>
                </a:lnTo>
                <a:close/>
              </a:path>
            </a:pathLst>
          </a:custGeom>
          <a:noFill/>
          <a:ln>
            <a:headEnd/>
            <a:tailEn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100"/>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
        <p:nvSpPr>
          <p:cNvPr id="11267" name="Shape 101"/>
          <p:cNvSpPr>
            <a:spLocks noGrp="1" noRot="1" noChangeAspect="1" noTextEdit="1"/>
          </p:cNvSpPr>
          <p:nvPr>
            <p:ph type="sldImg" idx="2"/>
          </p:nvPr>
        </p:nvSpPr>
        <p:spPr>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 ang="0">
                <a:pos x="0" y="0"/>
              </a:cxn>
            </a:cxnLst>
            <a:rect l="T0" t="T1" r="T2" b="T3"/>
            <a:pathLst>
              <a:path w="120000" h="120000" extrusionOk="0">
                <a:moveTo>
                  <a:pt x="0" y="0"/>
                </a:moveTo>
                <a:lnTo>
                  <a:pt x="120000" y="0"/>
                </a:lnTo>
                <a:lnTo>
                  <a:pt x="120000" y="120000"/>
                </a:lnTo>
                <a:lnTo>
                  <a:pt x="0" y="120000"/>
                </a:lnTo>
                <a:lnTo>
                  <a:pt x="0" y="0"/>
                </a:lnTo>
                <a:close/>
              </a:path>
            </a:pathLst>
          </a:custGeom>
          <a:noFill/>
          <a:ln>
            <a:headEnd/>
            <a:tailEnd/>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290" name="Shape 107"/>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
        <p:nvSpPr>
          <p:cNvPr id="12291" name="Shape 108"/>
          <p:cNvSpPr>
            <a:spLocks noGrp="1" noRot="1" noChangeAspect="1" noTextEdit="1"/>
          </p:cNvSpPr>
          <p:nvPr>
            <p:ph type="sldImg" idx="2"/>
          </p:nvPr>
        </p:nvSpPr>
        <p:spPr>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 ang="0">
                <a:pos x="0" y="0"/>
              </a:cxn>
            </a:cxnLst>
            <a:rect l="T0" t="T1" r="T2" b="T3"/>
            <a:pathLst>
              <a:path w="120000" h="120000" extrusionOk="0">
                <a:moveTo>
                  <a:pt x="0" y="0"/>
                </a:moveTo>
                <a:lnTo>
                  <a:pt x="120000" y="0"/>
                </a:lnTo>
                <a:lnTo>
                  <a:pt x="120000" y="120000"/>
                </a:lnTo>
                <a:lnTo>
                  <a:pt x="0" y="120000"/>
                </a:lnTo>
                <a:lnTo>
                  <a:pt x="0" y="0"/>
                </a:lnTo>
                <a:close/>
              </a:path>
            </a:pathLst>
          </a:custGeom>
          <a:noFill/>
          <a:ln>
            <a:headEnd/>
            <a:tailEnd/>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3314" name="Shape 114"/>
          <p:cNvSpPr txBox="1">
            <a:spLocks noGrp="1"/>
          </p:cNvSpPr>
          <p:nvPr>
            <p:ph type="body" idx="1"/>
          </p:nvPr>
        </p:nvSpPr>
        <p:spPr bwMode="auto">
          <a:noFill/>
        </p:spPr>
        <p:txBody>
          <a:bodyPr vert="horz" wrap="square" numCol="1" compatLnSpc="1">
            <a:prstTxWarp prst="textNoShape">
              <a:avLst/>
            </a:prstTxWarp>
          </a:bodyPr>
          <a:lstStyle/>
          <a:p>
            <a:pPr>
              <a:spcBef>
                <a:spcPct val="0"/>
              </a:spcBef>
            </a:pPr>
            <a:endParaRPr lang="fi-FI" smtClean="0">
              <a:solidFill>
                <a:srgbClr val="000000"/>
              </a:solidFill>
              <a:latin typeface="Arial" charset="0"/>
              <a:cs typeface="Arial" charset="0"/>
              <a:sym typeface="Arial" charset="0"/>
            </a:endParaRPr>
          </a:p>
        </p:txBody>
      </p:sp>
      <p:sp>
        <p:nvSpPr>
          <p:cNvPr id="13315" name="Shape 115"/>
          <p:cNvSpPr>
            <a:spLocks noGrp="1" noRot="1" noChangeAspect="1" noTextEdit="1"/>
          </p:cNvSpPr>
          <p:nvPr>
            <p:ph type="sldImg" idx="2"/>
          </p:nvPr>
        </p:nvSpPr>
        <p:spPr>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 ang="0">
                <a:pos x="0" y="0"/>
              </a:cxn>
            </a:cxnLst>
            <a:rect l="T0" t="T1" r="T2" b="T3"/>
            <a:pathLst>
              <a:path w="120000" h="120000" extrusionOk="0">
                <a:moveTo>
                  <a:pt x="0" y="0"/>
                </a:moveTo>
                <a:lnTo>
                  <a:pt x="120000" y="0"/>
                </a:lnTo>
                <a:lnTo>
                  <a:pt x="120000" y="120000"/>
                </a:lnTo>
                <a:lnTo>
                  <a:pt x="0" y="120000"/>
                </a:lnTo>
                <a:lnTo>
                  <a:pt x="0" y="0"/>
                </a:lnTo>
                <a:close/>
              </a:path>
            </a:pathLst>
          </a:custGeom>
          <a:noFill/>
          <a:ln>
            <a:headEnd/>
            <a:tailEn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p:bg>
      <p:bgRef idx="1003">
        <a:schemeClr val="bg1"/>
      </p:bgRef>
    </p:bg>
    <p:spTree>
      <p:nvGrpSpPr>
        <p:cNvPr id="1" name=""/>
        <p:cNvGrpSpPr/>
        <p:nvPr/>
      </p:nvGrpSpPr>
      <p:grpSpPr>
        <a:xfrm>
          <a:off x="0" y="0"/>
          <a:ext cx="0" cy="0"/>
          <a:chOff x="0" y="0"/>
          <a:chExt cx="0" cy="0"/>
        </a:xfrm>
      </p:grpSpPr>
      <p:sp>
        <p:nvSpPr>
          <p:cNvPr id="12" name="Suorakulmio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Pyöristetty suorakulmio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Alaotsikko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i-FI" smtClean="0"/>
              <a:t>Muokkaa alaotsikon perustyyliä napsautt.</a:t>
            </a:r>
            <a:endParaRPr kumimoji="0" lang="en-US"/>
          </a:p>
        </p:txBody>
      </p:sp>
      <p:sp>
        <p:nvSpPr>
          <p:cNvPr id="28" name="Päivämäärän paikkamerkki 27"/>
          <p:cNvSpPr>
            <a:spLocks noGrp="1"/>
          </p:cNvSpPr>
          <p:nvPr>
            <p:ph type="dt" sz="half" idx="10"/>
          </p:nvPr>
        </p:nvSpPr>
        <p:spPr/>
        <p:txBody>
          <a:bodyPr/>
          <a:lstStyle/>
          <a:p>
            <a:fld id="{3A2072C1-5C51-40AE-BF3E-B29E4A707CDC}" type="datetimeFigureOut">
              <a:rPr lang="fi-FI" smtClean="0"/>
              <a:pPr/>
              <a:t>17.11.2020</a:t>
            </a:fld>
            <a:endParaRPr lang="fi-FI"/>
          </a:p>
        </p:txBody>
      </p:sp>
      <p:sp>
        <p:nvSpPr>
          <p:cNvPr id="17" name="Alatunnisteen paikkamerkki 16"/>
          <p:cNvSpPr>
            <a:spLocks noGrp="1"/>
          </p:cNvSpPr>
          <p:nvPr>
            <p:ph type="ftr" sz="quarter" idx="11"/>
          </p:nvPr>
        </p:nvSpPr>
        <p:spPr/>
        <p:txBody>
          <a:bodyPr/>
          <a:lstStyle/>
          <a:p>
            <a:endParaRPr lang="fi-FI"/>
          </a:p>
        </p:txBody>
      </p:sp>
      <p:sp>
        <p:nvSpPr>
          <p:cNvPr id="29" name="Dian numeron paikkamerkki 28"/>
          <p:cNvSpPr>
            <a:spLocks noGrp="1"/>
          </p:cNvSpPr>
          <p:nvPr>
            <p:ph type="sldNum" sz="quarter" idx="12"/>
          </p:nvPr>
        </p:nvSpPr>
        <p:spPr/>
        <p:txBody>
          <a:bodyPr lIns="0" tIns="0" rIns="0" bIns="0">
            <a:noAutofit/>
          </a:bodyPr>
          <a:lstStyle>
            <a:lvl1pPr>
              <a:defRPr sz="1400">
                <a:solidFill>
                  <a:srgbClr val="FFFFFF"/>
                </a:solidFill>
              </a:defRPr>
            </a:lvl1pPr>
          </a:lstStyle>
          <a:p>
            <a:fld id="{645F182D-997D-48B1-921A-455D9BE5EABD}" type="slidenum">
              <a:rPr lang="fi-FI" smtClean="0"/>
              <a:pPr/>
              <a:t>‹#›</a:t>
            </a:fld>
            <a:endParaRPr lang="fi-FI"/>
          </a:p>
        </p:txBody>
      </p:sp>
      <p:sp>
        <p:nvSpPr>
          <p:cNvPr id="7" name="Suorakulmio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Suorakulmio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uorakulmio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tsikko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i-FI" smtClean="0"/>
              <a:t>Muokkaa perustyyl. napsautt.</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kumimoji="0" lang="fi-FI" smtClean="0"/>
              <a:t>Muokkaa perustyyl. napsautt.</a:t>
            </a:r>
            <a:endParaRPr kumimoji="0" lang="en-US"/>
          </a:p>
        </p:txBody>
      </p:sp>
      <p:sp>
        <p:nvSpPr>
          <p:cNvPr id="3" name="Pystysuoran tekstin paikkamerkki 2"/>
          <p:cNvSpPr>
            <a:spLocks noGrp="1"/>
          </p:cNvSpPr>
          <p:nvPr>
            <p:ph type="body" orient="vert" idx="1"/>
          </p:nvPr>
        </p:nvSpPr>
        <p:spPr/>
        <p:txBody>
          <a:bodyPr vert="eaVert"/>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4" name="Päivämäärän paikkamerkki 3"/>
          <p:cNvSpPr>
            <a:spLocks noGrp="1"/>
          </p:cNvSpPr>
          <p:nvPr>
            <p:ph type="dt" sz="half" idx="10"/>
          </p:nvPr>
        </p:nvSpPr>
        <p:spPr/>
        <p:txBody>
          <a:bodyPr/>
          <a:lstStyle/>
          <a:p>
            <a:fld id="{3A2072C1-5C51-40AE-BF3E-B29E4A707CDC}" type="datetimeFigureOut">
              <a:rPr lang="fi-FI" smtClean="0"/>
              <a:pPr/>
              <a:t>17.11.2020</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645F182D-997D-48B1-921A-455D9BE5EABD}" type="slidenum">
              <a:rPr lang="fi-FI" smtClean="0"/>
              <a:pPr/>
              <a:t>‹#›</a:t>
            </a:fld>
            <a:endParaRPr lang="fi-F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629400" y="274641"/>
            <a:ext cx="2011680" cy="5851525"/>
          </a:xfrm>
        </p:spPr>
        <p:txBody>
          <a:bodyPr vert="eaVert"/>
          <a:lstStyle/>
          <a:p>
            <a:r>
              <a:rPr kumimoji="0" lang="fi-FI" smtClean="0"/>
              <a:t>Muokkaa perustyyl. napsautt.</a:t>
            </a:r>
            <a:endParaRPr kumimoji="0" lang="en-US"/>
          </a:p>
        </p:txBody>
      </p:sp>
      <p:sp>
        <p:nvSpPr>
          <p:cNvPr id="3" name="Pystysuoran tekstin paikkamerkki 2"/>
          <p:cNvSpPr>
            <a:spLocks noGrp="1"/>
          </p:cNvSpPr>
          <p:nvPr>
            <p:ph type="body" orient="vert" idx="1"/>
          </p:nvPr>
        </p:nvSpPr>
        <p:spPr>
          <a:xfrm>
            <a:off x="914400" y="274640"/>
            <a:ext cx="5562600" cy="5851525"/>
          </a:xfrm>
        </p:spPr>
        <p:txBody>
          <a:bodyPr vert="eaVert"/>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4" name="Päivämäärän paikkamerkki 3"/>
          <p:cNvSpPr>
            <a:spLocks noGrp="1"/>
          </p:cNvSpPr>
          <p:nvPr>
            <p:ph type="dt" sz="half" idx="10"/>
          </p:nvPr>
        </p:nvSpPr>
        <p:spPr/>
        <p:txBody>
          <a:bodyPr/>
          <a:lstStyle/>
          <a:p>
            <a:fld id="{3A2072C1-5C51-40AE-BF3E-B29E4A707CDC}" type="datetimeFigureOut">
              <a:rPr lang="fi-FI" smtClean="0"/>
              <a:pPr/>
              <a:t>17.11.2020</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645F182D-997D-48B1-921A-455D9BE5EABD}" type="slidenum">
              <a:rPr lang="fi-FI" smtClean="0"/>
              <a:pPr/>
              <a:t>‹#›</a:t>
            </a:fld>
            <a:endParaRPr lang="fi-FI"/>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1" y="593367"/>
            <a:ext cx="8520599" cy="763599"/>
          </a:xfrm>
          <a:prstGeom prst="rect">
            <a:avLst/>
          </a:prstGeom>
        </p:spPr>
        <p:txBody>
          <a:bodyPr anchor="t"/>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1" y="1536633"/>
            <a:ext cx="8520599" cy="45552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 name="Shape 19"/>
          <p:cNvSpPr txBox="1">
            <a:spLocks noGrp="1"/>
          </p:cNvSpPr>
          <p:nvPr>
            <p:ph type="sldNum" idx="10"/>
          </p:nvPr>
        </p:nvSpPr>
        <p:spPr>
          <a:xfrm>
            <a:off x="8472488" y="6218238"/>
            <a:ext cx="549275" cy="523875"/>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tIns="91425" bIns="91425">
            <a:noAutofit/>
          </a:bodyPr>
          <a:lstStyle>
            <a:lvl1pPr>
              <a:spcBef>
                <a:spcPts val="0"/>
              </a:spcBef>
              <a:defRPr/>
            </a:lvl1pPr>
          </a:lstStyle>
          <a:p>
            <a:pPr>
              <a:defRPr/>
            </a:pPr>
            <a:fld id="{0D660BB8-F29F-4952-8C73-A1809A41D0BD}" type="slidenum">
              <a:rPr lang="fi"/>
              <a:pPr>
                <a:defRPr/>
              </a:pPr>
              <a:t>‹#›</a:t>
            </a:fld>
            <a:endParaRPr lang="fi"/>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1" y="593367"/>
            <a:ext cx="8520599" cy="763599"/>
          </a:xfrm>
          <a:prstGeom prst="rect">
            <a:avLst/>
          </a:prstGeom>
        </p:spPr>
        <p:txBody>
          <a:bodyPr anchor="t"/>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1" y="1536633"/>
            <a:ext cx="3999899" cy="4555200"/>
          </a:xfrm>
          <a:prstGeom prst="rect">
            <a:avLst/>
          </a:prstGeom>
        </p:spPr>
        <p:txBody>
          <a:bodyPr/>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1" y="1536633"/>
            <a:ext cx="3999899" cy="4555200"/>
          </a:xfrm>
          <a:prstGeom prst="rect">
            <a:avLst/>
          </a:prstGeom>
        </p:spPr>
        <p:txBody>
          <a:bodyPr/>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5" name="Shape 24"/>
          <p:cNvSpPr txBox="1">
            <a:spLocks noGrp="1"/>
          </p:cNvSpPr>
          <p:nvPr>
            <p:ph type="sldNum" idx="10"/>
          </p:nvPr>
        </p:nvSpPr>
        <p:spPr>
          <a:xfrm>
            <a:off x="8472488" y="6218238"/>
            <a:ext cx="549275" cy="523875"/>
          </a:xfrm>
        </p:spPr>
        <p:txBody>
          <a:bodyPr tIns="91425" bIns="91425"/>
          <a:lstStyle>
            <a:lvl1pPr algn="l">
              <a:buClrTx/>
              <a:buSzTx/>
              <a:buFontTx/>
              <a:buNone/>
              <a:defRPr sz="1400">
                <a:solidFill>
                  <a:srgbClr val="000000"/>
                </a:solidFill>
              </a:defRPr>
            </a:lvl1pPr>
          </a:lstStyle>
          <a:p>
            <a:fld id="{93F43DAF-F344-42BC-A2D3-FCF994910B37}" type="slidenum">
              <a:rPr lang="fi-FI"/>
              <a:pPr/>
              <a:t>‹#›</a:t>
            </a:fld>
            <a:endParaRPr lang="fi-F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kumimoji="0" lang="fi-FI" smtClean="0"/>
              <a:t>Muokkaa perustyyl. napsautt.</a:t>
            </a:r>
            <a:endParaRPr kumimoji="0" lang="en-US"/>
          </a:p>
        </p:txBody>
      </p:sp>
      <p:sp>
        <p:nvSpPr>
          <p:cNvPr id="4" name="Päivämäärän paikkamerkki 3"/>
          <p:cNvSpPr>
            <a:spLocks noGrp="1"/>
          </p:cNvSpPr>
          <p:nvPr>
            <p:ph type="dt" sz="half" idx="10"/>
          </p:nvPr>
        </p:nvSpPr>
        <p:spPr/>
        <p:txBody>
          <a:bodyPr/>
          <a:lstStyle/>
          <a:p>
            <a:fld id="{3A2072C1-5C51-40AE-BF3E-B29E4A707CDC}" type="datetimeFigureOut">
              <a:rPr lang="fi-FI" smtClean="0"/>
              <a:pPr/>
              <a:t>17.11.2020</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645F182D-997D-48B1-921A-455D9BE5EABD}" type="slidenum">
              <a:rPr lang="fi-FI" smtClean="0"/>
              <a:pPr/>
              <a:t>‹#›</a:t>
            </a:fld>
            <a:endParaRPr lang="fi-FI"/>
          </a:p>
        </p:txBody>
      </p:sp>
      <p:sp>
        <p:nvSpPr>
          <p:cNvPr id="8" name="Sisällön paikkamerkki 7"/>
          <p:cNvSpPr>
            <a:spLocks noGrp="1"/>
          </p:cNvSpPr>
          <p:nvPr>
            <p:ph sz="quarter" idx="1"/>
          </p:nvPr>
        </p:nvSpPr>
        <p:spPr>
          <a:xfrm>
            <a:off x="914400" y="1447800"/>
            <a:ext cx="7772400" cy="4572000"/>
          </a:xfrm>
        </p:spPr>
        <p:txBody>
          <a:bodyPr vert="horz"/>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bg>
      <p:bgRef idx="1003">
        <a:schemeClr val="bg1"/>
      </p:bgRef>
    </p:bg>
    <p:spTree>
      <p:nvGrpSpPr>
        <p:cNvPr id="1" name=""/>
        <p:cNvGrpSpPr/>
        <p:nvPr/>
      </p:nvGrpSpPr>
      <p:grpSpPr>
        <a:xfrm>
          <a:off x="0" y="0"/>
          <a:ext cx="0" cy="0"/>
          <a:chOff x="0" y="0"/>
          <a:chExt cx="0" cy="0"/>
        </a:xfrm>
      </p:grpSpPr>
      <p:sp>
        <p:nvSpPr>
          <p:cNvPr id="11" name="Suorakulmio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Pyöristetty suorakulmio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Otsikko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i-FI" smtClean="0"/>
              <a:t>Muokkaa perustyyl. napsautt.</a:t>
            </a:r>
            <a:endParaRPr kumimoji="0" lang="en-US"/>
          </a:p>
        </p:txBody>
      </p:sp>
      <p:sp>
        <p:nvSpPr>
          <p:cNvPr id="3" name="Tekstin paikkamerkki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i-FI" smtClean="0"/>
              <a:t>Muokkaa tekstin perustyylejä napsauttamalla</a:t>
            </a:r>
          </a:p>
        </p:txBody>
      </p:sp>
      <p:sp>
        <p:nvSpPr>
          <p:cNvPr id="4" name="Päivämäärän paikkamerkki 3"/>
          <p:cNvSpPr>
            <a:spLocks noGrp="1"/>
          </p:cNvSpPr>
          <p:nvPr>
            <p:ph type="dt" sz="half" idx="10"/>
          </p:nvPr>
        </p:nvSpPr>
        <p:spPr/>
        <p:txBody>
          <a:bodyPr/>
          <a:lstStyle/>
          <a:p>
            <a:fld id="{3A2072C1-5C51-40AE-BF3E-B29E4A707CDC}" type="datetimeFigureOut">
              <a:rPr lang="fi-FI" smtClean="0"/>
              <a:pPr/>
              <a:t>17.11.2020</a:t>
            </a:fld>
            <a:endParaRPr lang="fi-FI"/>
          </a:p>
        </p:txBody>
      </p:sp>
      <p:sp>
        <p:nvSpPr>
          <p:cNvPr id="5" name="Alatunnisteen paikkamerkki 4"/>
          <p:cNvSpPr>
            <a:spLocks noGrp="1"/>
          </p:cNvSpPr>
          <p:nvPr>
            <p:ph type="ftr" sz="quarter" idx="11"/>
          </p:nvPr>
        </p:nvSpPr>
        <p:spPr>
          <a:xfrm>
            <a:off x="800100" y="6172200"/>
            <a:ext cx="4000500" cy="457200"/>
          </a:xfrm>
        </p:spPr>
        <p:txBody>
          <a:bodyPr/>
          <a:lstStyle/>
          <a:p>
            <a:endParaRPr lang="fi-FI"/>
          </a:p>
        </p:txBody>
      </p:sp>
      <p:sp>
        <p:nvSpPr>
          <p:cNvPr id="7" name="Suorakulmio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Suorakulmio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uorakulmio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Dian numeron paikkamerkki 5"/>
          <p:cNvSpPr>
            <a:spLocks noGrp="1"/>
          </p:cNvSpPr>
          <p:nvPr>
            <p:ph type="sldNum" sz="quarter" idx="12"/>
          </p:nvPr>
        </p:nvSpPr>
        <p:spPr>
          <a:xfrm>
            <a:off x="146304" y="6208776"/>
            <a:ext cx="457200" cy="457200"/>
          </a:xfrm>
        </p:spPr>
        <p:txBody>
          <a:bodyPr/>
          <a:lstStyle/>
          <a:p>
            <a:fld id="{645F182D-997D-48B1-921A-455D9BE5EABD}" type="slidenum">
              <a:rPr lang="fi-FI" smtClean="0"/>
              <a:pPr/>
              <a:t>‹#›</a:t>
            </a:fld>
            <a:endParaRPr lang="fi-FI"/>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kumimoji="0" lang="fi-FI" smtClean="0"/>
              <a:t>Muokkaa perustyyl. napsautt.</a:t>
            </a:r>
            <a:endParaRPr kumimoji="0" lang="en-US"/>
          </a:p>
        </p:txBody>
      </p:sp>
      <p:sp>
        <p:nvSpPr>
          <p:cNvPr id="5" name="Päivämäärän paikkamerkki 4"/>
          <p:cNvSpPr>
            <a:spLocks noGrp="1"/>
          </p:cNvSpPr>
          <p:nvPr>
            <p:ph type="dt" sz="half" idx="10"/>
          </p:nvPr>
        </p:nvSpPr>
        <p:spPr/>
        <p:txBody>
          <a:bodyPr/>
          <a:lstStyle/>
          <a:p>
            <a:fld id="{3A2072C1-5C51-40AE-BF3E-B29E4A707CDC}" type="datetimeFigureOut">
              <a:rPr lang="fi-FI" smtClean="0"/>
              <a:pPr/>
              <a:t>17.11.2020</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645F182D-997D-48B1-921A-455D9BE5EABD}" type="slidenum">
              <a:rPr lang="fi-FI" smtClean="0"/>
              <a:pPr/>
              <a:t>‹#›</a:t>
            </a:fld>
            <a:endParaRPr lang="fi-FI"/>
          </a:p>
        </p:txBody>
      </p:sp>
      <p:sp>
        <p:nvSpPr>
          <p:cNvPr id="9" name="Sisällön paikkamerkki 8"/>
          <p:cNvSpPr>
            <a:spLocks noGrp="1"/>
          </p:cNvSpPr>
          <p:nvPr>
            <p:ph sz="quarter" idx="1"/>
          </p:nvPr>
        </p:nvSpPr>
        <p:spPr>
          <a:xfrm>
            <a:off x="914400" y="1447800"/>
            <a:ext cx="3749040" cy="4572000"/>
          </a:xfrm>
        </p:spPr>
        <p:txBody>
          <a:bodyPr vert="horz"/>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11" name="Sisällön paikkamerkki 10"/>
          <p:cNvSpPr>
            <a:spLocks noGrp="1"/>
          </p:cNvSpPr>
          <p:nvPr>
            <p:ph sz="quarter" idx="2"/>
          </p:nvPr>
        </p:nvSpPr>
        <p:spPr>
          <a:xfrm>
            <a:off x="4933950" y="1447800"/>
            <a:ext cx="3749040" cy="4572000"/>
          </a:xfrm>
        </p:spPr>
        <p:txBody>
          <a:bodyPr vert="horz"/>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914400" y="273050"/>
            <a:ext cx="7772400" cy="1143000"/>
          </a:xfrm>
        </p:spPr>
        <p:txBody>
          <a:bodyPr anchor="b" anchorCtr="0"/>
          <a:lstStyle>
            <a:lvl1pPr>
              <a:defRPr/>
            </a:lvl1pPr>
          </a:lstStyle>
          <a:p>
            <a:r>
              <a:rPr kumimoji="0" lang="fi-FI" smtClean="0"/>
              <a:t>Muokkaa perustyyl. napsautt.</a:t>
            </a:r>
            <a:endParaRPr kumimoji="0" lang="en-US"/>
          </a:p>
        </p:txBody>
      </p:sp>
      <p:sp>
        <p:nvSpPr>
          <p:cNvPr id="3" name="Tekstin paikkamerkki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i-FI" smtClean="0"/>
              <a:t>Muokkaa tekstin perustyylejä napsauttamalla</a:t>
            </a:r>
          </a:p>
        </p:txBody>
      </p:sp>
      <p:sp>
        <p:nvSpPr>
          <p:cNvPr id="4" name="Tekstin paikkamerkki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i-FI" smtClean="0"/>
              <a:t>Muokkaa tekstin perustyylejä napsauttamalla</a:t>
            </a:r>
          </a:p>
        </p:txBody>
      </p:sp>
      <p:sp>
        <p:nvSpPr>
          <p:cNvPr id="7" name="Päivämäärän paikkamerkki 6"/>
          <p:cNvSpPr>
            <a:spLocks noGrp="1"/>
          </p:cNvSpPr>
          <p:nvPr>
            <p:ph type="dt" sz="half" idx="10"/>
          </p:nvPr>
        </p:nvSpPr>
        <p:spPr/>
        <p:txBody>
          <a:bodyPr/>
          <a:lstStyle/>
          <a:p>
            <a:fld id="{3A2072C1-5C51-40AE-BF3E-B29E4A707CDC}" type="datetimeFigureOut">
              <a:rPr lang="fi-FI" smtClean="0"/>
              <a:pPr/>
              <a:t>17.11.2020</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645F182D-997D-48B1-921A-455D9BE5EABD}" type="slidenum">
              <a:rPr lang="fi-FI" smtClean="0"/>
              <a:pPr/>
              <a:t>‹#›</a:t>
            </a:fld>
            <a:endParaRPr lang="fi-FI"/>
          </a:p>
        </p:txBody>
      </p:sp>
      <p:sp>
        <p:nvSpPr>
          <p:cNvPr id="11" name="Sisällön paikkamerkki 10"/>
          <p:cNvSpPr>
            <a:spLocks noGrp="1"/>
          </p:cNvSpPr>
          <p:nvPr>
            <p:ph sz="half" idx="2"/>
          </p:nvPr>
        </p:nvSpPr>
        <p:spPr>
          <a:xfrm>
            <a:off x="914400" y="2247900"/>
            <a:ext cx="3733800" cy="3886200"/>
          </a:xfrm>
        </p:spPr>
        <p:txBody>
          <a:bodyPr vert="horz"/>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
        <p:nvSpPr>
          <p:cNvPr id="13" name="Sisällön paikkamerkki 12"/>
          <p:cNvSpPr>
            <a:spLocks noGrp="1"/>
          </p:cNvSpPr>
          <p:nvPr>
            <p:ph sz="half" idx="4"/>
          </p:nvPr>
        </p:nvSpPr>
        <p:spPr>
          <a:xfrm>
            <a:off x="4953000" y="2247900"/>
            <a:ext cx="3733800" cy="3886200"/>
          </a:xfrm>
        </p:spPr>
        <p:txBody>
          <a:bodyPr vert="horz"/>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kumimoji="0" lang="fi-FI" smtClean="0"/>
              <a:t>Muokkaa perustyyl. napsautt.</a:t>
            </a:r>
            <a:endParaRPr kumimoji="0" lang="en-US"/>
          </a:p>
        </p:txBody>
      </p:sp>
      <p:sp>
        <p:nvSpPr>
          <p:cNvPr id="3" name="Päivämäärän paikkamerkki 2"/>
          <p:cNvSpPr>
            <a:spLocks noGrp="1"/>
          </p:cNvSpPr>
          <p:nvPr>
            <p:ph type="dt" sz="half" idx="10"/>
          </p:nvPr>
        </p:nvSpPr>
        <p:spPr/>
        <p:txBody>
          <a:bodyPr/>
          <a:lstStyle/>
          <a:p>
            <a:fld id="{3A2072C1-5C51-40AE-BF3E-B29E4A707CDC}" type="datetimeFigureOut">
              <a:rPr lang="fi-FI" smtClean="0"/>
              <a:pPr/>
              <a:t>17.11.2020</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645F182D-997D-48B1-921A-455D9BE5EABD}" type="slidenum">
              <a:rPr lang="fi-FI" smtClean="0"/>
              <a:pPr/>
              <a:t>‹#›</a:t>
            </a:fld>
            <a:endParaRPr lang="fi-F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3A2072C1-5C51-40AE-BF3E-B29E4A707CDC}" type="datetimeFigureOut">
              <a:rPr lang="fi-FI" smtClean="0"/>
              <a:pPr/>
              <a:t>17.11.2020</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645F182D-997D-48B1-921A-455D9BE5EABD}" type="slidenum">
              <a:rPr lang="fi-FI" smtClean="0"/>
              <a:pPr/>
              <a:t>‹#›</a:t>
            </a:fld>
            <a:endParaRPr lang="fi-F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8" name="Suorakulmio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Pyöristetty suorakulmio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Otsikko 1"/>
          <p:cNvSpPr>
            <a:spLocks noGrp="1"/>
          </p:cNvSpPr>
          <p:nvPr>
            <p:ph type="title"/>
          </p:nvPr>
        </p:nvSpPr>
        <p:spPr>
          <a:xfrm>
            <a:off x="914400" y="273050"/>
            <a:ext cx="7772400" cy="1143000"/>
          </a:xfrm>
        </p:spPr>
        <p:txBody>
          <a:bodyPr anchor="b" anchorCtr="0"/>
          <a:lstStyle>
            <a:lvl1pPr algn="l">
              <a:buNone/>
              <a:defRPr sz="4000" b="0"/>
            </a:lvl1pPr>
          </a:lstStyle>
          <a:p>
            <a:r>
              <a:rPr kumimoji="0" lang="fi-FI" smtClean="0"/>
              <a:t>Muokkaa perustyyl. napsautt.</a:t>
            </a:r>
            <a:endParaRPr kumimoji="0" lang="en-US"/>
          </a:p>
        </p:txBody>
      </p:sp>
      <p:sp>
        <p:nvSpPr>
          <p:cNvPr id="3" name="Tekstin paikkamerkki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i-FI" smtClean="0"/>
              <a:t>Muokkaa tekstin perustyylejä napsauttamalla</a:t>
            </a:r>
          </a:p>
        </p:txBody>
      </p:sp>
      <p:sp>
        <p:nvSpPr>
          <p:cNvPr id="5" name="Päivämäärän paikkamerkki 4"/>
          <p:cNvSpPr>
            <a:spLocks noGrp="1"/>
          </p:cNvSpPr>
          <p:nvPr>
            <p:ph type="dt" sz="half" idx="10"/>
          </p:nvPr>
        </p:nvSpPr>
        <p:spPr/>
        <p:txBody>
          <a:bodyPr/>
          <a:lstStyle/>
          <a:p>
            <a:fld id="{3A2072C1-5C51-40AE-BF3E-B29E4A707CDC}" type="datetimeFigureOut">
              <a:rPr lang="fi-FI" smtClean="0"/>
              <a:pPr/>
              <a:t>17.11.2020</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645F182D-997D-48B1-921A-455D9BE5EABD}" type="slidenum">
              <a:rPr lang="fi-FI" smtClean="0"/>
              <a:pPr/>
              <a:t>‹#›</a:t>
            </a:fld>
            <a:endParaRPr lang="fi-FI"/>
          </a:p>
        </p:txBody>
      </p:sp>
      <p:sp>
        <p:nvSpPr>
          <p:cNvPr id="11" name="Sisällön paikkamerkki 10"/>
          <p:cNvSpPr>
            <a:spLocks noGrp="1"/>
          </p:cNvSpPr>
          <p:nvPr>
            <p:ph sz="quarter" idx="1"/>
          </p:nvPr>
        </p:nvSpPr>
        <p:spPr>
          <a:xfrm>
            <a:off x="2971800" y="1600200"/>
            <a:ext cx="5715000" cy="4495800"/>
          </a:xfrm>
        </p:spPr>
        <p:txBody>
          <a:bodyPr vert="horz"/>
          <a:lstStyle/>
          <a:p>
            <a:pPr lvl="0" eaLnBrk="1" latinLnBrk="0" hangingPunct="1"/>
            <a:r>
              <a:rPr lang="fi-FI" smtClean="0"/>
              <a:t>Muokkaa tekstin perustyylejä napsauttamalla</a:t>
            </a:r>
          </a:p>
          <a:p>
            <a:pPr lvl="1" eaLnBrk="1" latinLnBrk="0" hangingPunct="1"/>
            <a:r>
              <a:rPr lang="fi-FI" smtClean="0"/>
              <a:t>toinen taso</a:t>
            </a:r>
          </a:p>
          <a:p>
            <a:pPr lvl="2" eaLnBrk="1" latinLnBrk="0" hangingPunct="1"/>
            <a:r>
              <a:rPr lang="fi-FI" smtClean="0"/>
              <a:t>kolmas taso</a:t>
            </a:r>
          </a:p>
          <a:p>
            <a:pPr lvl="3" eaLnBrk="1" latinLnBrk="0" hangingPunct="1"/>
            <a:r>
              <a:rPr lang="fi-FI" smtClean="0"/>
              <a:t>neljäs taso</a:t>
            </a:r>
          </a:p>
          <a:p>
            <a:pPr lvl="4" eaLnBrk="1" latinLnBrk="0" hangingPunct="1"/>
            <a:r>
              <a:rPr lang="fi-FI" smtClean="0"/>
              <a:t>viides taso</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i-FI" smtClean="0"/>
              <a:t>Muokkaa perustyyl. napsautt.</a:t>
            </a:r>
            <a:endParaRPr kumimoji="0" lang="en-US"/>
          </a:p>
        </p:txBody>
      </p:sp>
      <p:sp>
        <p:nvSpPr>
          <p:cNvPr id="4" name="Tekstin paikkamerkki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i-FI" smtClean="0"/>
              <a:t>Muokkaa tekstin perustyylejä napsauttamalla</a:t>
            </a:r>
          </a:p>
        </p:txBody>
      </p:sp>
      <p:sp>
        <p:nvSpPr>
          <p:cNvPr id="5" name="Päivämäärän paikkamerkki 4"/>
          <p:cNvSpPr>
            <a:spLocks noGrp="1"/>
          </p:cNvSpPr>
          <p:nvPr>
            <p:ph type="dt" sz="half" idx="10"/>
          </p:nvPr>
        </p:nvSpPr>
        <p:spPr/>
        <p:txBody>
          <a:bodyPr/>
          <a:lstStyle/>
          <a:p>
            <a:fld id="{3A2072C1-5C51-40AE-BF3E-B29E4A707CDC}" type="datetimeFigureOut">
              <a:rPr lang="fi-FI" smtClean="0"/>
              <a:pPr/>
              <a:t>17.11.2020</a:t>
            </a:fld>
            <a:endParaRPr lang="fi-FI"/>
          </a:p>
        </p:txBody>
      </p:sp>
      <p:sp>
        <p:nvSpPr>
          <p:cNvPr id="6" name="Alatunnisteen paikkamerkki 5"/>
          <p:cNvSpPr>
            <a:spLocks noGrp="1"/>
          </p:cNvSpPr>
          <p:nvPr>
            <p:ph type="ftr" sz="quarter" idx="11"/>
          </p:nvPr>
        </p:nvSpPr>
        <p:spPr>
          <a:xfrm>
            <a:off x="914400" y="6172200"/>
            <a:ext cx="3886200" cy="457200"/>
          </a:xfrm>
        </p:spPr>
        <p:txBody>
          <a:bodyPr/>
          <a:lstStyle/>
          <a:p>
            <a:endParaRPr lang="fi-FI"/>
          </a:p>
        </p:txBody>
      </p:sp>
      <p:sp>
        <p:nvSpPr>
          <p:cNvPr id="7" name="Dian numeron paikkamerkki 6"/>
          <p:cNvSpPr>
            <a:spLocks noGrp="1"/>
          </p:cNvSpPr>
          <p:nvPr>
            <p:ph type="sldNum" sz="quarter" idx="12"/>
          </p:nvPr>
        </p:nvSpPr>
        <p:spPr>
          <a:xfrm>
            <a:off x="146304" y="6208776"/>
            <a:ext cx="457200" cy="457200"/>
          </a:xfrm>
        </p:spPr>
        <p:txBody>
          <a:bodyPr/>
          <a:lstStyle/>
          <a:p>
            <a:fld id="{645F182D-997D-48B1-921A-455D9BE5EABD}" type="slidenum">
              <a:rPr lang="fi-FI" smtClean="0"/>
              <a:pPr/>
              <a:t>‹#›</a:t>
            </a:fld>
            <a:endParaRPr lang="fi-FI"/>
          </a:p>
        </p:txBody>
      </p:sp>
      <p:sp>
        <p:nvSpPr>
          <p:cNvPr id="11" name="Suorakulmio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uorakulmio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uorakulmio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Kuvan paikkamerkki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i-FI" smtClean="0"/>
              <a:t>Lisää kuva napsauttamalla kuvaketta</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Suorakulmio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Pyöristetty suorakulmio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Otsikon paikkamerkki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i-FI" smtClean="0"/>
              <a:t>Muokkaa perustyyl. napsautt.</a:t>
            </a:r>
            <a:endParaRPr kumimoji="0" lang="en-US"/>
          </a:p>
        </p:txBody>
      </p:sp>
      <p:sp>
        <p:nvSpPr>
          <p:cNvPr id="13" name="Tekstin paikkamerkki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i-FI" smtClean="0"/>
              <a:t>Muokkaa tekstin perustyylejä napsauttamalla</a:t>
            </a:r>
          </a:p>
          <a:p>
            <a:pPr lvl="1" eaLnBrk="1" latinLnBrk="0" hangingPunct="1"/>
            <a:r>
              <a:rPr kumimoji="0" lang="fi-FI" smtClean="0"/>
              <a:t>toinen taso</a:t>
            </a:r>
          </a:p>
          <a:p>
            <a:pPr lvl="2" eaLnBrk="1" latinLnBrk="0" hangingPunct="1"/>
            <a:r>
              <a:rPr kumimoji="0" lang="fi-FI" smtClean="0"/>
              <a:t>kolmas taso</a:t>
            </a:r>
          </a:p>
          <a:p>
            <a:pPr lvl="3" eaLnBrk="1" latinLnBrk="0" hangingPunct="1"/>
            <a:r>
              <a:rPr kumimoji="0" lang="fi-FI" smtClean="0"/>
              <a:t>neljäs taso</a:t>
            </a:r>
          </a:p>
          <a:p>
            <a:pPr lvl="4" eaLnBrk="1" latinLnBrk="0" hangingPunct="1"/>
            <a:r>
              <a:rPr kumimoji="0" lang="fi-FI" smtClean="0"/>
              <a:t>viides taso</a:t>
            </a:r>
            <a:endParaRPr kumimoji="0" lang="en-US"/>
          </a:p>
        </p:txBody>
      </p:sp>
      <p:sp>
        <p:nvSpPr>
          <p:cNvPr id="14" name="Päivämäärän paikkamerkki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3A2072C1-5C51-40AE-BF3E-B29E4A707CDC}" type="datetimeFigureOut">
              <a:rPr lang="fi-FI" smtClean="0"/>
              <a:pPr/>
              <a:t>17.11.2020</a:t>
            </a:fld>
            <a:endParaRPr lang="fi-FI"/>
          </a:p>
        </p:txBody>
      </p:sp>
      <p:sp>
        <p:nvSpPr>
          <p:cNvPr id="3" name="Alatunnisteen paikkamerkki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i-FI"/>
          </a:p>
        </p:txBody>
      </p:sp>
      <p:sp>
        <p:nvSpPr>
          <p:cNvPr id="23" name="Dian numeron paikkamerkki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45F182D-997D-48B1-921A-455D9BE5EABD}" type="slidenum">
              <a:rPr lang="fi-FI" smtClean="0"/>
              <a:pPr/>
              <a:t>‹#›</a:t>
            </a:fld>
            <a:endParaRPr lang="fi-FI"/>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hyperlink" Target="https://www.finlex.fi/fi/laki/alkup/2018/20180540" TargetMode="Externa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hyperlink" Target="https://www.finlex.fi/fi/laki/alkup/2018/20180540" TargetMode="Externa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hyperlink" Target="https://edu.fi/yleissivistava_koulutus/varhaiskasvatus/vasu2017tukimateriaalit/salassapito_ja_tietosuoja_varhaiskasvatuksessa?fbclid=IwAR0k-NlhEh3XTynyZwgLYfVSD8QuDSMCpzczWyUI0-ZK7pmVYvTq2WatT0o" TargetMode="Externa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aotsikko 2"/>
          <p:cNvSpPr>
            <a:spLocks noGrp="1"/>
          </p:cNvSpPr>
          <p:nvPr>
            <p:ph type="subTitle" idx="1"/>
          </p:nvPr>
        </p:nvSpPr>
        <p:spPr/>
        <p:txBody>
          <a:bodyPr/>
          <a:lstStyle/>
          <a:p>
            <a:r>
              <a:rPr lang="fi-FI" dirty="0" err="1" smtClean="0"/>
              <a:t>Vape</a:t>
            </a:r>
            <a:endParaRPr lang="fi-FI" dirty="0"/>
          </a:p>
        </p:txBody>
      </p:sp>
      <p:sp>
        <p:nvSpPr>
          <p:cNvPr id="2" name="Otsikko 1"/>
          <p:cNvSpPr>
            <a:spLocks noGrp="1"/>
          </p:cNvSpPr>
          <p:nvPr>
            <p:ph type="ctrTitle"/>
          </p:nvPr>
        </p:nvSpPr>
        <p:spPr/>
        <p:txBody>
          <a:bodyPr>
            <a:normAutofit/>
          </a:bodyPr>
          <a:lstStyle/>
          <a:p>
            <a:r>
              <a:rPr lang="fi-FI" sz="4000" dirty="0" smtClean="0"/>
              <a:t>Varhaiskasvatuksen perusteet, 3 OSP</a:t>
            </a:r>
            <a:endParaRPr lang="fi-FI" sz="4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fontScale="70000" lnSpcReduction="20000"/>
          </a:bodyPr>
          <a:lstStyle/>
          <a:p>
            <a:pPr>
              <a:buNone/>
            </a:pPr>
            <a:r>
              <a:rPr lang="fi-FI" b="1" dirty="0" smtClean="0"/>
              <a:t>Etsi tietoa ja kuvaa seuraavat asiat </a:t>
            </a:r>
            <a:endParaRPr lang="fi-FI" dirty="0" smtClean="0"/>
          </a:p>
          <a:p>
            <a:pPr lvl="0">
              <a:buNone/>
            </a:pPr>
            <a:r>
              <a:rPr lang="fi-FI" dirty="0" smtClean="0"/>
              <a:t>Henkilöesittely </a:t>
            </a:r>
          </a:p>
          <a:p>
            <a:pPr lvl="0"/>
            <a:r>
              <a:rPr lang="fi-FI" dirty="0" smtClean="0"/>
              <a:t>syntyi ja kuoli </a:t>
            </a:r>
          </a:p>
          <a:p>
            <a:pPr lvl="0"/>
            <a:r>
              <a:rPr lang="fi-FI" dirty="0" smtClean="0"/>
              <a:t>missä eli ja vaikutti </a:t>
            </a:r>
          </a:p>
          <a:p>
            <a:pPr lvl="0"/>
            <a:r>
              <a:rPr lang="fi-FI" dirty="0" smtClean="0"/>
              <a:t>koulutus </a:t>
            </a:r>
          </a:p>
          <a:p>
            <a:pPr lvl="0"/>
            <a:r>
              <a:rPr lang="fi-FI" dirty="0" smtClean="0"/>
              <a:t>ammatti yms. </a:t>
            </a:r>
          </a:p>
          <a:p>
            <a:pPr lvl="0">
              <a:buNone/>
            </a:pPr>
            <a:r>
              <a:rPr lang="fi-FI" dirty="0" smtClean="0"/>
              <a:t>Miten vaikutti kasvatukseen/ varhaiskasvatukseen </a:t>
            </a:r>
          </a:p>
          <a:p>
            <a:pPr lvl="0"/>
            <a:r>
              <a:rPr lang="fi-FI" dirty="0" smtClean="0"/>
              <a:t>ajatukset ja oppi </a:t>
            </a:r>
          </a:p>
          <a:p>
            <a:pPr lvl="0"/>
            <a:r>
              <a:rPr lang="fi-FI" dirty="0" smtClean="0"/>
              <a:t>työsaavutukset </a:t>
            </a:r>
          </a:p>
          <a:p>
            <a:pPr lvl="0"/>
            <a:r>
              <a:rPr lang="fi-FI" dirty="0" smtClean="0"/>
              <a:t>kirjallisuus, ohjeistus, materiaalit </a:t>
            </a:r>
          </a:p>
          <a:p>
            <a:pPr lvl="0"/>
            <a:r>
              <a:rPr lang="fi-FI" dirty="0" smtClean="0"/>
              <a:t>yms. </a:t>
            </a:r>
          </a:p>
          <a:p>
            <a:pPr lvl="0">
              <a:buNone/>
            </a:pPr>
            <a:r>
              <a:rPr lang="fi-FI" dirty="0" smtClean="0"/>
              <a:t>Muuta erityistä? </a:t>
            </a:r>
          </a:p>
          <a:p>
            <a:pPr>
              <a:buNone/>
            </a:pPr>
            <a:endParaRPr lang="fi-FI" dirty="0" smtClean="0"/>
          </a:p>
          <a:p>
            <a:pPr>
              <a:buNone/>
            </a:pPr>
            <a:r>
              <a:rPr lang="fi-FI" b="1" dirty="0" smtClean="0"/>
              <a:t>Aikataulu </a:t>
            </a:r>
            <a:endParaRPr lang="fi-FI" dirty="0" smtClean="0"/>
          </a:p>
          <a:p>
            <a:r>
              <a:rPr lang="fi-FI" dirty="0" smtClean="0"/>
              <a:t>Ryhmätyötä tehdään </a:t>
            </a:r>
            <a:r>
              <a:rPr lang="fi-FI" dirty="0" smtClean="0"/>
              <a:t>_________tunneilla</a:t>
            </a:r>
            <a:r>
              <a:rPr lang="fi-FI" dirty="0" smtClean="0"/>
              <a:t>. Purku </a:t>
            </a:r>
            <a:r>
              <a:rPr lang="fi-FI" dirty="0" smtClean="0"/>
              <a:t>________</a:t>
            </a:r>
            <a:endParaRPr lang="fi-FI" dirty="0" smtClean="0"/>
          </a:p>
          <a:p>
            <a:endParaRPr lang="fi-FI"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Varhaiskasvatuslaki 2018</a:t>
            </a:r>
            <a:endParaRPr lang="fi-FI" dirty="0"/>
          </a:p>
        </p:txBody>
      </p:sp>
      <p:sp>
        <p:nvSpPr>
          <p:cNvPr id="3" name="Sisällön paikkamerkki 2"/>
          <p:cNvSpPr>
            <a:spLocks noGrp="1"/>
          </p:cNvSpPr>
          <p:nvPr>
            <p:ph sz="quarter" idx="1"/>
          </p:nvPr>
        </p:nvSpPr>
        <p:spPr/>
        <p:txBody>
          <a:bodyPr/>
          <a:lstStyle/>
          <a:p>
            <a:r>
              <a:rPr lang="fi-FI" dirty="0" smtClean="0"/>
              <a:t>Ammatilliset </a:t>
            </a:r>
            <a:r>
              <a:rPr lang="fi-FI" b="1" dirty="0" smtClean="0"/>
              <a:t>kelpoisuusvaatimukset</a:t>
            </a:r>
            <a:r>
              <a:rPr lang="fi-FI" dirty="0" smtClean="0"/>
              <a:t>:</a:t>
            </a:r>
          </a:p>
          <a:p>
            <a:pPr>
              <a:buNone/>
            </a:pPr>
            <a:r>
              <a:rPr lang="fi-FI" dirty="0" smtClean="0">
                <a:hlinkClick r:id="rId2"/>
              </a:rPr>
              <a:t>https://www.finlex.fi/fi/laki/alkup/2018/20180540#Lidp446678992</a:t>
            </a:r>
            <a:endParaRPr lang="fi-FI" dirty="0" smtClean="0"/>
          </a:p>
          <a:p>
            <a:pPr>
              <a:buNone/>
            </a:pPr>
            <a:r>
              <a:rPr lang="fi-FI" dirty="0" smtClean="0"/>
              <a:t>26-31§</a:t>
            </a:r>
          </a:p>
          <a:p>
            <a:pPr>
              <a:buNone/>
            </a:pPr>
            <a:endParaRPr lang="fi-FI"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Varhaiskasvatuslaki 2018</a:t>
            </a:r>
            <a:endParaRPr lang="fi-FI" dirty="0"/>
          </a:p>
        </p:txBody>
      </p:sp>
      <p:sp>
        <p:nvSpPr>
          <p:cNvPr id="3" name="Sisällön paikkamerkki 2"/>
          <p:cNvSpPr>
            <a:spLocks noGrp="1"/>
          </p:cNvSpPr>
          <p:nvPr>
            <p:ph sz="quarter" idx="1"/>
          </p:nvPr>
        </p:nvSpPr>
        <p:spPr/>
        <p:txBody>
          <a:bodyPr/>
          <a:lstStyle/>
          <a:p>
            <a:r>
              <a:rPr lang="fi-FI" b="1" dirty="0" smtClean="0"/>
              <a:t>Lapsen etu</a:t>
            </a:r>
            <a:r>
              <a:rPr lang="fi-FI" dirty="0" smtClean="0"/>
              <a:t> otettava huomioon varhaiskasvatusta suunniteltaessa, järjestettäessä tai tuottaessa ja siitä päätettäessä </a:t>
            </a:r>
            <a:r>
              <a:rPr lang="fi-FI" dirty="0" smtClean="0">
                <a:sym typeface="Wingdings" pitchFamily="2" charset="2"/>
              </a:rPr>
              <a:t> tämä kohta on hieman epäselvä, esim. kunnat voivat päättää toiminta-ajoista, vanhempien päätökset jne.</a:t>
            </a:r>
            <a:endParaRPr lang="fi-FI" dirty="0" smtClean="0"/>
          </a:p>
          <a:p>
            <a:r>
              <a:rPr lang="fi-FI" dirty="0" smtClean="0"/>
              <a:t>Lasta tulee suojata väkivallalta, kiusaamiselta ja muulta häirinnältä </a:t>
            </a:r>
            <a:r>
              <a:rPr lang="fi-FI" dirty="0" smtClean="0">
                <a:sym typeface="Wingdings" pitchFamily="2" charset="2"/>
              </a:rPr>
              <a:t> </a:t>
            </a:r>
            <a:r>
              <a:rPr lang="fi-FI" dirty="0" err="1" smtClean="0">
                <a:sym typeface="Wingdings" pitchFamily="2" charset="2"/>
              </a:rPr>
              <a:t>huom</a:t>
            </a:r>
            <a:r>
              <a:rPr lang="fi-FI" dirty="0" smtClean="0">
                <a:sym typeface="Wingdings" pitchFamily="2" charset="2"/>
              </a:rPr>
              <a:t>! </a:t>
            </a:r>
            <a:r>
              <a:rPr lang="fi-FI" b="1" dirty="0" smtClean="0">
                <a:sym typeface="Wingdings" pitchFamily="2" charset="2"/>
              </a:rPr>
              <a:t>Kiusaamista</a:t>
            </a:r>
            <a:r>
              <a:rPr lang="fi-FI" dirty="0" smtClean="0">
                <a:sym typeface="Wingdings" pitchFamily="2" charset="2"/>
              </a:rPr>
              <a:t> ei varhaiskasvatuksessa hyväksytä missään muodossa</a:t>
            </a:r>
            <a:endParaRPr lang="fi-FI"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Varhaiskasvatuslaki 2018</a:t>
            </a:r>
            <a:endParaRPr lang="fi-FI" dirty="0"/>
          </a:p>
        </p:txBody>
      </p:sp>
      <p:sp>
        <p:nvSpPr>
          <p:cNvPr id="3" name="Sisällön paikkamerkki 2"/>
          <p:cNvSpPr>
            <a:spLocks noGrp="1"/>
          </p:cNvSpPr>
          <p:nvPr>
            <p:ph sz="quarter" idx="1"/>
          </p:nvPr>
        </p:nvSpPr>
        <p:spPr/>
        <p:txBody>
          <a:bodyPr>
            <a:normAutofit fontScale="92500" lnSpcReduction="10000"/>
          </a:bodyPr>
          <a:lstStyle/>
          <a:p>
            <a:pPr>
              <a:buNone/>
            </a:pPr>
            <a:r>
              <a:rPr lang="fi-FI" b="1" dirty="0" smtClean="0"/>
              <a:t>Oikeus osallistumiseen</a:t>
            </a:r>
          </a:p>
          <a:p>
            <a:pPr>
              <a:buNone/>
            </a:pPr>
            <a:r>
              <a:rPr lang="fi-FI" dirty="0" smtClean="0">
                <a:hlinkClick r:id="rId2"/>
              </a:rPr>
              <a:t>https://www.finlex.fi/fi/laki/alkup/2018/20180540#Lidp446678992</a:t>
            </a:r>
            <a:endParaRPr lang="fi-FI" dirty="0" smtClean="0"/>
          </a:p>
          <a:p>
            <a:pPr>
              <a:buNone/>
            </a:pPr>
            <a:r>
              <a:rPr lang="fi-FI" b="1" dirty="0" smtClean="0"/>
              <a:t>20 § </a:t>
            </a:r>
            <a:r>
              <a:rPr lang="fi-FI" b="1" dirty="0" smtClean="0">
                <a:sym typeface="Wingdings" pitchFamily="2" charset="2"/>
              </a:rPr>
              <a:t> </a:t>
            </a:r>
            <a:r>
              <a:rPr lang="fi-FI" dirty="0" smtClean="0">
                <a:sym typeface="Wingdings" pitchFamily="2" charset="2"/>
              </a:rPr>
              <a:t>lakiteksti edellyttää:</a:t>
            </a:r>
          </a:p>
          <a:p>
            <a:r>
              <a:rPr lang="fi-FI" dirty="0" smtClean="0">
                <a:sym typeface="Wingdings" pitchFamily="2" charset="2"/>
              </a:rPr>
              <a:t>Kaikkien lasten mielipide ja toivomukset on selvitettävä</a:t>
            </a:r>
          </a:p>
          <a:p>
            <a:r>
              <a:rPr lang="fi-FI" dirty="0" smtClean="0">
                <a:sym typeface="Wingdings" pitchFamily="2" charset="2"/>
              </a:rPr>
              <a:t>Tämä pitää ottaa huomioon ikä ja kehitystaso huomioiden</a:t>
            </a:r>
          </a:p>
          <a:p>
            <a:r>
              <a:rPr lang="fi-FI" dirty="0" smtClean="0">
                <a:sym typeface="Wingdings" pitchFamily="2" charset="2"/>
              </a:rPr>
              <a:t>Lasten pitää saada tulla kuulluksi säännöllisesti (kyselyt + muut palautekanavat)</a:t>
            </a:r>
          </a:p>
          <a:p>
            <a:r>
              <a:rPr lang="fi-FI" dirty="0" smtClean="0">
                <a:sym typeface="Wingdings" pitchFamily="2" charset="2"/>
              </a:rPr>
              <a:t> todellisuudessa 20 §:n soveltaminen on ikäsidonnaista</a:t>
            </a:r>
            <a:endParaRPr lang="fi-FI" dirty="0" smtClean="0"/>
          </a:p>
          <a:p>
            <a:endParaRPr lang="fi-FI" b="1"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Varhaiskasvatuslaki 2018</a:t>
            </a:r>
            <a:endParaRPr lang="fi-FI" dirty="0"/>
          </a:p>
        </p:txBody>
      </p:sp>
      <p:sp>
        <p:nvSpPr>
          <p:cNvPr id="3" name="Sisällön paikkamerkki 2"/>
          <p:cNvSpPr>
            <a:spLocks noGrp="1"/>
          </p:cNvSpPr>
          <p:nvPr>
            <p:ph sz="quarter" idx="1"/>
          </p:nvPr>
        </p:nvSpPr>
        <p:spPr/>
        <p:txBody>
          <a:bodyPr>
            <a:normAutofit fontScale="92500" lnSpcReduction="20000"/>
          </a:bodyPr>
          <a:lstStyle/>
          <a:p>
            <a:r>
              <a:rPr lang="fi-FI" dirty="0" smtClean="0"/>
              <a:t>Eräs tärkeä uusi sisältö: 41.4. §</a:t>
            </a:r>
          </a:p>
          <a:p>
            <a:pPr>
              <a:buNone/>
            </a:pPr>
            <a:r>
              <a:rPr lang="fi-FI" i="1" dirty="0" smtClean="0"/>
              <a:t>”Tässä laissa tarkoitettuja tehtäviä hoitavalla on salassapitovelvollisuuden estämättä oikeus ilmoittaa poliisille henkeen tai terveyteen kohdistuvan uhkan arviointia ja uhkaavan teon estämistä varten välttämättömät tiedot, jos hän tehtäviä hoitaessaan on saanut tietoja olosuhteista, joiden perusteella hänellä on syytä epäillä jonkun olevan vaarassa joutua väkivallan kohteeksi.”</a:t>
            </a:r>
          </a:p>
          <a:p>
            <a:pPr>
              <a:buNone/>
            </a:pPr>
            <a:endParaRPr lang="fi-FI" i="1" dirty="0" smtClean="0"/>
          </a:p>
          <a:p>
            <a:pPr>
              <a:buNone/>
            </a:pPr>
            <a:r>
              <a:rPr lang="fi-FI" dirty="0" err="1" smtClean="0">
                <a:sym typeface="Wingdings" pitchFamily="2" charset="2"/>
              </a:rPr>
              <a:t>ota</a:t>
            </a:r>
            <a:r>
              <a:rPr lang="fi-FI" dirty="0" smtClean="0">
                <a:sym typeface="Wingdings" pitchFamily="2" charset="2"/>
              </a:rPr>
              <a:t> yhteyttä poliisiin, jos on syytä epäillä, että joku lapsista tai kollegoista tai muista aikuisista (esim. vanhemmat) on todennäköisesti vaarassa joutua väkivallan kohteeksi</a:t>
            </a:r>
            <a:endParaRPr lang="fi-FI"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smtClean="0"/>
              <a:t>Varhaiskasvatuksen tietosuoja ja salassapito</a:t>
            </a:r>
            <a:endParaRPr lang="fi-FI" dirty="0"/>
          </a:p>
        </p:txBody>
      </p:sp>
      <p:sp>
        <p:nvSpPr>
          <p:cNvPr id="3" name="Sisällön paikkamerkki 2"/>
          <p:cNvSpPr>
            <a:spLocks noGrp="1"/>
          </p:cNvSpPr>
          <p:nvPr>
            <p:ph sz="quarter" idx="1"/>
          </p:nvPr>
        </p:nvSpPr>
        <p:spPr/>
        <p:txBody>
          <a:bodyPr/>
          <a:lstStyle/>
          <a:p>
            <a:pPr>
              <a:buNone/>
            </a:pPr>
            <a:r>
              <a:rPr lang="fi-FI" dirty="0" smtClean="0">
                <a:hlinkClick r:id="rId2"/>
              </a:rPr>
              <a:t>https://edu.fi/yleissivistava_koulutus/varhaiskasvatus/vasu2017tukimateriaalit/salassapito_ja_tietosuoja_varhaiskasvatuksessa?fbclid=IwAR0k-NlhEh3XTynyZwgLYfVSD8QuDSMCpzczWyUI0-ZK7pmVYvTq2WatT0o</a:t>
            </a:r>
            <a:endParaRPr lang="fi-FI" dirty="0" smtClean="0"/>
          </a:p>
          <a:p>
            <a:pPr>
              <a:buNone/>
            </a:pPr>
            <a:endParaRPr lang="fi-FI" dirty="0" smtClean="0"/>
          </a:p>
          <a:p>
            <a:pPr>
              <a:buNone/>
            </a:pPr>
            <a:r>
              <a:rPr lang="fi-FI" dirty="0" smtClean="0"/>
              <a:t>3 videota, yht. n 25 min</a:t>
            </a:r>
            <a:endParaRPr lang="fi-FI"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99592" y="2636912"/>
            <a:ext cx="7772400" cy="1143000"/>
          </a:xfrm>
        </p:spPr>
        <p:txBody>
          <a:bodyPr>
            <a:normAutofit fontScale="90000"/>
          </a:bodyPr>
          <a:lstStyle/>
          <a:p>
            <a:r>
              <a:rPr lang="fi-FI" dirty="0" smtClean="0"/>
              <a:t>Varhaiskasvatuksen ammattiryhmät, työtehtävät ja vastuualueet </a:t>
            </a:r>
            <a:endParaRPr lang="fi-FI"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Ammattiryhmät</a:t>
            </a:r>
            <a:endParaRPr lang="fi-FI" dirty="0"/>
          </a:p>
        </p:txBody>
      </p:sp>
      <p:sp>
        <p:nvSpPr>
          <p:cNvPr id="3" name="Sisällön paikkamerkki 2"/>
          <p:cNvSpPr>
            <a:spLocks noGrp="1"/>
          </p:cNvSpPr>
          <p:nvPr>
            <p:ph idx="1"/>
          </p:nvPr>
        </p:nvSpPr>
        <p:spPr/>
        <p:txBody>
          <a:bodyPr/>
          <a:lstStyle/>
          <a:p>
            <a:endParaRPr lang="fi-FI" dirty="0" smtClean="0"/>
          </a:p>
          <a:p>
            <a:r>
              <a:rPr lang="fi-FI" dirty="0" smtClean="0"/>
              <a:t>Ketä päiväkodeissa työskentelee?</a:t>
            </a:r>
          </a:p>
          <a:p>
            <a:endParaRPr lang="fi-FI" dirty="0"/>
          </a:p>
        </p:txBody>
      </p:sp>
      <p:pic>
        <p:nvPicPr>
          <p:cNvPr id="4" name="Kuva 3" descr="pappila-pk.jpg"/>
          <p:cNvPicPr>
            <a:picLocks noChangeAspect="1"/>
          </p:cNvPicPr>
          <p:nvPr/>
        </p:nvPicPr>
        <p:blipFill>
          <a:blip r:embed="rId2" cstate="print"/>
          <a:stretch>
            <a:fillRect/>
          </a:stretch>
        </p:blipFill>
        <p:spPr>
          <a:xfrm>
            <a:off x="1763688" y="3284984"/>
            <a:ext cx="6496397" cy="2139990"/>
          </a:xfrm>
          <a:prstGeom prst="rect">
            <a:avLst/>
          </a:prstGeo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smtClean="0"/>
              <a:t>Työpaikalla oppimiseen liittyvä tehtävä (</a:t>
            </a:r>
            <a:r>
              <a:rPr lang="fi-FI" dirty="0" err="1" smtClean="0"/>
              <a:t>pedanet</a:t>
            </a:r>
            <a:r>
              <a:rPr lang="fi-FI" dirty="0" smtClean="0"/>
              <a:t>)</a:t>
            </a:r>
            <a:endParaRPr lang="fi-FI" dirty="0"/>
          </a:p>
        </p:txBody>
      </p:sp>
      <p:sp>
        <p:nvSpPr>
          <p:cNvPr id="3" name="Sisällön paikkamerkki 2"/>
          <p:cNvSpPr>
            <a:spLocks noGrp="1"/>
          </p:cNvSpPr>
          <p:nvPr>
            <p:ph sz="quarter" idx="1"/>
          </p:nvPr>
        </p:nvSpPr>
        <p:spPr/>
        <p:txBody>
          <a:bodyPr/>
          <a:lstStyle/>
          <a:p>
            <a:r>
              <a:rPr lang="fi-FI" dirty="0" smtClean="0"/>
              <a:t>Katsotaan tehtävä vielä läpi</a:t>
            </a:r>
          </a:p>
          <a:p>
            <a:r>
              <a:rPr lang="fi-FI" dirty="0" smtClean="0"/>
              <a:t>Miksi työtehtävät ovat toisaalta yhtenäiset ja miksi niissä on eroja?</a:t>
            </a:r>
          </a:p>
          <a:p>
            <a:r>
              <a:rPr lang="fi-FI" dirty="0" smtClean="0"/>
              <a:t>Mitä on lastenohjaajan osaaminen varhaiskasvatustyössä?</a:t>
            </a:r>
            <a:endParaRPr lang="fi-FI"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fontScale="77500" lnSpcReduction="20000"/>
          </a:bodyPr>
          <a:lstStyle/>
          <a:p>
            <a:pPr>
              <a:buNone/>
            </a:pPr>
            <a:r>
              <a:rPr lang="fi-FI" dirty="0" smtClean="0"/>
              <a:t>Päiväkodin johtaja</a:t>
            </a:r>
          </a:p>
          <a:p>
            <a:pPr>
              <a:buNone/>
            </a:pPr>
            <a:endParaRPr lang="fi-FI" u="sng" dirty="0" smtClean="0"/>
          </a:p>
          <a:p>
            <a:pPr>
              <a:buNone/>
            </a:pPr>
            <a:r>
              <a:rPr lang="fi-FI" u="sng" dirty="0" smtClean="0"/>
              <a:t>Ns. kasvatushenkilöstö</a:t>
            </a:r>
          </a:p>
          <a:p>
            <a:r>
              <a:rPr lang="fi-FI" dirty="0" smtClean="0"/>
              <a:t>Varhaiskasvatuksen opettaja (Lastentarhanopettaja)</a:t>
            </a:r>
          </a:p>
          <a:p>
            <a:r>
              <a:rPr lang="fi-FI" dirty="0" smtClean="0"/>
              <a:t>Varhaiskasvatuksen sosionomi</a:t>
            </a:r>
          </a:p>
          <a:p>
            <a:r>
              <a:rPr lang="fi-FI" dirty="0" smtClean="0"/>
              <a:t>Varhaiskasvatuksen lastenhoitaja</a:t>
            </a:r>
          </a:p>
          <a:p>
            <a:r>
              <a:rPr lang="fi-FI" dirty="0" smtClean="0"/>
              <a:t>Perhepäivähoitaja</a:t>
            </a:r>
          </a:p>
          <a:p>
            <a:r>
              <a:rPr lang="fi-FI" dirty="0" smtClean="0"/>
              <a:t>Varhaiskasvatuksen erityisopettaja (erityislastentarhanopettaja)</a:t>
            </a:r>
          </a:p>
          <a:p>
            <a:pPr>
              <a:buNone/>
            </a:pPr>
            <a:endParaRPr lang="fi-FI" dirty="0" smtClean="0"/>
          </a:p>
          <a:p>
            <a:pPr>
              <a:buNone/>
            </a:pPr>
            <a:endParaRPr lang="fi-FI" dirty="0" smtClean="0"/>
          </a:p>
          <a:p>
            <a:pPr>
              <a:buNone/>
            </a:pPr>
            <a:r>
              <a:rPr lang="fi-FI" u="sng" dirty="0" smtClean="0"/>
              <a:t>Ns. avustava henkilökunta</a:t>
            </a:r>
          </a:p>
          <a:p>
            <a:r>
              <a:rPr lang="fi-FI" dirty="0" smtClean="0"/>
              <a:t>Ryhmäavustaja</a:t>
            </a:r>
          </a:p>
          <a:p>
            <a:r>
              <a:rPr lang="fi-FI" dirty="0" smtClean="0"/>
              <a:t>Koulunkäynnin ohjaaja</a:t>
            </a:r>
          </a:p>
          <a:p>
            <a:pPr>
              <a:buNone/>
            </a:pPr>
            <a:endParaRPr lang="fi-FI" dirty="0" smtClean="0"/>
          </a:p>
        </p:txBody>
      </p:sp>
      <p:pic>
        <p:nvPicPr>
          <p:cNvPr id="4" name="Kuva 3" descr="henkkunta.jpeg"/>
          <p:cNvPicPr>
            <a:picLocks noChangeAspect="1"/>
          </p:cNvPicPr>
          <p:nvPr/>
        </p:nvPicPr>
        <p:blipFill>
          <a:blip r:embed="rId2" cstate="print"/>
          <a:stretch>
            <a:fillRect/>
          </a:stretch>
        </p:blipFill>
        <p:spPr>
          <a:xfrm>
            <a:off x="5364088" y="4077072"/>
            <a:ext cx="3397301" cy="1656184"/>
          </a:xfrm>
          <a:prstGeom prst="rect">
            <a:avLst/>
          </a:prstGeom>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1.9.2018 lähtien</a:t>
            </a:r>
            <a:endParaRPr lang="fi-FI" dirty="0"/>
          </a:p>
        </p:txBody>
      </p:sp>
      <p:sp>
        <p:nvSpPr>
          <p:cNvPr id="3" name="Sisällön paikkamerkki 2"/>
          <p:cNvSpPr>
            <a:spLocks noGrp="1"/>
          </p:cNvSpPr>
          <p:nvPr>
            <p:ph idx="1"/>
          </p:nvPr>
        </p:nvSpPr>
        <p:spPr/>
        <p:txBody>
          <a:bodyPr/>
          <a:lstStyle/>
          <a:p>
            <a:r>
              <a:rPr lang="fi-FI" dirty="0" smtClean="0"/>
              <a:t>Jokaisessa päiväkotiryhmässä </a:t>
            </a:r>
            <a:r>
              <a:rPr lang="fi-FI" dirty="0" err="1" smtClean="0"/>
              <a:t>väh</a:t>
            </a:r>
            <a:r>
              <a:rPr lang="fi-FI" dirty="0" smtClean="0"/>
              <a:t>. yksi varhaiskasvatuksen opettaja (LTO) + esim. yksi sosionomi (tai LTO) + yksi lastenhoitaja</a:t>
            </a:r>
          </a:p>
          <a:p>
            <a:pPr>
              <a:buNone/>
            </a:pPr>
            <a:endParaRPr lang="fi-FI" dirty="0" smtClean="0"/>
          </a:p>
          <a:p>
            <a:r>
              <a:rPr lang="fi-FI" dirty="0" smtClean="0"/>
              <a:t>Siirtymäkausi vuoteen 2030 asti</a:t>
            </a:r>
          </a:p>
          <a:p>
            <a:r>
              <a:rPr lang="fi-FI" dirty="0" err="1" smtClean="0"/>
              <a:t>Huom</a:t>
            </a:r>
            <a:r>
              <a:rPr lang="fi-FI" dirty="0" smtClean="0"/>
              <a:t>! Varhaiskasvatuslakia ehditään tarkastella moneen otteeseen v. 2030 mennessä</a:t>
            </a:r>
          </a:p>
          <a:p>
            <a:endParaRPr lang="fi-FI"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Varhaiskasvatuksen historia</a:t>
            </a:r>
            <a:endParaRPr lang="fi-FI" dirty="0"/>
          </a:p>
        </p:txBody>
      </p:sp>
      <p:sp>
        <p:nvSpPr>
          <p:cNvPr id="3" name="Sisällön paikkamerkki 2"/>
          <p:cNvSpPr>
            <a:spLocks noGrp="1"/>
          </p:cNvSpPr>
          <p:nvPr>
            <p:ph sz="quarter" idx="1"/>
          </p:nvPr>
        </p:nvSpPr>
        <p:spPr/>
        <p:txBody>
          <a:bodyPr/>
          <a:lstStyle/>
          <a:p>
            <a:pPr>
              <a:buNone/>
            </a:pPr>
            <a:endParaRPr lang="fi-FI" dirty="0" smtClean="0"/>
          </a:p>
          <a:p>
            <a:r>
              <a:rPr lang="fi-FI" dirty="0" smtClean="0"/>
              <a:t>Teoreettisen perustan varhaiskasvatukselle loi tshekkiläinen piispa Johan Amos </a:t>
            </a:r>
            <a:r>
              <a:rPr lang="fi-FI" dirty="0" err="1" smtClean="0"/>
              <a:t>Comenius</a:t>
            </a:r>
            <a:r>
              <a:rPr lang="fi-FI" dirty="0" smtClean="0"/>
              <a:t> (1592-1670) 1600-luvulla. </a:t>
            </a:r>
          </a:p>
          <a:p>
            <a:r>
              <a:rPr lang="fi-FI" dirty="0" smtClean="0"/>
              <a:t> elinikäisen kasvatuksen periaate on peräisin </a:t>
            </a:r>
            <a:r>
              <a:rPr lang="fi-FI" dirty="0" err="1" smtClean="0"/>
              <a:t>Comeniukselta</a:t>
            </a:r>
            <a:endParaRPr lang="fi-FI" dirty="0" smtClean="0"/>
          </a:p>
          <a:p>
            <a:r>
              <a:rPr lang="fi-FI" dirty="0" smtClean="0"/>
              <a:t> </a:t>
            </a:r>
            <a:r>
              <a:rPr lang="fi-FI" dirty="0" err="1" smtClean="0"/>
              <a:t>Comeniuksen</a:t>
            </a:r>
            <a:r>
              <a:rPr lang="fi-FI" dirty="0" smtClean="0"/>
              <a:t> mukaan kasvatus kuului kaikille ja opetus tuli soveltaa lasten kehitysasteen mukaan.</a:t>
            </a:r>
            <a:endParaRPr lang="fi-FI"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Päiväkodissa…</a:t>
            </a:r>
            <a:endParaRPr lang="fi-FI" dirty="0"/>
          </a:p>
        </p:txBody>
      </p:sp>
      <p:sp>
        <p:nvSpPr>
          <p:cNvPr id="3" name="Sisällön paikkamerkki 2"/>
          <p:cNvSpPr>
            <a:spLocks noGrp="1"/>
          </p:cNvSpPr>
          <p:nvPr>
            <p:ph idx="1"/>
          </p:nvPr>
        </p:nvSpPr>
        <p:spPr/>
        <p:txBody>
          <a:bodyPr>
            <a:normAutofit fontScale="77500" lnSpcReduction="20000"/>
          </a:bodyPr>
          <a:lstStyle/>
          <a:p>
            <a:pPr>
              <a:buNone/>
            </a:pPr>
            <a:r>
              <a:rPr lang="fi-FI" dirty="0" smtClean="0"/>
              <a:t>    Yhdessä päiväkodin ryhmässä saa olla korkeintaan kolmea kasvattajaa vastaavaa määrää lapsia. Kasvattajia voi tarvittaessa olla enemmän. Tämä tarkoittaa käytännössä sitä, että:</a:t>
            </a:r>
          </a:p>
          <a:p>
            <a:r>
              <a:rPr lang="fi-FI" dirty="0" smtClean="0"/>
              <a:t>alle 3-vuotiaiden ryhmässä voi olla korkeintaan 12 lasta (1 kasvattaja / 4 lasta)</a:t>
            </a:r>
          </a:p>
          <a:p>
            <a:r>
              <a:rPr lang="fi-FI" dirty="0" smtClean="0"/>
              <a:t>yli 3-vuotiaiden ryhmässä korkeintaan 24 lasta (1 kasvattaja / 8 lasta, ellei kunta ole erikseen päättänyt pitäytyä aikaisemman lainsäädännön mukaisessa mitoituksessa 1 kasvattaja /7 lasta, jolloin ryhmässä korkeintaan 21 lasta)</a:t>
            </a:r>
          </a:p>
          <a:p>
            <a:r>
              <a:rPr lang="fi-FI" dirty="0" smtClean="0"/>
              <a:t>Yli 3-vuotiaiden osapäivähoidossa 1 kasvattaja / 13 lasta.</a:t>
            </a:r>
          </a:p>
          <a:p>
            <a:r>
              <a:rPr lang="fi-FI" dirty="0" smtClean="0"/>
              <a:t>Lasten tai hoito- ja kasvatustehtävään osallistuvien lukumäärässä on otettava huomioon, jos päiväkodissa on erityisen hoidon ja kasvatuksen tarpeessa olevia lapsia ellei heille ole erityistä avustajaa.</a:t>
            </a:r>
          </a:p>
          <a:p>
            <a:endParaRPr lang="fi-FI"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Perhepäivähoidossa…</a:t>
            </a:r>
            <a:endParaRPr lang="fi-FI" dirty="0"/>
          </a:p>
        </p:txBody>
      </p:sp>
      <p:sp>
        <p:nvSpPr>
          <p:cNvPr id="3" name="Sisällön paikkamerkki 2"/>
          <p:cNvSpPr>
            <a:spLocks noGrp="1"/>
          </p:cNvSpPr>
          <p:nvPr>
            <p:ph idx="1"/>
          </p:nvPr>
        </p:nvSpPr>
        <p:spPr/>
        <p:txBody>
          <a:bodyPr>
            <a:normAutofit fontScale="92500" lnSpcReduction="10000"/>
          </a:bodyPr>
          <a:lstStyle/>
          <a:p>
            <a:r>
              <a:rPr lang="fi-FI" dirty="0" smtClean="0"/>
              <a:t>Perhepäiväkodissa voidaan samanaikaisesti hoitaa enintään neljää lasta mukaan luettuina perhepäivähoitajan omat lapset, jotka eivät vielä ole perusopetuksessa. Lisäksi ryhmässä voi olla esikoululainen tai koululainen osapäiväisessä hoidossa.</a:t>
            </a:r>
          </a:p>
          <a:p>
            <a:r>
              <a:rPr lang="fi-FI" dirty="0" smtClean="0"/>
              <a:t>Kaksi hoitajaa voi samanaikaisesti hoitaa enintään kahdeksaa lasta ja lisäksi osapäiväisesti kahta esikoululaista tai koululaista.</a:t>
            </a:r>
          </a:p>
          <a:p>
            <a:r>
              <a:rPr lang="fi-FI" dirty="0" smtClean="0"/>
              <a:t>Lain mukaan voi erityisistä syistä ja huomioon ottaen paikalliset olosuhteet kolme hoitajaa hoitaa samanaikaisesti enintään kahtatoista lasta. (esim. ryhmäperhepäivähoito eli ”</a:t>
            </a:r>
            <a:r>
              <a:rPr lang="fi-FI" dirty="0" err="1" smtClean="0"/>
              <a:t>ryhmis</a:t>
            </a:r>
            <a:r>
              <a:rPr lang="fi-FI" dirty="0" smtClean="0"/>
              <a:t>”)</a:t>
            </a:r>
          </a:p>
          <a:p>
            <a:endParaRPr lang="fi-FI"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Tuntitehtävä</a:t>
            </a:r>
            <a:endParaRPr lang="fi-FI" dirty="0"/>
          </a:p>
        </p:txBody>
      </p:sp>
      <p:sp>
        <p:nvSpPr>
          <p:cNvPr id="3" name="Sisällön paikkamerkki 2"/>
          <p:cNvSpPr>
            <a:spLocks noGrp="1"/>
          </p:cNvSpPr>
          <p:nvPr>
            <p:ph idx="1"/>
          </p:nvPr>
        </p:nvSpPr>
        <p:spPr/>
        <p:txBody>
          <a:bodyPr>
            <a:normAutofit fontScale="85000" lnSpcReduction="20000"/>
          </a:bodyPr>
          <a:lstStyle/>
          <a:p>
            <a:pPr>
              <a:buNone/>
            </a:pPr>
            <a:r>
              <a:rPr lang="fi-FI" dirty="0" smtClean="0"/>
              <a:t>Tutustutaan tarkemmin päivähoidon varhaiskasvatushenkilöstöön</a:t>
            </a:r>
          </a:p>
          <a:p>
            <a:pPr>
              <a:buNone/>
            </a:pPr>
            <a:endParaRPr lang="fi-FI" dirty="0" smtClean="0"/>
          </a:p>
          <a:p>
            <a:r>
              <a:rPr lang="fi-FI" dirty="0" smtClean="0"/>
              <a:t>Ryhmä 1: päiväkodin johtaja</a:t>
            </a:r>
          </a:p>
          <a:p>
            <a:r>
              <a:rPr lang="fi-FI" dirty="0" smtClean="0"/>
              <a:t>Ryhmä 2: Varhaiskasvatuksen opettaja (</a:t>
            </a:r>
            <a:r>
              <a:rPr lang="fi-FI" dirty="0" err="1" smtClean="0"/>
              <a:t>lto</a:t>
            </a:r>
            <a:r>
              <a:rPr lang="fi-FI" dirty="0" smtClean="0"/>
              <a:t>)</a:t>
            </a:r>
          </a:p>
          <a:p>
            <a:r>
              <a:rPr lang="fi-FI" dirty="0" smtClean="0"/>
              <a:t>Ryhmä 3: Varhaiskasvatuksen sosionomi</a:t>
            </a:r>
          </a:p>
          <a:p>
            <a:r>
              <a:rPr lang="fi-FI" dirty="0" smtClean="0"/>
              <a:t>Ryhmä 4: Varhaiskasvatuksen erityisopettaja (</a:t>
            </a:r>
            <a:r>
              <a:rPr lang="fi-FI" dirty="0" err="1" smtClean="0"/>
              <a:t>veo</a:t>
            </a:r>
            <a:r>
              <a:rPr lang="fi-FI" dirty="0" smtClean="0"/>
              <a:t>, </a:t>
            </a:r>
            <a:r>
              <a:rPr lang="fi-FI" dirty="0" err="1" smtClean="0"/>
              <a:t>elto</a:t>
            </a:r>
            <a:r>
              <a:rPr lang="fi-FI" dirty="0" smtClean="0"/>
              <a:t>, </a:t>
            </a:r>
            <a:r>
              <a:rPr lang="fi-FI" dirty="0" err="1" smtClean="0"/>
              <a:t>kelto</a:t>
            </a:r>
            <a:r>
              <a:rPr lang="fi-FI" dirty="0" smtClean="0"/>
              <a:t>)</a:t>
            </a:r>
          </a:p>
          <a:p>
            <a:r>
              <a:rPr lang="fi-FI" dirty="0" smtClean="0"/>
              <a:t>Ryhmä 5:Varhaiskasvatuksen lastenhoitaja (lähihoitaja, lastenohjaaja)</a:t>
            </a:r>
          </a:p>
          <a:p>
            <a:pPr>
              <a:buNone/>
            </a:pPr>
            <a:endParaRPr lang="fi-FI" dirty="0" smtClean="0"/>
          </a:p>
          <a:p>
            <a:pPr>
              <a:buNone/>
            </a:pPr>
            <a:r>
              <a:rPr lang="fi-FI" dirty="0" smtClean="0"/>
              <a:t>Tehkää juliste, jossa on tietoa mm. koulutuksesta, työnkuvasta…</a:t>
            </a:r>
          </a:p>
          <a:p>
            <a:endParaRPr lang="fi-FI" dirty="0" smtClean="0"/>
          </a:p>
          <a:p>
            <a:endParaRPr lang="fi-FI" dirty="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Jatkoa </a:t>
            </a:r>
            <a:r>
              <a:rPr lang="fi-FI" smtClean="0"/>
              <a:t>edelliseen tehtävään</a:t>
            </a:r>
            <a:endParaRPr lang="fi-FI" dirty="0"/>
          </a:p>
        </p:txBody>
      </p:sp>
      <p:sp>
        <p:nvSpPr>
          <p:cNvPr id="3" name="Sisällön paikkamerkki 2"/>
          <p:cNvSpPr>
            <a:spLocks noGrp="1"/>
          </p:cNvSpPr>
          <p:nvPr>
            <p:ph idx="1"/>
          </p:nvPr>
        </p:nvSpPr>
        <p:spPr/>
        <p:txBody>
          <a:bodyPr>
            <a:normAutofit/>
          </a:bodyPr>
          <a:lstStyle/>
          <a:p>
            <a:r>
              <a:rPr lang="fi-FI" dirty="0" smtClean="0"/>
              <a:t>Jakaannutaan 3 ryhmään ja jaetaan jokaiselle roolit (</a:t>
            </a:r>
            <a:r>
              <a:rPr lang="fi-FI" dirty="0" err="1" smtClean="0"/>
              <a:t>pk</a:t>
            </a:r>
            <a:r>
              <a:rPr lang="fi-FI" dirty="0" smtClean="0"/>
              <a:t> johtaja, </a:t>
            </a:r>
            <a:r>
              <a:rPr lang="fi-FI" dirty="0" err="1" smtClean="0"/>
              <a:t>veo</a:t>
            </a:r>
            <a:r>
              <a:rPr lang="fi-FI" dirty="0" smtClean="0"/>
              <a:t> jne.) </a:t>
            </a:r>
            <a:r>
              <a:rPr lang="fi-FI" dirty="0" smtClean="0">
                <a:sym typeface="Wingdings" pitchFamily="2" charset="2"/>
              </a:rPr>
              <a:t> 3 päiväkotiryhmää</a:t>
            </a:r>
            <a:endParaRPr lang="fi-FI" dirty="0" smtClean="0"/>
          </a:p>
          <a:p>
            <a:r>
              <a:rPr lang="fi-FI" dirty="0" smtClean="0"/>
              <a:t>Jokainen miettii oman ammattiryhmänsä kautta:</a:t>
            </a:r>
          </a:p>
          <a:p>
            <a:pPr>
              <a:buFontTx/>
              <a:buChar char="-"/>
            </a:pPr>
            <a:r>
              <a:rPr lang="fi-FI" dirty="0" smtClean="0"/>
              <a:t>omia ihanteitaan</a:t>
            </a:r>
          </a:p>
          <a:p>
            <a:pPr>
              <a:buFontTx/>
              <a:buChar char="-"/>
            </a:pPr>
            <a:r>
              <a:rPr lang="fi-FI" dirty="0" smtClean="0"/>
              <a:t>omia arvostuksiaan</a:t>
            </a:r>
          </a:p>
          <a:p>
            <a:pPr>
              <a:buFontTx/>
              <a:buChar char="-"/>
            </a:pPr>
            <a:r>
              <a:rPr lang="fi-FI" dirty="0" smtClean="0"/>
              <a:t>työn olennaisia piirteitä</a:t>
            </a:r>
          </a:p>
          <a:p>
            <a:pPr>
              <a:buFont typeface="Arial" charset="0"/>
              <a:buChar char="•"/>
            </a:pPr>
            <a:r>
              <a:rPr lang="fi-FI" dirty="0" smtClean="0"/>
              <a:t>Kokoontukaa sen jälkeen ryhmittäin ja pohtikaa, miten lähtisitte suunnittelemaan esim. vanhempainiltaa/toimintaa syyskaudelle tms.</a:t>
            </a:r>
            <a:endParaRPr lang="fi-FI" smtClean="0"/>
          </a:p>
          <a:p>
            <a:pPr>
              <a:buFont typeface="Arial" charset="0"/>
              <a:buChar char="•"/>
            </a:pPr>
            <a:endParaRPr lang="fi-FI" dirty="0" smtClean="0"/>
          </a:p>
          <a:p>
            <a:pPr>
              <a:buFontTx/>
              <a:buChar char="-"/>
            </a:pPr>
            <a:endParaRPr lang="fi-FI" dirty="0" smtClean="0"/>
          </a:p>
          <a:p>
            <a:pPr>
              <a:buFontTx/>
              <a:buChar char="-"/>
            </a:pPr>
            <a:endParaRPr lang="fi-FI" dirty="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Tuntitehtävä</a:t>
            </a:r>
            <a:endParaRPr lang="fi-FI" dirty="0"/>
          </a:p>
        </p:txBody>
      </p:sp>
      <p:sp>
        <p:nvSpPr>
          <p:cNvPr id="3" name="Sisällön paikkamerkki 2"/>
          <p:cNvSpPr>
            <a:spLocks noGrp="1"/>
          </p:cNvSpPr>
          <p:nvPr>
            <p:ph idx="1"/>
          </p:nvPr>
        </p:nvSpPr>
        <p:spPr/>
        <p:txBody>
          <a:bodyPr>
            <a:normAutofit fontScale="77500" lnSpcReduction="20000"/>
          </a:bodyPr>
          <a:lstStyle/>
          <a:p>
            <a:pPr marL="514350" indent="-514350">
              <a:buAutoNum type="arabicPeriod"/>
            </a:pPr>
            <a:r>
              <a:rPr lang="fi-FI" dirty="0" smtClean="0"/>
              <a:t>Pohtikaa ryhmissä, mitä tarkoittaa kasvattajan hyvä käytös ja käyttäytymismallina oleminen lasten, nuorten ja aikuisten kanssa toimittaessa. Miettikää myös, millaisia käyttäytymiseen liittyviä asioita pidätte tärkeinä juuri tässä ryhmässä ja mistä toivoisitte, että keskusteltaisiin enemmän. Tehkää pohdinnoistanne yhteenveto ja esittäkää se muille</a:t>
            </a:r>
          </a:p>
          <a:p>
            <a:pPr marL="514350" indent="-514350">
              <a:buAutoNum type="arabicPeriod"/>
            </a:pPr>
            <a:r>
              <a:rPr lang="fi-FI" dirty="0" smtClean="0"/>
              <a:t>Rakennekynsiä, koruja, lävistyksiä ja runsasta hajusteiden käyttöä työssä pidetään turvallisuusriskinä. Pohtikaa, miksi.</a:t>
            </a:r>
          </a:p>
          <a:p>
            <a:pPr marL="514350" indent="-514350">
              <a:buAutoNum type="arabicPeriod"/>
            </a:pPr>
            <a:r>
              <a:rPr lang="fi-FI" dirty="0" smtClean="0"/>
              <a:t>Harjoitelkaa erilaisia puhelinkeskusteluja/keskustelutilanteita:</a:t>
            </a:r>
          </a:p>
          <a:p>
            <a:pPr marL="514350" indent="-514350">
              <a:buFontTx/>
              <a:buChar char="-"/>
            </a:pPr>
            <a:r>
              <a:rPr lang="fi-FI" dirty="0" smtClean="0"/>
              <a:t>Vanhempi ja työntekijä</a:t>
            </a:r>
          </a:p>
          <a:p>
            <a:pPr marL="514350" indent="-514350">
              <a:buFontTx/>
              <a:buChar char="-"/>
            </a:pPr>
            <a:r>
              <a:rPr lang="fi-FI" dirty="0" err="1" smtClean="0"/>
              <a:t>Kelto</a:t>
            </a:r>
            <a:r>
              <a:rPr lang="fi-FI" dirty="0" smtClean="0"/>
              <a:t> ja työntekijä</a:t>
            </a:r>
          </a:p>
          <a:p>
            <a:pPr marL="514350" indent="-514350">
              <a:buFontTx/>
              <a:buChar char="-"/>
            </a:pPr>
            <a:r>
              <a:rPr lang="fi-FI" dirty="0" smtClean="0"/>
              <a:t>Opiskelija ja työntekijä</a:t>
            </a:r>
          </a:p>
          <a:p>
            <a:pPr marL="514350" indent="-514350">
              <a:buFontTx/>
              <a:buChar char="-"/>
            </a:pPr>
            <a:r>
              <a:rPr lang="fi-FI" dirty="0" smtClean="0"/>
              <a:t>???</a:t>
            </a:r>
          </a:p>
          <a:p>
            <a:endParaRPr lang="fi-FI" dirty="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Tuntitehtävä</a:t>
            </a:r>
            <a:endParaRPr lang="fi-FI" dirty="0"/>
          </a:p>
        </p:txBody>
      </p:sp>
      <p:sp>
        <p:nvSpPr>
          <p:cNvPr id="3" name="Sisällön paikkamerkki 2"/>
          <p:cNvSpPr>
            <a:spLocks noGrp="1"/>
          </p:cNvSpPr>
          <p:nvPr>
            <p:ph idx="1"/>
          </p:nvPr>
        </p:nvSpPr>
        <p:spPr/>
        <p:txBody>
          <a:bodyPr/>
          <a:lstStyle/>
          <a:p>
            <a:pPr marL="514350" indent="-514350">
              <a:buAutoNum type="arabicPeriod"/>
            </a:pPr>
            <a:r>
              <a:rPr lang="fi-FI" dirty="0" smtClean="0"/>
              <a:t>Mieti, miten osaat antaa palautetta lapselle, työkaverille tai opiskelijakaverille.</a:t>
            </a:r>
          </a:p>
          <a:p>
            <a:pPr marL="514350" indent="-514350">
              <a:buAutoNum type="arabicPeriod"/>
            </a:pPr>
            <a:r>
              <a:rPr lang="fi-FI" dirty="0" smtClean="0"/>
              <a:t>Miettikää yhdessä, mitä pitää huomioida, kun antaa rakentavaa palautetta.</a:t>
            </a:r>
          </a:p>
          <a:p>
            <a:pPr marL="514350" indent="-514350">
              <a:buAutoNum type="arabicPeriod"/>
            </a:pPr>
            <a:r>
              <a:rPr lang="fi-FI" dirty="0" smtClean="0"/>
              <a:t>Antakaa pienryhmissä </a:t>
            </a:r>
            <a:r>
              <a:rPr lang="fi-FI" smtClean="0"/>
              <a:t>palautetta päivän </a:t>
            </a:r>
            <a:r>
              <a:rPr lang="fi-FI" dirty="0" smtClean="0"/>
              <a:t>työskentelystä toisillenne.</a:t>
            </a:r>
            <a:endParaRPr lang="fi-FI" dirty="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043608" y="2708920"/>
            <a:ext cx="7772400" cy="1143000"/>
          </a:xfrm>
        </p:spPr>
        <p:txBody>
          <a:bodyPr>
            <a:normAutofit fontScale="90000"/>
          </a:bodyPr>
          <a:lstStyle/>
          <a:p>
            <a:r>
              <a:rPr lang="fi-FI" dirty="0" smtClean="0"/>
              <a:t>Varhaiskasvatussuunnitelman perusteet 2018</a:t>
            </a:r>
            <a:endParaRPr lang="fi-FI"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sz="3600" dirty="0" smtClean="0"/>
              <a:t>Valtakunnalliset varhaiskasvatussuunnitelman perusteet</a:t>
            </a:r>
            <a:endParaRPr lang="fi-FI" dirty="0"/>
          </a:p>
        </p:txBody>
      </p:sp>
      <p:sp>
        <p:nvSpPr>
          <p:cNvPr id="3" name="Sisällön paikkamerkki 2"/>
          <p:cNvSpPr>
            <a:spLocks noGrp="1"/>
          </p:cNvSpPr>
          <p:nvPr>
            <p:ph idx="1"/>
          </p:nvPr>
        </p:nvSpPr>
        <p:spPr/>
        <p:txBody>
          <a:bodyPr/>
          <a:lstStyle/>
          <a:p>
            <a:pPr>
              <a:buNone/>
            </a:pPr>
            <a:r>
              <a:rPr lang="fi-FI" dirty="0" smtClean="0"/>
              <a:t>Oikeudellisesti velvoittava </a:t>
            </a:r>
            <a:r>
              <a:rPr lang="fi-FI" dirty="0" err="1" smtClean="0">
                <a:sym typeface="Wingdings" pitchFamily="2" charset="2"/>
              </a:rPr>
              <a:t>kehittyykö</a:t>
            </a:r>
            <a:r>
              <a:rPr lang="fi-FI" dirty="0" smtClean="0">
                <a:sym typeface="Wingdings" pitchFamily="2" charset="2"/>
              </a:rPr>
              <a:t> laatu?</a:t>
            </a:r>
          </a:p>
          <a:p>
            <a:r>
              <a:rPr lang="fi-FI" dirty="0" smtClean="0">
                <a:sym typeface="Wingdings" pitchFamily="2" charset="2"/>
              </a:rPr>
              <a:t>Varhaiskasvatuksen arvostus (Opetus- ja kulttuuriministeriön alaisuuteen)</a:t>
            </a:r>
          </a:p>
          <a:p>
            <a:r>
              <a:rPr lang="fi-FI" dirty="0" smtClean="0">
                <a:sym typeface="Wingdings" pitchFamily="2" charset="2"/>
              </a:rPr>
              <a:t>Kuntien väliset erot pienenevät</a:t>
            </a:r>
          </a:p>
          <a:p>
            <a:r>
              <a:rPr lang="fi-FI" dirty="0" smtClean="0"/>
              <a:t> pedagogiikan painottaminen</a:t>
            </a:r>
          </a:p>
          <a:p>
            <a:r>
              <a:rPr lang="fi-FI" dirty="0" smtClean="0"/>
              <a:t>Tarkoitus ei ole ”pyyhkiä” vanhaa pois</a:t>
            </a:r>
          </a:p>
          <a:p>
            <a:r>
              <a:rPr lang="fi-FI" dirty="0" smtClean="0"/>
              <a:t>Esim. oppimisen alueet yksityiskohtaisemmin kuin vanhan Vasun sisällölliset orientaatiot</a:t>
            </a:r>
            <a:endParaRPr lang="fi-FI"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graphicFrame>
        <p:nvGraphicFramePr>
          <p:cNvPr id="4" name="Sisällön paikkamerkki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KASVATUS</a:t>
            </a:r>
            <a:endParaRPr lang="fi-FI" dirty="0"/>
          </a:p>
        </p:txBody>
      </p:sp>
      <p:sp>
        <p:nvSpPr>
          <p:cNvPr id="3" name="Sisällön paikkamerkki 2"/>
          <p:cNvSpPr>
            <a:spLocks noGrp="1"/>
          </p:cNvSpPr>
          <p:nvPr>
            <p:ph idx="1"/>
          </p:nvPr>
        </p:nvSpPr>
        <p:spPr/>
        <p:txBody>
          <a:bodyPr/>
          <a:lstStyle/>
          <a:p>
            <a:r>
              <a:rPr lang="fi-FI" dirty="0" smtClean="0"/>
              <a:t>Tarkoitus on tukea lapsen kehitystä siten, että hän kasvaa kulttuuriset arvot ja tavat tiedostavaksi yksilöksi, joka osaa paitsi ilmaista omia mielipiteitään myös huomioida toimintansa yhteydet toisiin ihmisiin ja ympäristöönsä</a:t>
            </a:r>
            <a:endParaRPr lang="fi-FI" dirty="0"/>
          </a:p>
        </p:txBody>
      </p:sp>
      <p:pic>
        <p:nvPicPr>
          <p:cNvPr id="4" name="Kuva 3" descr="Älä-ohita-mua-LOPPUKUVA.jpg"/>
          <p:cNvPicPr>
            <a:picLocks noChangeAspect="1"/>
          </p:cNvPicPr>
          <p:nvPr/>
        </p:nvPicPr>
        <p:blipFill>
          <a:blip r:embed="rId2" cstate="print"/>
          <a:stretch>
            <a:fillRect/>
          </a:stretch>
        </p:blipFill>
        <p:spPr>
          <a:xfrm>
            <a:off x="5364088" y="4221088"/>
            <a:ext cx="2692896" cy="227998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fontScale="77500" lnSpcReduction="20000"/>
          </a:bodyPr>
          <a:lstStyle/>
          <a:p>
            <a:pPr>
              <a:buNone/>
            </a:pPr>
            <a:endParaRPr lang="fi-FI" dirty="0" smtClean="0"/>
          </a:p>
          <a:p>
            <a:r>
              <a:rPr lang="fi-FI" dirty="0" smtClean="0"/>
              <a:t> Jean Jacques </a:t>
            </a:r>
            <a:r>
              <a:rPr lang="fi-FI" dirty="0" err="1" smtClean="0"/>
              <a:t>Rousseau</a:t>
            </a:r>
            <a:r>
              <a:rPr lang="fi-FI" dirty="0" smtClean="0"/>
              <a:t> (1712-1778)</a:t>
            </a:r>
            <a:endParaRPr lang="fi-FI" i="1" dirty="0" smtClean="0"/>
          </a:p>
          <a:p>
            <a:r>
              <a:rPr lang="fi-FI" dirty="0" smtClean="0"/>
              <a:t>vaati luonnonmukaista kasvatusta, varttumista omassa tahdissa ja yksinkertaista maalais-elämää </a:t>
            </a:r>
          </a:p>
          <a:p>
            <a:r>
              <a:rPr lang="fi-FI" dirty="0" smtClean="0"/>
              <a:t>tähdensi lapsen omaehtoisen kiinnostuksen heräämistä oppimisen edellytyksenä </a:t>
            </a:r>
          </a:p>
          <a:p>
            <a:r>
              <a:rPr lang="fi-FI" dirty="0" smtClean="0"/>
              <a:t>oli ensimmäinen, joka piti keskeisenä kasvatus-keinona lapsen omaa aktiivisuutta, spontaania kokeilunhalua ja itsenäistä yrittämistä </a:t>
            </a:r>
          </a:p>
          <a:p>
            <a:r>
              <a:rPr lang="fi-FI" dirty="0" err="1" smtClean="0"/>
              <a:t>Rousseau</a:t>
            </a:r>
            <a:r>
              <a:rPr lang="fi-FI" dirty="0" smtClean="0"/>
              <a:t> katsoi että lasta oli kasvatettava yksinään, ei ryhmässä / yhteisössä </a:t>
            </a:r>
          </a:p>
          <a:p>
            <a:r>
              <a:rPr lang="fi-FI" dirty="0" smtClean="0"/>
              <a:t>valmiita leikkikaluja ei saanut olla, sillä ne passivoivat lapsen </a:t>
            </a:r>
          </a:p>
          <a:p>
            <a:r>
              <a:rPr lang="fi-FI" dirty="0" smtClean="0"/>
              <a:t>kasvatuksen tehtävä </a:t>
            </a:r>
            <a:r>
              <a:rPr lang="fi-FI" dirty="0" err="1" smtClean="0"/>
              <a:t>Rousseaun</a:t>
            </a:r>
            <a:r>
              <a:rPr lang="fi-FI" dirty="0" smtClean="0"/>
              <a:t> mukaan oli lapsen kasvattaminen yhteiskuntakelpoiseksi ihmiseksi </a:t>
            </a:r>
          </a:p>
          <a:p>
            <a:endParaRPr lang="fi-FI" dirty="0" smtClean="0"/>
          </a:p>
          <a:p>
            <a:endParaRPr lang="fi-FI"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OPETUS</a:t>
            </a:r>
            <a:endParaRPr lang="fi-FI" dirty="0"/>
          </a:p>
        </p:txBody>
      </p:sp>
      <p:sp>
        <p:nvSpPr>
          <p:cNvPr id="3" name="Sisällön paikkamerkki 2"/>
          <p:cNvSpPr>
            <a:spLocks noGrp="1"/>
          </p:cNvSpPr>
          <p:nvPr>
            <p:ph idx="1"/>
          </p:nvPr>
        </p:nvSpPr>
        <p:spPr/>
        <p:txBody>
          <a:bodyPr/>
          <a:lstStyle/>
          <a:p>
            <a:r>
              <a:rPr lang="fi-FI" dirty="0" smtClean="0"/>
              <a:t>Lapsen kannustamista uusien asioiden oppimiseen erilaisia oppimisen tapoja hyödyntämällä. Keskeistä on, että opetuksessa huomioidaan lasten yksilölliset taidot, tuen tarve sekä mielenkiinnon kohteet.</a:t>
            </a:r>
            <a:endParaRPr lang="fi-FI" dirty="0"/>
          </a:p>
        </p:txBody>
      </p:sp>
      <p:pic>
        <p:nvPicPr>
          <p:cNvPr id="4" name="Kuva 3" descr="opetus.jpg"/>
          <p:cNvPicPr>
            <a:picLocks noChangeAspect="1"/>
          </p:cNvPicPr>
          <p:nvPr/>
        </p:nvPicPr>
        <p:blipFill>
          <a:blip r:embed="rId2" cstate="print"/>
          <a:stretch>
            <a:fillRect/>
          </a:stretch>
        </p:blipFill>
        <p:spPr>
          <a:xfrm>
            <a:off x="899592" y="4293096"/>
            <a:ext cx="2657475" cy="1714500"/>
          </a:xfrm>
          <a:prstGeom prst="rect">
            <a:avLst/>
          </a:prstGeom>
        </p:spPr>
      </p:pic>
      <p:pic>
        <p:nvPicPr>
          <p:cNvPr id="5" name="Kuva 4" descr="rex.jpg"/>
          <p:cNvPicPr>
            <a:picLocks noChangeAspect="1"/>
          </p:cNvPicPr>
          <p:nvPr/>
        </p:nvPicPr>
        <p:blipFill>
          <a:blip r:embed="rId3" cstate="print"/>
          <a:stretch>
            <a:fillRect/>
          </a:stretch>
        </p:blipFill>
        <p:spPr>
          <a:xfrm>
            <a:off x="6300192" y="4149080"/>
            <a:ext cx="2287141" cy="2287141"/>
          </a:xfrm>
          <a:prstGeom prst="rect">
            <a:avLst/>
          </a:prstGeom>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HOITO</a:t>
            </a:r>
            <a:endParaRPr lang="fi-FI" dirty="0"/>
          </a:p>
        </p:txBody>
      </p:sp>
      <p:sp>
        <p:nvSpPr>
          <p:cNvPr id="3" name="Sisällön paikkamerkki 2"/>
          <p:cNvSpPr>
            <a:spLocks noGrp="1"/>
          </p:cNvSpPr>
          <p:nvPr>
            <p:ph idx="1"/>
          </p:nvPr>
        </p:nvSpPr>
        <p:spPr/>
        <p:txBody>
          <a:bodyPr/>
          <a:lstStyle/>
          <a:p>
            <a:r>
              <a:rPr lang="fi-FI" dirty="0" smtClean="0"/>
              <a:t>Fyysisen perushoidon ohella tunnepohjaiseen välittämiseen, joiden ansiosta lapsi kokee olevansa arvostettu omana itsenään.</a:t>
            </a:r>
            <a:endParaRPr lang="fi-FI" dirty="0"/>
          </a:p>
        </p:txBody>
      </p:sp>
      <p:pic>
        <p:nvPicPr>
          <p:cNvPr id="4" name="Kuva 3" descr="ruokailu.jpg"/>
          <p:cNvPicPr>
            <a:picLocks noChangeAspect="1"/>
          </p:cNvPicPr>
          <p:nvPr/>
        </p:nvPicPr>
        <p:blipFill>
          <a:blip r:embed="rId2" cstate="print"/>
          <a:stretch>
            <a:fillRect/>
          </a:stretch>
        </p:blipFill>
        <p:spPr>
          <a:xfrm>
            <a:off x="971600" y="3573016"/>
            <a:ext cx="2638425" cy="1733550"/>
          </a:xfrm>
          <a:prstGeom prst="rect">
            <a:avLst/>
          </a:prstGeom>
        </p:spPr>
      </p:pic>
      <p:pic>
        <p:nvPicPr>
          <p:cNvPr id="5" name="Kuva 4" descr="802.jpg"/>
          <p:cNvPicPr>
            <a:picLocks noChangeAspect="1"/>
          </p:cNvPicPr>
          <p:nvPr/>
        </p:nvPicPr>
        <p:blipFill>
          <a:blip r:embed="rId3" cstate="print"/>
          <a:stretch>
            <a:fillRect/>
          </a:stretch>
        </p:blipFill>
        <p:spPr>
          <a:xfrm>
            <a:off x="5436096" y="4221088"/>
            <a:ext cx="3083687" cy="1497905"/>
          </a:xfrm>
          <a:prstGeom prst="rect">
            <a:avLst/>
          </a:prstGeom>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Lapsi aktiivisena toimijana</a:t>
            </a:r>
            <a:endParaRPr lang="fi-FI" dirty="0"/>
          </a:p>
        </p:txBody>
      </p:sp>
      <p:sp>
        <p:nvSpPr>
          <p:cNvPr id="3" name="Sisällön paikkamerkki 2"/>
          <p:cNvSpPr>
            <a:spLocks noGrp="1"/>
          </p:cNvSpPr>
          <p:nvPr>
            <p:ph idx="1"/>
          </p:nvPr>
        </p:nvSpPr>
        <p:spPr/>
        <p:txBody>
          <a:bodyPr/>
          <a:lstStyle/>
          <a:p>
            <a:r>
              <a:rPr lang="fi-FI" dirty="0" smtClean="0"/>
              <a:t>”lapset kasvavat, kehittyvät ja oppivat vuorovaikutuksessa muiden ihmisten ja lähiympäristön kanssa”</a:t>
            </a:r>
            <a:endParaRPr lang="fi-FI" dirty="0"/>
          </a:p>
        </p:txBody>
      </p:sp>
      <p:pic>
        <p:nvPicPr>
          <p:cNvPr id="4" name="Kuva 3" descr="tanssia_vari.jpg"/>
          <p:cNvPicPr>
            <a:picLocks noChangeAspect="1"/>
          </p:cNvPicPr>
          <p:nvPr/>
        </p:nvPicPr>
        <p:blipFill>
          <a:blip r:embed="rId2" cstate="print"/>
          <a:stretch>
            <a:fillRect/>
          </a:stretch>
        </p:blipFill>
        <p:spPr>
          <a:xfrm>
            <a:off x="3779912" y="3501008"/>
            <a:ext cx="1903316" cy="2852936"/>
          </a:xfrm>
          <a:prstGeom prst="rect">
            <a:avLst/>
          </a:prstGeom>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r>
              <a:rPr lang="fi-FI" dirty="0" smtClean="0"/>
              <a:t>Lapsi aktiivinen toimija, jolla on kyky ajatella itse ja ilmaista mielipiteitään </a:t>
            </a:r>
            <a:r>
              <a:rPr lang="fi-FI" dirty="0" smtClean="0">
                <a:sym typeface="Wingdings" pitchFamily="2" charset="2"/>
              </a:rPr>
              <a:t>  jotta tämä voisi onnistua, lapsen tulee luottaa itseensä</a:t>
            </a:r>
          </a:p>
          <a:p>
            <a:r>
              <a:rPr lang="fi-FI" dirty="0" smtClean="0">
                <a:sym typeface="Wingdings" pitchFamily="2" charset="2"/>
              </a:rPr>
              <a:t>Aiemmat kokemukset ja mielenkiinnon kohteet liitetään osaksi uuden oppimista  motivaatio säilyy, haasteet selvitetään</a:t>
            </a:r>
            <a:endParaRPr lang="fi-FI"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r>
              <a:rPr lang="fi-FI" dirty="0" smtClean="0"/>
              <a:t>Miten tulla kuulluksi ja ymmärretyksi, jos lapsi ei voi ilmaista itseään kielellisesti?</a:t>
            </a:r>
          </a:p>
          <a:p>
            <a:pPr>
              <a:buNone/>
            </a:pPr>
            <a:endParaRPr lang="fi-FI" dirty="0" smtClean="0"/>
          </a:p>
          <a:p>
            <a:r>
              <a:rPr lang="fi-FI" dirty="0" smtClean="0"/>
              <a:t>Pitää tuntea lapsiryhmä </a:t>
            </a:r>
            <a:r>
              <a:rPr lang="fi-FI" dirty="0" smtClean="0">
                <a:sym typeface="Wingdings" pitchFamily="2" charset="2"/>
              </a:rPr>
              <a:t> havainnointi</a:t>
            </a:r>
          </a:p>
        </p:txBody>
      </p:sp>
      <p:pic>
        <p:nvPicPr>
          <p:cNvPr id="4" name="Kuva 3" descr="etsi1.png"/>
          <p:cNvPicPr>
            <a:picLocks noChangeAspect="1"/>
          </p:cNvPicPr>
          <p:nvPr/>
        </p:nvPicPr>
        <p:blipFill>
          <a:blip r:embed="rId2" cstate="print"/>
          <a:stretch>
            <a:fillRect/>
          </a:stretch>
        </p:blipFill>
        <p:spPr>
          <a:xfrm>
            <a:off x="251520" y="4005064"/>
            <a:ext cx="1411876" cy="1380401"/>
          </a:xfrm>
          <a:prstGeom prst="rect">
            <a:avLst/>
          </a:prstGeom>
        </p:spPr>
      </p:pic>
      <p:pic>
        <p:nvPicPr>
          <p:cNvPr id="5" name="Kuva 4" descr="DWF1VjbWsAEaRUy.jpg"/>
          <p:cNvPicPr>
            <a:picLocks noChangeAspect="1"/>
          </p:cNvPicPr>
          <p:nvPr/>
        </p:nvPicPr>
        <p:blipFill>
          <a:blip r:embed="rId3" cstate="print"/>
          <a:stretch>
            <a:fillRect/>
          </a:stretch>
        </p:blipFill>
        <p:spPr>
          <a:xfrm>
            <a:off x="2267744" y="4149080"/>
            <a:ext cx="6522690" cy="2057923"/>
          </a:xfrm>
          <a:prstGeom prst="rect">
            <a:avLst/>
          </a:prstGeom>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r>
              <a:rPr lang="fi-FI" dirty="0" smtClean="0">
                <a:sym typeface="Wingdings" pitchFamily="2" charset="2"/>
              </a:rPr>
              <a:t>Lapsen viestillä pitää myös olla merkitystä!</a:t>
            </a:r>
          </a:p>
          <a:p>
            <a:pPr>
              <a:buNone/>
            </a:pPr>
            <a:endParaRPr lang="fi-FI" dirty="0" smtClean="0">
              <a:sym typeface="Wingdings" pitchFamily="2" charset="2"/>
            </a:endParaRPr>
          </a:p>
          <a:p>
            <a:r>
              <a:rPr lang="fi-FI" dirty="0" smtClean="0">
                <a:sym typeface="Wingdings" pitchFamily="2" charset="2"/>
              </a:rPr>
              <a:t>Tarkastele omia vuorovaikutustapoja kriittisesti</a:t>
            </a:r>
            <a:endParaRPr lang="fi-FI" dirty="0" smtClean="0"/>
          </a:p>
          <a:p>
            <a:endParaRPr lang="fi-FI"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r>
              <a:rPr lang="fi-FI" dirty="0" smtClean="0"/>
              <a:t>Ilon kautta oppiminen</a:t>
            </a:r>
          </a:p>
          <a:p>
            <a:r>
              <a:rPr lang="fi-FI" dirty="0" smtClean="0"/>
              <a:t>Erilaisten ilmiöiden, esineiden ja asioiden ihmettely</a:t>
            </a:r>
          </a:p>
          <a:p>
            <a:pPr>
              <a:buNone/>
            </a:pPr>
            <a:r>
              <a:rPr lang="fi-FI" dirty="0" smtClean="0">
                <a:sym typeface="Wingdings" pitchFamily="2" charset="2"/>
              </a:rPr>
              <a:t> Pedagogiikassa keskeistä tukea ja kannustaa tässä </a:t>
            </a:r>
            <a:endParaRPr lang="fi-FI" dirty="0"/>
          </a:p>
        </p:txBody>
      </p:sp>
      <p:pic>
        <p:nvPicPr>
          <p:cNvPr id="4" name="Kuva 3" descr="kysymysmerkki2.png"/>
          <p:cNvPicPr>
            <a:picLocks noChangeAspect="1"/>
          </p:cNvPicPr>
          <p:nvPr/>
        </p:nvPicPr>
        <p:blipFill>
          <a:blip r:embed="rId2" cstate="print"/>
          <a:stretch>
            <a:fillRect/>
          </a:stretch>
        </p:blipFill>
        <p:spPr>
          <a:xfrm>
            <a:off x="1907704" y="4653136"/>
            <a:ext cx="1844824" cy="1844824"/>
          </a:xfrm>
          <a:prstGeom prst="rect">
            <a:avLst/>
          </a:prstGeom>
        </p:spPr>
      </p:pic>
      <p:pic>
        <p:nvPicPr>
          <p:cNvPr id="5" name="Kuva 4" descr="oppimisen-ilo-kuinka.jpg"/>
          <p:cNvPicPr>
            <a:picLocks noChangeAspect="1"/>
          </p:cNvPicPr>
          <p:nvPr/>
        </p:nvPicPr>
        <p:blipFill>
          <a:blip r:embed="rId3" cstate="print"/>
          <a:stretch>
            <a:fillRect/>
          </a:stretch>
        </p:blipFill>
        <p:spPr>
          <a:xfrm>
            <a:off x="5076056" y="4293096"/>
            <a:ext cx="1802334" cy="2281436"/>
          </a:xfrm>
          <a:prstGeom prst="rect">
            <a:avLst/>
          </a:prstGeom>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Vaihtoehtopedagogiikat</a:t>
            </a:r>
            <a:endParaRPr lang="fi-FI" dirty="0"/>
          </a:p>
        </p:txBody>
      </p:sp>
      <p:sp>
        <p:nvSpPr>
          <p:cNvPr id="3" name="Sisällön paikkamerkki 2"/>
          <p:cNvSpPr>
            <a:spLocks noGrp="1"/>
          </p:cNvSpPr>
          <p:nvPr>
            <p:ph sz="quarter" idx="1"/>
          </p:nvPr>
        </p:nvSpPr>
        <p:spPr/>
        <p:txBody>
          <a:bodyPr/>
          <a:lstStyle/>
          <a:p>
            <a:endParaRPr lang="fi-FI"/>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Ryhmätehtävä</a:t>
            </a:r>
            <a:endParaRPr lang="fi-FI" dirty="0"/>
          </a:p>
        </p:txBody>
      </p:sp>
      <p:sp>
        <p:nvSpPr>
          <p:cNvPr id="3" name="Sisällön paikkamerkki 2"/>
          <p:cNvSpPr>
            <a:spLocks noGrp="1"/>
          </p:cNvSpPr>
          <p:nvPr>
            <p:ph sz="quarter" idx="1"/>
          </p:nvPr>
        </p:nvSpPr>
        <p:spPr/>
        <p:txBody>
          <a:bodyPr/>
          <a:lstStyle/>
          <a:p>
            <a:endParaRPr lang="fi-FI"/>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Videot</a:t>
            </a:r>
            <a:endParaRPr lang="fi-FI" dirty="0"/>
          </a:p>
        </p:txBody>
      </p:sp>
      <p:sp>
        <p:nvSpPr>
          <p:cNvPr id="3" name="Sisällön paikkamerkki 2"/>
          <p:cNvSpPr>
            <a:spLocks noGrp="1"/>
          </p:cNvSpPr>
          <p:nvPr>
            <p:ph sz="quarter" idx="1"/>
          </p:nvPr>
        </p:nvSpPr>
        <p:spPr/>
        <p:txBody>
          <a:bodyPr/>
          <a:lstStyle/>
          <a:p>
            <a:endParaRPr lang="fi-FI"/>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fontScale="70000" lnSpcReduction="20000"/>
          </a:bodyPr>
          <a:lstStyle/>
          <a:p>
            <a:pPr>
              <a:buNone/>
            </a:pPr>
            <a:endParaRPr lang="fi-FI" dirty="0" smtClean="0"/>
          </a:p>
          <a:p>
            <a:r>
              <a:rPr lang="fi-FI" dirty="0" smtClean="0"/>
              <a:t>Johann Heinrich </a:t>
            </a:r>
            <a:r>
              <a:rPr lang="fi-FI" dirty="0" err="1" smtClean="0"/>
              <a:t>Pestalozzi</a:t>
            </a:r>
            <a:r>
              <a:rPr lang="fi-FI" dirty="0" smtClean="0"/>
              <a:t> (1746-1827) </a:t>
            </a:r>
          </a:p>
          <a:p>
            <a:r>
              <a:rPr lang="fi-FI" dirty="0" smtClean="0"/>
              <a:t> sosiaalinen uudistaja ja kansakoulun kehittäjä, joka omistautui köyhien ja orpojen lasten kasvattajaksi </a:t>
            </a:r>
          </a:p>
          <a:p>
            <a:r>
              <a:rPr lang="fi-FI" dirty="0" smtClean="0"/>
              <a:t> tavoitteena hänellä oli mm. kansankasvatus ja kaikkien lasten kouluttaminen omalla työllään toimeentulonsa ansaitsevien ihmisten muuttuvassa ja teollistuvassa yhteiskunnassa </a:t>
            </a:r>
          </a:p>
          <a:p>
            <a:r>
              <a:rPr lang="fi-FI" dirty="0" smtClean="0"/>
              <a:t> ilman valtion, kirkon, koulun ja kotien yhteistyötä tätä tavoitetta ei voitu saavuttaa </a:t>
            </a:r>
          </a:p>
          <a:p>
            <a:r>
              <a:rPr lang="fi-FI" dirty="0" err="1" smtClean="0"/>
              <a:t>Pestalozzin</a:t>
            </a:r>
            <a:r>
              <a:rPr lang="fi-FI" dirty="0" smtClean="0"/>
              <a:t> mielestä kodin arvoa ja vanhempien antaman kasvatuksen merkitystä ei riittävästi ymmärretty </a:t>
            </a:r>
          </a:p>
          <a:p>
            <a:r>
              <a:rPr lang="fi-FI" dirty="0" smtClean="0"/>
              <a:t>katsoi, ettei ihmisluonto sellaisenaan ole hyvä, vaan tarvitsee syntymästä saakka kasvatusta </a:t>
            </a:r>
          </a:p>
          <a:p>
            <a:r>
              <a:rPr lang="fi-FI" dirty="0" smtClean="0"/>
              <a:t>kiinnitti toiveensa äiteihin kasvattajina ja lasten ensimmäisinä opettajina – julkaisi kirjan </a:t>
            </a:r>
            <a:r>
              <a:rPr lang="fi-FI" i="1" dirty="0" smtClean="0"/>
              <a:t>Äitien kirja (1803) </a:t>
            </a:r>
          </a:p>
          <a:p>
            <a:r>
              <a:rPr lang="fi-FI" dirty="0" smtClean="0"/>
              <a:t>nosti ihmisten väliset suhteet esiin merkittävinä motivaation suuntaajina oppimisessa </a:t>
            </a:r>
          </a:p>
          <a:p>
            <a:endParaRPr lang="fi-FI" dirty="0" smtClean="0"/>
          </a:p>
          <a:p>
            <a:endParaRPr lang="fi-FI"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fontScale="92500" lnSpcReduction="10000"/>
          </a:bodyPr>
          <a:lstStyle/>
          <a:p>
            <a:endParaRPr lang="fi-FI" dirty="0" smtClean="0"/>
          </a:p>
          <a:p>
            <a:endParaRPr lang="fi-FI" dirty="0" smtClean="0"/>
          </a:p>
          <a:p>
            <a:r>
              <a:rPr lang="fi-FI" dirty="0" err="1" smtClean="0"/>
              <a:t>Pestalozzin</a:t>
            </a:r>
            <a:r>
              <a:rPr lang="fi-FI" dirty="0" smtClean="0"/>
              <a:t> monipuolinen pedagoginen ja sosiaalinen toiminta sekä laaja kirjallinen tuotanto vaikuttivat voimakkaasti kansan-kasvatukseen, kansakoulun syntymiseen sekä orpokotien ja lastenhuoltoloitten perustamiseen 1800-luvulla. </a:t>
            </a:r>
          </a:p>
          <a:p>
            <a:r>
              <a:rPr lang="fi-FI" dirty="0" smtClean="0"/>
              <a:t>Hän yritti saada vanhemmat ymmärtämään, että pienet lapset tarvitsevat vanhempiensa antamaa hoitoa, kasvatusta ja huolenpitoa. </a:t>
            </a:r>
          </a:p>
          <a:p>
            <a:r>
              <a:rPr lang="fi-FI" dirty="0" smtClean="0"/>
              <a:t>Samaan aikaan eri tahoilla Eurooppaa alettiin perustaa päivähuoltolaitoksia pikkulapsia varten. </a:t>
            </a:r>
          </a:p>
          <a:p>
            <a:endParaRPr lang="fi-FI"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fontScale="92500" lnSpcReduction="20000"/>
          </a:bodyPr>
          <a:lstStyle/>
          <a:p>
            <a:endParaRPr lang="fi-FI" dirty="0" smtClean="0"/>
          </a:p>
          <a:p>
            <a:r>
              <a:rPr lang="fi-FI" dirty="0" smtClean="0"/>
              <a:t>Friedrich </a:t>
            </a:r>
            <a:r>
              <a:rPr lang="fi-FI" dirty="0" err="1" smtClean="0"/>
              <a:t>Fröbel</a:t>
            </a:r>
            <a:r>
              <a:rPr lang="fi-FI" dirty="0" smtClean="0"/>
              <a:t> (1782-1852) </a:t>
            </a:r>
          </a:p>
          <a:p>
            <a:r>
              <a:rPr lang="fi-FI" dirty="0" smtClean="0"/>
              <a:t>saksalainen aktiivisuuspedagogi ja lastentarhan isä kuuluu kasvatuksen huomattaviin uudistajiin </a:t>
            </a:r>
          </a:p>
          <a:p>
            <a:r>
              <a:rPr lang="fi-FI" dirty="0" smtClean="0"/>
              <a:t>tutustui Frankfurtissa </a:t>
            </a:r>
            <a:r>
              <a:rPr lang="fi-FI" dirty="0" err="1" smtClean="0"/>
              <a:t>Grüneriin</a:t>
            </a:r>
            <a:r>
              <a:rPr lang="fi-FI" dirty="0" smtClean="0"/>
              <a:t>, </a:t>
            </a:r>
            <a:r>
              <a:rPr lang="fi-FI" dirty="0" err="1" smtClean="0"/>
              <a:t>Pestalozzilaisia</a:t>
            </a:r>
            <a:r>
              <a:rPr lang="fi-FI" dirty="0" smtClean="0"/>
              <a:t> metodeja kokeilevan mallikoulun rehtoriin, joka otti pojan kouluavustajaksi ja myöhemmin koulun opettajaksi </a:t>
            </a:r>
          </a:p>
          <a:p>
            <a:r>
              <a:rPr lang="fi-FI" dirty="0" smtClean="0"/>
              <a:t>pääsi opiskelemaan myös </a:t>
            </a:r>
            <a:r>
              <a:rPr lang="fi-FI" dirty="0" err="1" smtClean="0"/>
              <a:t>Pestalozzin</a:t>
            </a:r>
            <a:r>
              <a:rPr lang="fi-FI" dirty="0" smtClean="0"/>
              <a:t> opastuksella tämän opetusmetodia </a:t>
            </a:r>
          </a:p>
          <a:p>
            <a:r>
              <a:rPr lang="fi-FI" dirty="0" err="1" smtClean="0"/>
              <a:t>Fröbel</a:t>
            </a:r>
            <a:r>
              <a:rPr lang="fi-FI" dirty="0" smtClean="0"/>
              <a:t> toteutti ja kehitti opettajansa keskeisiä kasvatusperiaatteita, mutta filosofisine ajatuksineen ja myös käytännön kasvattajana hän kulki kuitenkin omaa tietään </a:t>
            </a:r>
          </a:p>
          <a:p>
            <a:endParaRPr lang="fi-FI"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fontScale="92500" lnSpcReduction="20000"/>
          </a:bodyPr>
          <a:lstStyle/>
          <a:p>
            <a:endParaRPr lang="fi-FI" dirty="0" smtClean="0"/>
          </a:p>
          <a:p>
            <a:endParaRPr lang="fi-FI" dirty="0" smtClean="0"/>
          </a:p>
          <a:p>
            <a:r>
              <a:rPr lang="fi-FI" dirty="0" err="1" smtClean="0"/>
              <a:t>Fröbelin</a:t>
            </a:r>
            <a:r>
              <a:rPr lang="fi-FI" dirty="0" smtClean="0"/>
              <a:t> tavoitteena oli kasvattaa vapaita, ajattelevia, omatoimisia ja itsenäisiä ihmisiä – yksilöitä, ei kopioita </a:t>
            </a:r>
          </a:p>
          <a:p>
            <a:r>
              <a:rPr lang="fi-FI" dirty="0" smtClean="0"/>
              <a:t>oppilaiden kokonaiskehitystä ajatellen päivittäinen ohjelma laadittiin monipuoliseksi opetuksen, työn ja leikin (vapaan leikin ja myös taiteellisen harrastuksen) kokonaisuudeksi </a:t>
            </a:r>
          </a:p>
          <a:p>
            <a:r>
              <a:rPr lang="fi-FI" dirty="0" err="1" smtClean="0"/>
              <a:t>Fröbel</a:t>
            </a:r>
            <a:r>
              <a:rPr lang="fi-FI" dirty="0" smtClean="0"/>
              <a:t> aloitti uransa koulukasvatuksen alueelta, mutta ymmärsi, että hänen piti hahmottaa itselleen kehityksen kokonaisuus voidakseen päästä näkemykseen kehitysvaiheen vaatimasta ohjauksesta</a:t>
            </a:r>
          </a:p>
          <a:p>
            <a:r>
              <a:rPr lang="fi-FI" dirty="0" err="1" smtClean="0"/>
              <a:t>Fröbeliläiset</a:t>
            </a:r>
            <a:r>
              <a:rPr lang="fi-FI" dirty="0" smtClean="0"/>
              <a:t> leikit ja askartelut </a:t>
            </a:r>
          </a:p>
          <a:p>
            <a:endParaRPr lang="fi-FI"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lstStyle/>
          <a:p>
            <a:pPr>
              <a:buNone/>
            </a:pPr>
            <a:r>
              <a:rPr lang="fi-FI" dirty="0" err="1" smtClean="0"/>
              <a:t>Fröbelin</a:t>
            </a:r>
            <a:r>
              <a:rPr lang="fi-FI" dirty="0" smtClean="0"/>
              <a:t> merkitys varhaiskasvatuksen kehityksessä</a:t>
            </a:r>
          </a:p>
          <a:p>
            <a:r>
              <a:rPr lang="fi-FI" dirty="0" smtClean="0"/>
              <a:t>yhteisökasvatus tukemaan kotikasvatusta</a:t>
            </a:r>
          </a:p>
          <a:p>
            <a:r>
              <a:rPr lang="fi-FI" dirty="0" smtClean="0"/>
              <a:t>pohja varhaiskasvatuksen tieteenalalle</a:t>
            </a:r>
          </a:p>
          <a:p>
            <a:r>
              <a:rPr lang="fi-FI" dirty="0" smtClean="0"/>
              <a:t>varhaiskasvatuksen ja alkuopetuksen kytkentä</a:t>
            </a:r>
          </a:p>
          <a:p>
            <a:r>
              <a:rPr lang="fi-FI" dirty="0" smtClean="0"/>
              <a:t>lasten henkisten toimintojen kehittäminen – oppimaan oppimisen ohjaaminen</a:t>
            </a:r>
          </a:p>
          <a:p>
            <a:r>
              <a:rPr lang="fi-FI" dirty="0" smtClean="0"/>
              <a:t>kaikinpuolisen kehityksen tukeminen</a:t>
            </a:r>
            <a:endParaRPr lang="fi-FI"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fontScale="92500"/>
          </a:bodyPr>
          <a:lstStyle/>
          <a:p>
            <a:r>
              <a:rPr lang="fi-FI" dirty="0" smtClean="0"/>
              <a:t>Uno Cygnaeus (1810-1888) ja lastentarha</a:t>
            </a:r>
          </a:p>
          <a:p>
            <a:r>
              <a:rPr lang="fi-FI" dirty="0" smtClean="0"/>
              <a:t>kansakoulumme perustaja Cygnaeus tutustui lastentarhoihin Keski-Euroopan matkallaan ja ne tekivät häneen suuren vaikutuksen</a:t>
            </a:r>
          </a:p>
          <a:p>
            <a:r>
              <a:rPr lang="fi-FI" dirty="0" smtClean="0"/>
              <a:t>hän päätti perustaa </a:t>
            </a:r>
            <a:r>
              <a:rPr lang="fi-FI" dirty="0" err="1" smtClean="0"/>
              <a:t>fröbeliläisen</a:t>
            </a:r>
            <a:r>
              <a:rPr lang="fi-FI" dirty="0" smtClean="0"/>
              <a:t> lastenseimen Suomeen suunnittelemansa opettajaseminaarin yhteyteen</a:t>
            </a:r>
          </a:p>
          <a:p>
            <a:r>
              <a:rPr lang="fi-FI" dirty="0" smtClean="0"/>
              <a:t>lähetti veljentyttärensä </a:t>
            </a:r>
            <a:r>
              <a:rPr lang="fi-FI" dirty="0" err="1" smtClean="0"/>
              <a:t>Pestalozzi-Fröbel-Hausiin</a:t>
            </a:r>
            <a:r>
              <a:rPr lang="fi-FI" dirty="0" smtClean="0"/>
              <a:t> ja huolehti, että Suomen ensimmäiset opettajat saivat stipendin, jonka avulla pääsivät tutustumaan silloisen pedagogiikan saavutuksiin Euroopassa</a:t>
            </a:r>
            <a:endParaRPr lang="fi-FI"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fontScale="92500" lnSpcReduction="20000"/>
          </a:bodyPr>
          <a:lstStyle/>
          <a:p>
            <a:r>
              <a:rPr lang="fi-FI" dirty="0" smtClean="0"/>
              <a:t>Cygnaeuksen mielestä lastentarhan toiminta oli omiaan luomaan perustaa oppimiselle koulussa, jopa yksilön suorituksille aikuisiässä.</a:t>
            </a:r>
          </a:p>
          <a:p>
            <a:r>
              <a:rPr lang="fi-FI" dirty="0" smtClean="0"/>
              <a:t>näki naisen tehtävän entistä avarampana, kodin ulko-puolellakin tehtävänä hoito-, kasvatus-, ja opetustehtävänä</a:t>
            </a:r>
          </a:p>
          <a:p>
            <a:r>
              <a:rPr lang="fi-FI" dirty="0" smtClean="0"/>
              <a:t>laati toimintasuunnitelman sekä lastenseimeä (alle 3-vuotiaat) että lastentarhaa varten ja onnistui perustamaan näitä opettajaseminaarien yhteyteen</a:t>
            </a:r>
          </a:p>
          <a:p>
            <a:r>
              <a:rPr lang="fi-FI" dirty="0" smtClean="0"/>
              <a:t>aloitti sinnikkyydellään maassamme uudenlaisen pikku-lasten kasvatuksen ja edisti merkittävästi turvattomien lasten aseman parantamista sekä loi osaltaan perustaa yhteiskunnan järjestämälle ennaltaehkäisevälle lastensuojelutyölle</a:t>
            </a:r>
            <a:endParaRPr lang="fi-FI"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fontScale="62500" lnSpcReduction="20000"/>
          </a:bodyPr>
          <a:lstStyle/>
          <a:p>
            <a:pPr>
              <a:buNone/>
            </a:pPr>
            <a:r>
              <a:rPr lang="fi-FI" i="1" dirty="0"/>
              <a:t>Opiskelija osaa</a:t>
            </a:r>
            <a:endParaRPr lang="fi-FI" dirty="0" smtClean="0"/>
          </a:p>
          <a:p>
            <a:r>
              <a:rPr lang="fi-FI" dirty="0"/>
              <a:t>Työskennellä varhaiskasvatusta ohjaavien säädösten, määräysten, toimintaperiaatteiden ja arvojen mukaan</a:t>
            </a:r>
            <a:endParaRPr lang="fi-FI" dirty="0" smtClean="0"/>
          </a:p>
          <a:p>
            <a:r>
              <a:rPr lang="fi-FI" dirty="0"/>
              <a:t>Toteuttaa pedagogista toimintaa varhaiskasvatuksessa </a:t>
            </a:r>
            <a:endParaRPr lang="fi-FI" dirty="0" smtClean="0"/>
          </a:p>
          <a:p>
            <a:r>
              <a:rPr lang="fi-FI" dirty="0"/>
              <a:t>Suunnitella työtään ja tehdä monialaista yhteistyötä</a:t>
            </a:r>
            <a:endParaRPr lang="fi-FI" dirty="0" smtClean="0"/>
          </a:p>
          <a:p>
            <a:endParaRPr lang="fi-FI" dirty="0"/>
          </a:p>
          <a:p>
            <a:pPr>
              <a:buNone/>
            </a:pPr>
            <a:r>
              <a:rPr lang="fi-FI" i="1" dirty="0"/>
              <a:t>Sisältö</a:t>
            </a:r>
            <a:endParaRPr lang="fi-FI" dirty="0" smtClean="0"/>
          </a:p>
          <a:p>
            <a:r>
              <a:rPr lang="fi-FI" dirty="0"/>
              <a:t>Varhaiskasvatusta ohjaava lainsäädäntö ja varhaiskasvatussuunnitelman perusteet</a:t>
            </a:r>
            <a:endParaRPr lang="fi-FI" dirty="0" smtClean="0"/>
          </a:p>
          <a:p>
            <a:r>
              <a:rPr lang="fi-FI" dirty="0"/>
              <a:t>Varhaiskasvatuksen tietosuoja ja salassapito</a:t>
            </a:r>
            <a:endParaRPr lang="fi-FI" dirty="0" smtClean="0"/>
          </a:p>
          <a:p>
            <a:r>
              <a:rPr lang="fi-FI" dirty="0"/>
              <a:t>Varhaiskasvatuksen käsitteet, arvot ja toimintaperiaatteet</a:t>
            </a:r>
            <a:endParaRPr lang="fi-FI" dirty="0" smtClean="0"/>
          </a:p>
          <a:p>
            <a:r>
              <a:rPr lang="fi-FI" dirty="0"/>
              <a:t>Varhaiskasvatuksen ammattiryhmät, työtehtävät ja vastuualueet </a:t>
            </a:r>
            <a:endParaRPr lang="fi-FI" dirty="0" smtClean="0"/>
          </a:p>
          <a:p>
            <a:r>
              <a:rPr lang="fi-FI" dirty="0"/>
              <a:t>Vaihtoehtopedagogiikat</a:t>
            </a:r>
            <a:endParaRPr lang="fi-FI" dirty="0" smtClean="0"/>
          </a:p>
          <a:p>
            <a:pPr>
              <a:buNone/>
            </a:pPr>
            <a:endParaRPr lang="fi-FI" dirty="0"/>
          </a:p>
          <a:p>
            <a:pPr>
              <a:buNone/>
            </a:pPr>
            <a:r>
              <a:rPr lang="fi-FI" i="1" dirty="0"/>
              <a:t>Suoritus ja arviointi </a:t>
            </a:r>
            <a:endParaRPr lang="fi-FI" dirty="0"/>
          </a:p>
          <a:p>
            <a:r>
              <a:rPr lang="fi-FI" dirty="0"/>
              <a:t>aktiivinen osallistuminen ja oppimistehtävät + etäkurssi: oppimistehtävät</a:t>
            </a:r>
            <a:endParaRPr lang="fi-FI" dirty="0" smtClean="0"/>
          </a:p>
          <a:p>
            <a:r>
              <a:rPr lang="fi-FI" dirty="0"/>
              <a:t>näyttöön vaikuttava arvosana (1-5)</a:t>
            </a:r>
          </a:p>
          <a:p>
            <a:endParaRPr lang="fi-FI"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fontScale="92500"/>
          </a:bodyPr>
          <a:lstStyle/>
          <a:p>
            <a:r>
              <a:rPr lang="fi-FI" dirty="0" smtClean="0"/>
              <a:t>Hanna Rothman (1856-1920)</a:t>
            </a:r>
          </a:p>
          <a:p>
            <a:r>
              <a:rPr lang="fi-FI" dirty="0" smtClean="0"/>
              <a:t>Rothman perusti vuonna 1888 ensimmäisen </a:t>
            </a:r>
            <a:r>
              <a:rPr lang="fi-FI" dirty="0" err="1" smtClean="0"/>
              <a:t>Pestalozzi-Föbel-Hausin</a:t>
            </a:r>
            <a:r>
              <a:rPr lang="fi-FI" dirty="0" smtClean="0"/>
              <a:t> mallin mukaisen yksityisen kansanlastentarhan Helsinkiin</a:t>
            </a:r>
          </a:p>
          <a:p>
            <a:r>
              <a:rPr lang="fi-FI" dirty="0" smtClean="0"/>
              <a:t>hänen aloittamansa lastentarhatoiminta laajeni vähitellen koko maahan</a:t>
            </a:r>
          </a:p>
          <a:p>
            <a:r>
              <a:rPr lang="fi-FI" dirty="0" err="1" smtClean="0"/>
              <a:t>Ebeneserkodista</a:t>
            </a:r>
            <a:r>
              <a:rPr lang="fi-FI" dirty="0" smtClean="0"/>
              <a:t> tuli maamme lastentarhatoiminnan keskus monessakin suhteessa, koska siellä</a:t>
            </a:r>
          </a:p>
          <a:p>
            <a:r>
              <a:rPr lang="fi-FI" dirty="0" smtClean="0"/>
              <a:t>koulutettiin vuosikymmenien ajan maan ainoana oppilaitoksena lastentarhanopettajat</a:t>
            </a:r>
          </a:p>
          <a:p>
            <a:r>
              <a:rPr lang="fi-FI" dirty="0" smtClean="0"/>
              <a:t>kehitettiin lastentarhoillemme ominaiset toimintatavat</a:t>
            </a:r>
            <a:endParaRPr lang="fi-FI"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smtClean="0"/>
              <a:t>Varhaiskasvatuksen historia Suomessa – 5 vaihetta</a:t>
            </a:r>
            <a:endParaRPr lang="fi-FI" dirty="0"/>
          </a:p>
        </p:txBody>
      </p:sp>
      <p:sp>
        <p:nvSpPr>
          <p:cNvPr id="3" name="Sisällön paikkamerkki 2"/>
          <p:cNvSpPr>
            <a:spLocks noGrp="1"/>
          </p:cNvSpPr>
          <p:nvPr>
            <p:ph sz="quarter" idx="1"/>
          </p:nvPr>
        </p:nvSpPr>
        <p:spPr/>
        <p:txBody>
          <a:bodyPr/>
          <a:lstStyle/>
          <a:p>
            <a:endParaRPr lang="fi-FI" dirty="0" smtClean="0"/>
          </a:p>
          <a:p>
            <a:pPr>
              <a:buNone/>
            </a:pPr>
            <a:r>
              <a:rPr lang="fi-FI" dirty="0" err="1" smtClean="0"/>
              <a:t>Fröbeliläisen</a:t>
            </a:r>
            <a:r>
              <a:rPr lang="fi-FI" dirty="0" smtClean="0"/>
              <a:t> tradition vaihe 1880-1970 –luku </a:t>
            </a:r>
          </a:p>
          <a:p>
            <a:r>
              <a:rPr lang="fi-FI" dirty="0" smtClean="0"/>
              <a:t>perusmalli: osapäiväinen lastentarha </a:t>
            </a:r>
          </a:p>
          <a:p>
            <a:r>
              <a:rPr lang="fi-FI" dirty="0" smtClean="0"/>
              <a:t>pedagogiset sovellukset: </a:t>
            </a:r>
          </a:p>
          <a:p>
            <a:pPr>
              <a:buNone/>
            </a:pPr>
            <a:r>
              <a:rPr lang="fi-FI" dirty="0" smtClean="0"/>
              <a:t> kuukausiaihe </a:t>
            </a:r>
          </a:p>
          <a:p>
            <a:pPr>
              <a:buNone/>
            </a:pPr>
            <a:r>
              <a:rPr lang="fi-FI" dirty="0" smtClean="0"/>
              <a:t>keskusaihe </a:t>
            </a:r>
          </a:p>
          <a:p>
            <a:pPr>
              <a:buNone/>
            </a:pPr>
            <a:r>
              <a:rPr lang="fi-FI" dirty="0" smtClean="0"/>
              <a:t>lastentarhan työtavat </a:t>
            </a:r>
          </a:p>
          <a:p>
            <a:endParaRPr lang="fi-FI"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lstStyle/>
          <a:p>
            <a:endParaRPr lang="fi-FI" dirty="0" smtClean="0"/>
          </a:p>
          <a:p>
            <a:pPr>
              <a:buNone/>
            </a:pPr>
            <a:r>
              <a:rPr lang="fi-FI" dirty="0" smtClean="0"/>
              <a:t>Tuokiokeskeisyyden vaihe 1970-luku </a:t>
            </a:r>
          </a:p>
          <a:p>
            <a:r>
              <a:rPr lang="fi-FI" dirty="0" smtClean="0"/>
              <a:t>päämuoto: kokopäiväinen päiväkoti </a:t>
            </a:r>
          </a:p>
          <a:p>
            <a:r>
              <a:rPr lang="fi-FI" dirty="0" smtClean="0"/>
              <a:t>kasvatuksessa ja opetuksessa korostui toimintatuokioiden toteutus </a:t>
            </a:r>
          </a:p>
          <a:p>
            <a:endParaRPr lang="fi-FI"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lstStyle/>
          <a:p>
            <a:endParaRPr lang="fi-FI" dirty="0" smtClean="0"/>
          </a:p>
          <a:p>
            <a:pPr>
              <a:buNone/>
            </a:pPr>
            <a:r>
              <a:rPr lang="fi-FI" dirty="0" smtClean="0"/>
              <a:t>Pedagogisen hämmennyksen vaihe 1980-luku </a:t>
            </a:r>
          </a:p>
          <a:p>
            <a:r>
              <a:rPr lang="fi-FI" dirty="0" smtClean="0"/>
              <a:t>perheille tarjottiin erilaisia perhepalvelukokeiluja </a:t>
            </a:r>
          </a:p>
          <a:p>
            <a:r>
              <a:rPr lang="fi-FI" dirty="0" smtClean="0"/>
              <a:t>laadittiin: </a:t>
            </a:r>
          </a:p>
          <a:p>
            <a:r>
              <a:rPr lang="fi-FI" dirty="0" smtClean="0"/>
              <a:t>esiopetussuunnitelma 6-vuotiaille </a:t>
            </a:r>
          </a:p>
          <a:p>
            <a:r>
              <a:rPr lang="fi-FI" dirty="0" smtClean="0"/>
              <a:t>alle 3-vuotiaiden lasten päivähoidon toimintasuunnitelma </a:t>
            </a:r>
          </a:p>
          <a:p>
            <a:r>
              <a:rPr lang="fi-FI" dirty="0" smtClean="0"/>
              <a:t>päivähoidon kasvatuskomitean liitteet valmistuivat </a:t>
            </a:r>
          </a:p>
          <a:p>
            <a:endParaRPr lang="fi-FI"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lstStyle/>
          <a:p>
            <a:pPr>
              <a:buNone/>
            </a:pPr>
            <a:r>
              <a:rPr lang="fi-FI" dirty="0" smtClean="0"/>
              <a:t>Lapsikeskeisyyden renessanssi 1990-luku </a:t>
            </a:r>
          </a:p>
          <a:p>
            <a:r>
              <a:rPr lang="fi-FI" dirty="0" smtClean="0"/>
              <a:t>päämuoto: kokopäiväinen päiväkotitoiminta, mutta myös osapäivätoimintaa lisättiin </a:t>
            </a:r>
          </a:p>
          <a:p>
            <a:r>
              <a:rPr lang="fi-FI" dirty="0" smtClean="0"/>
              <a:t>pedagogisia sovelluksia: </a:t>
            </a:r>
          </a:p>
          <a:p>
            <a:r>
              <a:rPr lang="fi-FI" dirty="0" smtClean="0"/>
              <a:t>projektityöskentely </a:t>
            </a:r>
          </a:p>
          <a:p>
            <a:r>
              <a:rPr lang="fi-FI" dirty="0" err="1" smtClean="0"/>
              <a:t>portfoliot</a:t>
            </a:r>
            <a:r>
              <a:rPr lang="fi-FI" dirty="0" smtClean="0"/>
              <a:t> </a:t>
            </a:r>
          </a:p>
          <a:p>
            <a:r>
              <a:rPr lang="fi-FI" dirty="0" smtClean="0"/>
              <a:t>henkilökohtainen opetussuunnitelma </a:t>
            </a:r>
          </a:p>
          <a:p>
            <a:endParaRPr lang="fi-FI"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fontScale="85000" lnSpcReduction="10000"/>
          </a:bodyPr>
          <a:lstStyle/>
          <a:p>
            <a:endParaRPr lang="fi-FI" dirty="0" smtClean="0"/>
          </a:p>
          <a:p>
            <a:pPr>
              <a:buNone/>
            </a:pPr>
            <a:r>
              <a:rPr lang="fi-FI" dirty="0" smtClean="0"/>
              <a:t>Varhaiskasvatuksen laadun kehittämisen vaihe  2000-luku </a:t>
            </a:r>
          </a:p>
          <a:p>
            <a:r>
              <a:rPr lang="fi-FI" dirty="0" smtClean="0"/>
              <a:t>kehittäminen toteutuu organisoidusti ja alueellisesti kuntien, osaamiskeskusten ja oppilaitosten yhteistyönä </a:t>
            </a:r>
          </a:p>
          <a:p>
            <a:r>
              <a:rPr lang="fi-FI" dirty="0" smtClean="0"/>
              <a:t>keskeisiä toimijoita: </a:t>
            </a:r>
          </a:p>
          <a:p>
            <a:pPr>
              <a:buNone/>
            </a:pPr>
            <a:r>
              <a:rPr lang="fi-FI" dirty="0" smtClean="0"/>
              <a:t>ammattitaitoinen henkilöstö </a:t>
            </a:r>
          </a:p>
          <a:p>
            <a:pPr>
              <a:buNone/>
            </a:pPr>
            <a:r>
              <a:rPr lang="fi-FI" dirty="0" smtClean="0"/>
              <a:t>lapset </a:t>
            </a:r>
          </a:p>
          <a:p>
            <a:pPr>
              <a:buNone/>
            </a:pPr>
            <a:r>
              <a:rPr lang="fi-FI" dirty="0" smtClean="0"/>
              <a:t>lasten vanhemmat </a:t>
            </a:r>
          </a:p>
          <a:p>
            <a:r>
              <a:rPr lang="fi-FI" dirty="0" smtClean="0"/>
              <a:t>vanhemmilla aktiivinen rooli palvelujen laadun arvioinnissa ja kehittämisessä </a:t>
            </a:r>
          </a:p>
          <a:p>
            <a:r>
              <a:rPr lang="fi-FI" dirty="0" smtClean="0"/>
              <a:t>Varhaiskasvatussuunnitelman perusteet (Vasu) 2003 (päivitetty 2005 ja 2016/2019) </a:t>
            </a:r>
          </a:p>
          <a:p>
            <a:endParaRPr lang="fi-FI"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pic>
        <p:nvPicPr>
          <p:cNvPr id="4" name="Sisällön paikkamerkki 3" descr="vk Suomessa.jpg"/>
          <p:cNvPicPr>
            <a:picLocks noGrp="1" noChangeAspect="1"/>
          </p:cNvPicPr>
          <p:nvPr>
            <p:ph sz="quarter" idx="1"/>
          </p:nvPr>
        </p:nvPicPr>
        <p:blipFill>
          <a:blip r:embed="rId2" cstate="print"/>
          <a:stretch>
            <a:fillRect/>
          </a:stretch>
        </p:blipFill>
        <p:spPr>
          <a:xfrm>
            <a:off x="1907704" y="-144781"/>
            <a:ext cx="4936386" cy="7002781"/>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Tehtävä</a:t>
            </a:r>
            <a:endParaRPr lang="fi-FI" dirty="0"/>
          </a:p>
        </p:txBody>
      </p:sp>
      <p:sp>
        <p:nvSpPr>
          <p:cNvPr id="3" name="Sisällön paikkamerkki 2"/>
          <p:cNvSpPr>
            <a:spLocks noGrp="1"/>
          </p:cNvSpPr>
          <p:nvPr>
            <p:ph sz="quarter" idx="1"/>
          </p:nvPr>
        </p:nvSpPr>
        <p:spPr/>
        <p:txBody>
          <a:bodyPr/>
          <a:lstStyle/>
          <a:p>
            <a:r>
              <a:rPr lang="fi-FI" dirty="0" smtClean="0"/>
              <a:t>Haastattele isovanhempiasi tai edellisten sukupolvien ihmisiä. Selvitä, millaisia kasvatuskeinoja ja käytäntöjä heidän lapsuuteensa kuului. Mikä oli kasvatuksen päämäärä?</a:t>
            </a:r>
          </a:p>
          <a:p>
            <a:r>
              <a:rPr lang="fi-FI" dirty="0" smtClean="0"/>
              <a:t>Kuvittele, millaisissa kodeissa ja miten lapsia kasvatetaan, kun itse olet isovanhemman iässä. Mikä voisi olla heidän kasvatuksensa päämäärä?</a:t>
            </a:r>
            <a:endParaRPr lang="fi-FI"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Tehtävä/kasvatustyylit</a:t>
            </a:r>
            <a:endParaRPr lang="fi-FI" dirty="0"/>
          </a:p>
        </p:txBody>
      </p:sp>
      <p:sp>
        <p:nvSpPr>
          <p:cNvPr id="3" name="Sisällön paikkamerkki 2"/>
          <p:cNvSpPr>
            <a:spLocks noGrp="1"/>
          </p:cNvSpPr>
          <p:nvPr>
            <p:ph sz="quarter" idx="1"/>
          </p:nvPr>
        </p:nvSpPr>
        <p:spPr/>
        <p:txBody>
          <a:bodyPr/>
          <a:lstStyle/>
          <a:p>
            <a:r>
              <a:rPr lang="fi-FI" dirty="0" smtClean="0"/>
              <a:t>Lapsen aika s. 24-28/ hyvä päivähoito s. </a:t>
            </a:r>
            <a:r>
              <a:rPr lang="fi-FI" smtClean="0"/>
              <a:t>119-123</a:t>
            </a:r>
            <a:endParaRPr lang="fi-FI"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smtClean="0"/>
              <a:t>Tehtävä: varhaiskasvatusta 2050-luvulla?</a:t>
            </a:r>
            <a:endParaRPr lang="fi-FI" dirty="0"/>
          </a:p>
        </p:txBody>
      </p:sp>
      <p:sp>
        <p:nvSpPr>
          <p:cNvPr id="3" name="Sisällön paikkamerkki 2"/>
          <p:cNvSpPr>
            <a:spLocks noGrp="1"/>
          </p:cNvSpPr>
          <p:nvPr>
            <p:ph sz="quarter" idx="1"/>
          </p:nvPr>
        </p:nvSpPr>
        <p:spPr/>
        <p:txBody>
          <a:bodyPr>
            <a:normAutofit/>
          </a:bodyPr>
          <a:lstStyle/>
          <a:p>
            <a:r>
              <a:rPr lang="fi-FI" dirty="0" smtClean="0"/>
              <a:t>Pohtikaa millaista varhaiskasvatus voisi olla 2050-luvulla:</a:t>
            </a:r>
          </a:p>
          <a:p>
            <a:pPr>
              <a:buFontTx/>
              <a:buChar char="-"/>
            </a:pPr>
            <a:r>
              <a:rPr lang="fi-FI" sz="2000" dirty="0" smtClean="0"/>
              <a:t>yhteiskunnan/valtion rooli?</a:t>
            </a:r>
          </a:p>
          <a:p>
            <a:pPr>
              <a:buFontTx/>
              <a:buChar char="-"/>
            </a:pPr>
            <a:r>
              <a:rPr lang="fi-FI" sz="2000" dirty="0" smtClean="0"/>
              <a:t>Vanhemmat?</a:t>
            </a:r>
          </a:p>
          <a:p>
            <a:pPr>
              <a:buFontTx/>
              <a:buChar char="-"/>
            </a:pPr>
            <a:r>
              <a:rPr lang="fi-FI" sz="2000" dirty="0" smtClean="0"/>
              <a:t>Pedagogiikka?</a:t>
            </a:r>
          </a:p>
          <a:p>
            <a:pPr>
              <a:buFontTx/>
              <a:buChar char="-"/>
            </a:pPr>
            <a:r>
              <a:rPr lang="fi-FI" sz="2000" dirty="0" smtClean="0"/>
              <a:t>Kenelle?</a:t>
            </a:r>
          </a:p>
          <a:p>
            <a:pPr>
              <a:buFontTx/>
              <a:buChar char="-"/>
            </a:pPr>
            <a:r>
              <a:rPr lang="fi-FI" sz="2000" dirty="0" smtClean="0"/>
              <a:t>Työntekijät (koulutus, palkkaus yms.)?</a:t>
            </a:r>
          </a:p>
          <a:p>
            <a:pPr>
              <a:buFont typeface="Arial" pitchFamily="34" charset="0"/>
              <a:buChar char="•"/>
            </a:pPr>
            <a:r>
              <a:rPr lang="fi-FI" dirty="0" smtClean="0"/>
              <a:t>Käyttäkää apuna varhaiskasvatuksen historiaan liittyvää materiaalia ja ryhmätöitä</a:t>
            </a:r>
          </a:p>
          <a:p>
            <a:pPr>
              <a:buFont typeface="Arial" pitchFamily="34" charset="0"/>
              <a:buChar char="•"/>
            </a:pPr>
            <a:r>
              <a:rPr lang="fi-FI" dirty="0" smtClean="0"/>
              <a:t>Piirtäkää/esitelkää muilla tavoin päiväkoti 2050-luvulta</a:t>
            </a:r>
          </a:p>
          <a:p>
            <a:pPr>
              <a:buNone/>
            </a:pPr>
            <a:endParaRPr lang="fi-FI" dirty="0" smtClean="0"/>
          </a:p>
          <a:p>
            <a:pPr>
              <a:buNone/>
            </a:pPr>
            <a:endParaRPr lang="fi-FI" dirty="0" smtClean="0"/>
          </a:p>
          <a:p>
            <a:pPr>
              <a:buNone/>
            </a:pPr>
            <a:endParaRPr lang="fi-FI" dirty="0" smtClean="0"/>
          </a:p>
          <a:p>
            <a:pPr>
              <a:buNone/>
            </a:pPr>
            <a:endParaRPr lang="fi-FI" dirty="0" smtClean="0"/>
          </a:p>
        </p:txBody>
      </p:sp>
      <p:pic>
        <p:nvPicPr>
          <p:cNvPr id="4" name="Kuva 3" descr="vk.jpg"/>
          <p:cNvPicPr>
            <a:picLocks noChangeAspect="1"/>
          </p:cNvPicPr>
          <p:nvPr/>
        </p:nvPicPr>
        <p:blipFill>
          <a:blip r:embed="rId2" cstate="print"/>
          <a:stretch>
            <a:fillRect/>
          </a:stretch>
        </p:blipFill>
        <p:spPr>
          <a:xfrm>
            <a:off x="4427984" y="2204864"/>
            <a:ext cx="2251815" cy="1512168"/>
          </a:xfrm>
          <a:prstGeom prst="rect">
            <a:avLst/>
          </a:prstGeom>
        </p:spPr>
      </p:pic>
      <p:pic>
        <p:nvPicPr>
          <p:cNvPr id="5" name="Kuva 4" descr="robo.jpg"/>
          <p:cNvPicPr>
            <a:picLocks noChangeAspect="1"/>
          </p:cNvPicPr>
          <p:nvPr/>
        </p:nvPicPr>
        <p:blipFill>
          <a:blip r:embed="rId3" cstate="print"/>
          <a:stretch>
            <a:fillRect/>
          </a:stretch>
        </p:blipFill>
        <p:spPr>
          <a:xfrm>
            <a:off x="7115175" y="1916832"/>
            <a:ext cx="2028825" cy="22479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Aikataulu</a:t>
            </a:r>
            <a:endParaRPr lang="fi-FI" dirty="0"/>
          </a:p>
        </p:txBody>
      </p:sp>
      <p:sp>
        <p:nvSpPr>
          <p:cNvPr id="3" name="Sisällön paikkamerkki 2"/>
          <p:cNvSpPr>
            <a:spLocks noGrp="1"/>
          </p:cNvSpPr>
          <p:nvPr>
            <p:ph sz="quarter" idx="1"/>
          </p:nvPr>
        </p:nvSpPr>
        <p:spPr/>
        <p:txBody>
          <a:bodyPr>
            <a:normAutofit fontScale="85000" lnSpcReduction="20000"/>
          </a:bodyPr>
          <a:lstStyle/>
          <a:p>
            <a:pPr>
              <a:buNone/>
            </a:pPr>
            <a:r>
              <a:rPr lang="fi-FI" dirty="0" smtClean="0"/>
              <a:t>3</a:t>
            </a:r>
            <a:r>
              <a:rPr lang="fi-FI" dirty="0" smtClean="0"/>
              <a:t>. </a:t>
            </a:r>
            <a:r>
              <a:rPr lang="fi-FI" dirty="0" smtClean="0"/>
              <a:t>JAKSO (16h)</a:t>
            </a:r>
          </a:p>
          <a:p>
            <a:pPr>
              <a:buFont typeface="Arial" charset="0"/>
              <a:buChar char="•"/>
            </a:pPr>
            <a:r>
              <a:rPr lang="fi-FI" dirty="0" smtClean="0"/>
              <a:t>Varhaiskasvatuksen käsitteet, arvot ja toimintaperiaatteet</a:t>
            </a:r>
          </a:p>
          <a:p>
            <a:pPr>
              <a:buFont typeface="Arial" charset="0"/>
              <a:buChar char="•"/>
            </a:pPr>
            <a:r>
              <a:rPr lang="fi-FI" dirty="0" smtClean="0"/>
              <a:t>Varhaiskasvatuksen historia</a:t>
            </a:r>
          </a:p>
          <a:p>
            <a:r>
              <a:rPr lang="fi-FI" dirty="0" smtClean="0"/>
              <a:t>Varhaiskasvatusta </a:t>
            </a:r>
            <a:r>
              <a:rPr lang="fi-FI" dirty="0" smtClean="0"/>
              <a:t>ohjaava lainsäädäntö ja varhaiskasvatussuunnitelman perusteet</a:t>
            </a:r>
          </a:p>
          <a:p>
            <a:r>
              <a:rPr lang="fi-FI" dirty="0" smtClean="0"/>
              <a:t>Varhaiskasvatuksen tietosuoja ja salassapito</a:t>
            </a:r>
          </a:p>
          <a:p>
            <a:r>
              <a:rPr lang="fi-FI" dirty="0" smtClean="0"/>
              <a:t>Varhaiskasvatuksen ammattiryhmät, työtehtävät ja vastuualueet </a:t>
            </a:r>
          </a:p>
          <a:p>
            <a:r>
              <a:rPr lang="fi-FI" dirty="0" smtClean="0"/>
              <a:t>Oppimiskäsitykset</a:t>
            </a:r>
          </a:p>
          <a:p>
            <a:r>
              <a:rPr lang="fi-FI" dirty="0" smtClean="0"/>
              <a:t>Vaihtoehtopedagogiikat</a:t>
            </a:r>
          </a:p>
          <a:p>
            <a:pPr>
              <a:buNone/>
            </a:pPr>
            <a:endParaRPr lang="fi-FI" dirty="0" smtClean="0"/>
          </a:p>
          <a:p>
            <a:pPr>
              <a:buNone/>
            </a:pPr>
            <a:endParaRPr lang="fi-FI" dirty="0" smtClean="0"/>
          </a:p>
          <a:p>
            <a:pPr>
              <a:buNone/>
            </a:pPr>
            <a:r>
              <a:rPr lang="fi-FI" dirty="0" smtClean="0"/>
              <a:t>+ tehtävä</a:t>
            </a:r>
            <a:endParaRPr lang="fi-FI"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Arvot ja toimintaperiaatteet</a:t>
            </a:r>
            <a:endParaRPr lang="fi-FI" dirty="0"/>
          </a:p>
        </p:txBody>
      </p:sp>
      <p:sp>
        <p:nvSpPr>
          <p:cNvPr id="3" name="Sisällön paikkamerkki 2"/>
          <p:cNvSpPr>
            <a:spLocks noGrp="1"/>
          </p:cNvSpPr>
          <p:nvPr>
            <p:ph sz="quarter" idx="1"/>
          </p:nvPr>
        </p:nvSpPr>
        <p:spPr/>
        <p:txBody>
          <a:bodyPr/>
          <a:lstStyle/>
          <a:p>
            <a:r>
              <a:rPr lang="fi-FI" dirty="0" smtClean="0"/>
              <a:t>Kertaus?</a:t>
            </a:r>
            <a:endParaRPr lang="fi-FI"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475656" y="188640"/>
            <a:ext cx="4792576" cy="1143000"/>
          </a:xfrm>
        </p:spPr>
        <p:txBody>
          <a:bodyPr>
            <a:normAutofit fontScale="90000"/>
          </a:bodyPr>
          <a:lstStyle/>
          <a:p>
            <a:r>
              <a:rPr lang="fi-FI" dirty="0" smtClean="0"/>
              <a:t>Varhaiskasvatuksen arvoperusta/VASU</a:t>
            </a:r>
            <a:endParaRPr lang="fi-FI" dirty="0"/>
          </a:p>
        </p:txBody>
      </p:sp>
      <p:graphicFrame>
        <p:nvGraphicFramePr>
          <p:cNvPr id="4" name="Sisällön paikkamerkki 3"/>
          <p:cNvGraphicFramePr>
            <a:graphicFrameLocks noGrp="1"/>
          </p:cNvGraphicFramePr>
          <p:nvPr>
            <p:ph idx="1"/>
          </p:nvPr>
        </p:nvGraphicFramePr>
        <p:xfrm>
          <a:off x="467544" y="1484784"/>
          <a:ext cx="8229600" cy="4929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pPr lvl="0"/>
            <a:r>
              <a:rPr lang="fi-FI" dirty="0" smtClean="0"/>
              <a:t>Lapsuuden itseisarvo</a:t>
            </a:r>
            <a:endParaRPr lang="fi-FI" dirty="0"/>
          </a:p>
        </p:txBody>
      </p:sp>
      <p:sp>
        <p:nvSpPr>
          <p:cNvPr id="3" name="Sisällön paikkamerkki 2"/>
          <p:cNvSpPr>
            <a:spLocks noGrp="1"/>
          </p:cNvSpPr>
          <p:nvPr>
            <p:ph idx="1"/>
          </p:nvPr>
        </p:nvSpPr>
        <p:spPr/>
        <p:txBody>
          <a:bodyPr/>
          <a:lstStyle/>
          <a:p>
            <a:r>
              <a:rPr lang="fi-FI" dirty="0" smtClean="0"/>
              <a:t>Jokaisella lapsella on oikeus hyvää ja turvalliseen lapsuuteen</a:t>
            </a:r>
          </a:p>
          <a:p>
            <a:r>
              <a:rPr lang="fi-FI" dirty="0" smtClean="0"/>
              <a:t>Jokainen lapsi on ainutlaatuinen ja arvokas juuri sellaisena kuin hän on</a:t>
            </a:r>
          </a:p>
          <a:p>
            <a:r>
              <a:rPr lang="fi-FI" dirty="0" smtClean="0"/>
              <a:t>Jokaisella lapsella on oikeus tulla kuulluksi, nähdyksi, huomioon otetuksi ja ymmärretyksi omana itsenään sekä yhteisönsä jäsenenä </a:t>
            </a:r>
          </a:p>
          <a:p>
            <a:endParaRPr lang="fi-FI"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pPr lvl="0"/>
            <a:r>
              <a:rPr lang="fi-FI" dirty="0" smtClean="0"/>
              <a:t>Ihmisenä kasvaminen</a:t>
            </a:r>
            <a:endParaRPr lang="fi-FI" dirty="0"/>
          </a:p>
        </p:txBody>
      </p:sp>
      <p:sp>
        <p:nvSpPr>
          <p:cNvPr id="3" name="Sisällön paikkamerkki 2"/>
          <p:cNvSpPr>
            <a:spLocks noGrp="1"/>
          </p:cNvSpPr>
          <p:nvPr>
            <p:ph idx="1"/>
          </p:nvPr>
        </p:nvSpPr>
        <p:spPr/>
        <p:txBody>
          <a:bodyPr/>
          <a:lstStyle/>
          <a:p>
            <a:r>
              <a:rPr lang="fi-FI" dirty="0" smtClean="0"/>
              <a:t>Lapsen kasvua ihmisyyteen tuetaan pyrkimällä totuuteen, hyvyyteen, kauneuteen, oikeudenmukaisuuteen ja rauhaan</a:t>
            </a:r>
          </a:p>
          <a:p>
            <a:r>
              <a:rPr lang="fi-FI" dirty="0" smtClean="0"/>
              <a:t>Arvostetaan sivistystä, mikä ilmenee tavassa suhtautua itseen, muihin ihmisiin, ympäristöön ja tietoon</a:t>
            </a:r>
            <a:endParaRPr lang="fi-FI"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pPr lvl="0"/>
            <a:r>
              <a:rPr lang="fi-FI" dirty="0" smtClean="0"/>
              <a:t>Lapsen oikeudet</a:t>
            </a:r>
            <a:endParaRPr lang="fi-FI" dirty="0"/>
          </a:p>
        </p:txBody>
      </p:sp>
      <p:sp>
        <p:nvSpPr>
          <p:cNvPr id="3" name="Sisällön paikkamerkki 2"/>
          <p:cNvSpPr>
            <a:spLocks noGrp="1"/>
          </p:cNvSpPr>
          <p:nvPr>
            <p:ph idx="1"/>
          </p:nvPr>
        </p:nvSpPr>
        <p:spPr/>
        <p:txBody>
          <a:bodyPr>
            <a:normAutofit fontScale="92500" lnSpcReduction="10000"/>
          </a:bodyPr>
          <a:lstStyle/>
          <a:p>
            <a:endParaRPr lang="fi-FI" dirty="0" smtClean="0"/>
          </a:p>
          <a:p>
            <a:r>
              <a:rPr lang="fi-FI" dirty="0" err="1" smtClean="0"/>
              <a:t>llmaista</a:t>
            </a:r>
            <a:r>
              <a:rPr lang="fi-FI" dirty="0" smtClean="0"/>
              <a:t> itseään, mielipiteitään ja ajatuksiaan sekä tulla ymmärretyksi niillä ilmaisun keinoilla, joita hänellä on</a:t>
            </a:r>
          </a:p>
          <a:p>
            <a:r>
              <a:rPr lang="fi-FI" dirty="0" smtClean="0"/>
              <a:t>hyvään opetukseen, huolenpitoon ja kannustavaan palautteeseen</a:t>
            </a:r>
          </a:p>
          <a:p>
            <a:r>
              <a:rPr lang="fi-FI" dirty="0" smtClean="0"/>
              <a:t>leikkiä, oppia leikkien ja iloita oppimastaan sekä rakentaa käsitystä itsestään, identiteetistään ja maailmasta omien lähtökohtiensa mukaisesti</a:t>
            </a:r>
          </a:p>
          <a:p>
            <a:r>
              <a:rPr lang="fi-FI" dirty="0" smtClean="0"/>
              <a:t>yhteisöllisyyteen ja ryhmään kuulumiseen </a:t>
            </a:r>
          </a:p>
          <a:p>
            <a:r>
              <a:rPr lang="fi-FI" dirty="0" smtClean="0"/>
              <a:t>saada tietoa monipuolisesti, käsitellä tunteita ja ristiriitoja sekä kokeilla ja opetella uusia asioita </a:t>
            </a:r>
          </a:p>
          <a:p>
            <a:endParaRPr lang="fi-FI"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pPr lvl="0"/>
            <a:r>
              <a:rPr lang="fi-FI" dirty="0" smtClean="0"/>
              <a:t>Yhdenvertaisuus, tasa-arvo ja moninaisuus</a:t>
            </a:r>
            <a:endParaRPr lang="fi-FI" dirty="0"/>
          </a:p>
        </p:txBody>
      </p:sp>
      <p:sp>
        <p:nvSpPr>
          <p:cNvPr id="3" name="Sisällön paikkamerkki 2"/>
          <p:cNvSpPr>
            <a:spLocks noGrp="1"/>
          </p:cNvSpPr>
          <p:nvPr>
            <p:ph idx="1"/>
          </p:nvPr>
        </p:nvSpPr>
        <p:spPr/>
        <p:txBody>
          <a:bodyPr/>
          <a:lstStyle/>
          <a:p>
            <a:r>
              <a:rPr lang="fi-FI" dirty="0" smtClean="0"/>
              <a:t>Lapsille taataan mahdollisuus kehittää taitojaan ja tehdä valintoja sukupuolesta, syntyperästä, kulttuuritaustasta tai muista henkilöön liittyvistä syistä riippumatta</a:t>
            </a:r>
          </a:p>
          <a:p>
            <a:r>
              <a:rPr lang="fi-FI" dirty="0" smtClean="0"/>
              <a:t>Ilmapiirin tulee kunnioittaa moninaisuutta</a:t>
            </a:r>
            <a:endParaRPr lang="fi-FI"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pPr lvl="0"/>
            <a:r>
              <a:rPr lang="fi-FI" dirty="0" smtClean="0"/>
              <a:t>Perheiden monimuotoisuus</a:t>
            </a:r>
            <a:endParaRPr lang="fi-FI" dirty="0"/>
          </a:p>
        </p:txBody>
      </p:sp>
      <p:sp>
        <p:nvSpPr>
          <p:cNvPr id="3" name="Sisällön paikkamerkki 2"/>
          <p:cNvSpPr>
            <a:spLocks noGrp="1"/>
          </p:cNvSpPr>
          <p:nvPr>
            <p:ph idx="1"/>
          </p:nvPr>
        </p:nvSpPr>
        <p:spPr/>
        <p:txBody>
          <a:bodyPr/>
          <a:lstStyle/>
          <a:p>
            <a:r>
              <a:rPr lang="fi-FI" dirty="0" smtClean="0"/>
              <a:t>Suhtaudutaan avoimesti ja kunnioittavasti monimuotoisiin perheisiin</a:t>
            </a:r>
          </a:p>
          <a:p>
            <a:r>
              <a:rPr lang="fi-FI" dirty="0" smtClean="0"/>
              <a:t>Lapsen perheidentiteetin ja perhesuhteiden tukeminen on tärkeää</a:t>
            </a:r>
            <a:endParaRPr lang="fi-FI"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pPr lvl="0"/>
            <a:r>
              <a:rPr lang="fi-FI" dirty="0" smtClean="0"/>
              <a:t>Terveellinen ja kestävä elämäntapa</a:t>
            </a:r>
            <a:endParaRPr lang="fi-FI" dirty="0"/>
          </a:p>
        </p:txBody>
      </p:sp>
      <p:sp>
        <p:nvSpPr>
          <p:cNvPr id="3" name="Sisällön paikkamerkki 2"/>
          <p:cNvSpPr>
            <a:spLocks noGrp="1"/>
          </p:cNvSpPr>
          <p:nvPr>
            <p:ph idx="1"/>
          </p:nvPr>
        </p:nvSpPr>
        <p:spPr/>
        <p:txBody>
          <a:bodyPr/>
          <a:lstStyle/>
          <a:p>
            <a:r>
              <a:rPr lang="fi-FI" dirty="0" smtClean="0"/>
              <a:t>Ohjataan lapsia terveyttä ja hyvinvointia edistäviin elämäntapoihin</a:t>
            </a:r>
          </a:p>
          <a:p>
            <a:r>
              <a:rPr lang="fi-FI" dirty="0" smtClean="0"/>
              <a:t>Huomioidaan kestävän elämän periaatteet</a:t>
            </a:r>
            <a:endParaRPr lang="fi-FI"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Omien arvojen kartoittaminen</a:t>
            </a:r>
            <a:endParaRPr lang="fi-FI" dirty="0"/>
          </a:p>
        </p:txBody>
      </p:sp>
      <p:sp>
        <p:nvSpPr>
          <p:cNvPr id="3" name="Sisällön paikkamerkki 2"/>
          <p:cNvSpPr>
            <a:spLocks noGrp="1"/>
          </p:cNvSpPr>
          <p:nvPr>
            <p:ph idx="1"/>
          </p:nvPr>
        </p:nvSpPr>
        <p:spPr/>
        <p:txBody>
          <a:bodyPr>
            <a:normAutofit fontScale="85000" lnSpcReduction="20000"/>
          </a:bodyPr>
          <a:lstStyle/>
          <a:p>
            <a:r>
              <a:rPr lang="fi-FI" dirty="0" smtClean="0"/>
              <a:t>Pohdi jokaista kohtaa erikseen. Arvioi omaa toimintaasi suhteessa arvoihin</a:t>
            </a:r>
          </a:p>
          <a:p>
            <a:r>
              <a:rPr lang="fi-FI" dirty="0" smtClean="0"/>
              <a:t>Alleviivaa ne kohdat, joita sinun on helppo huomioida osana kasvatustyösi arkea. Kirjaa ranskalaisia viivoja käyttäen, miksi kyseiset asiat on helppo huomioida. Miten se näkyy konkreettisesti työssäsi?</a:t>
            </a:r>
          </a:p>
          <a:p>
            <a:r>
              <a:rPr lang="fi-FI" dirty="0" smtClean="0"/>
              <a:t>Alleviivaa seuraavaksi katkoviivalla ne kohdat, jotka onnistut huomioimaan ajoittain työssäsi. Kirjaa tämän jälkeen, miksi huomioiminen onnistuu vain ajoittain.</a:t>
            </a:r>
          </a:p>
          <a:p>
            <a:r>
              <a:rPr lang="fi-FI" dirty="0" smtClean="0"/>
              <a:t>Viimeiseksi laita sulkeet sellaisiin arvoihin, joita et vielä koe toteuttavasi osana omaa kasvatustyötäsi. Pohdi, mitkä tekijät haittaavat tai estävät arvojen huomioimista. Miten voisit vastaisuudessa huomioida niitä paremmin? Kirjaa konkreettisia käytännön esimerkkejä, joista voit lähteä liikkeelle.</a:t>
            </a:r>
            <a:endParaRPr lang="fi-FI"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331640" y="692696"/>
            <a:ext cx="8534400" cy="824136"/>
          </a:xfrm>
        </p:spPr>
        <p:txBody>
          <a:bodyPr>
            <a:noAutofit/>
          </a:bodyPr>
          <a:lstStyle/>
          <a:p>
            <a:r>
              <a:rPr lang="fi-FI" sz="2800" dirty="0" smtClean="0"/>
              <a:t>Mieti yksilöllisiä arvojasi; järjestysnumero1 tärkeimmälle jne.</a:t>
            </a:r>
            <a:endParaRPr lang="fi-FI" sz="2800" dirty="0"/>
          </a:p>
        </p:txBody>
      </p:sp>
      <p:sp>
        <p:nvSpPr>
          <p:cNvPr id="3" name="Sisällön paikkamerkki 2"/>
          <p:cNvSpPr>
            <a:spLocks noGrp="1"/>
          </p:cNvSpPr>
          <p:nvPr>
            <p:ph sz="half" idx="1"/>
          </p:nvPr>
        </p:nvSpPr>
        <p:spPr/>
        <p:txBody>
          <a:bodyPr>
            <a:normAutofit fontScale="85000" lnSpcReduction="20000"/>
          </a:bodyPr>
          <a:lstStyle/>
          <a:p>
            <a:pPr marL="0" indent="0">
              <a:buNone/>
            </a:pPr>
            <a:endParaRPr lang="fi-FI" dirty="0"/>
          </a:p>
          <a:p>
            <a:r>
              <a:rPr lang="fi-FI" dirty="0"/>
              <a:t>perheen </a:t>
            </a:r>
            <a:r>
              <a:rPr lang="fi-FI" dirty="0" smtClean="0"/>
              <a:t>turvallisuus</a:t>
            </a:r>
            <a:endParaRPr lang="fi-FI" dirty="0"/>
          </a:p>
          <a:p>
            <a:r>
              <a:rPr lang="fi-FI" dirty="0"/>
              <a:t>sisäinen tasapaino</a:t>
            </a:r>
          </a:p>
          <a:p>
            <a:r>
              <a:rPr lang="fi-FI" dirty="0"/>
              <a:t>onnellinen elämä</a:t>
            </a:r>
          </a:p>
          <a:p>
            <a:r>
              <a:rPr lang="fi-FI" dirty="0"/>
              <a:t>maailmanrauha</a:t>
            </a:r>
          </a:p>
          <a:p>
            <a:r>
              <a:rPr lang="fi-FI" dirty="0"/>
              <a:t>kypsä rakkaus</a:t>
            </a:r>
          </a:p>
          <a:p>
            <a:r>
              <a:rPr lang="fi-FI" dirty="0"/>
              <a:t>tosi ystävyys</a:t>
            </a:r>
          </a:p>
          <a:p>
            <a:r>
              <a:rPr lang="fi-FI" dirty="0"/>
              <a:t>viisaus ja ymmärrys</a:t>
            </a:r>
          </a:p>
          <a:p>
            <a:r>
              <a:rPr lang="fi-FI" dirty="0"/>
              <a:t>vapaus ja riippumattomuus</a:t>
            </a:r>
          </a:p>
          <a:p>
            <a:r>
              <a:rPr lang="fi-FI" dirty="0"/>
              <a:t>aikaansaannokset, tulokset</a:t>
            </a:r>
          </a:p>
          <a:p>
            <a:r>
              <a:rPr lang="fi-FI" dirty="0" smtClean="0"/>
              <a:t>itsekunnioitus</a:t>
            </a:r>
            <a:endParaRPr lang="fi-FI" dirty="0"/>
          </a:p>
        </p:txBody>
      </p:sp>
      <p:sp>
        <p:nvSpPr>
          <p:cNvPr id="6" name="Sisällön paikkamerkki 5"/>
          <p:cNvSpPr>
            <a:spLocks noGrp="1"/>
          </p:cNvSpPr>
          <p:nvPr>
            <p:ph sz="half" idx="2"/>
          </p:nvPr>
        </p:nvSpPr>
        <p:spPr>
          <a:xfrm>
            <a:off x="4648200" y="1916832"/>
            <a:ext cx="4038600" cy="4209331"/>
          </a:xfrm>
        </p:spPr>
        <p:txBody>
          <a:bodyPr>
            <a:normAutofit fontScale="85000" lnSpcReduction="20000"/>
          </a:bodyPr>
          <a:lstStyle/>
          <a:p>
            <a:r>
              <a:rPr lang="fi-FI" dirty="0"/>
              <a:t>kansallinen turvallisuus</a:t>
            </a:r>
          </a:p>
          <a:p>
            <a:r>
              <a:rPr lang="fi-FI" dirty="0"/>
              <a:t>hyvä toimeentulo</a:t>
            </a:r>
          </a:p>
          <a:p>
            <a:r>
              <a:rPr lang="fi-FI" dirty="0"/>
              <a:t>sielun pelastus</a:t>
            </a:r>
          </a:p>
          <a:p>
            <a:r>
              <a:rPr lang="fi-FI" dirty="0"/>
              <a:t>kauneus ja esteettisyys</a:t>
            </a:r>
          </a:p>
          <a:p>
            <a:r>
              <a:rPr lang="fi-FI" dirty="0"/>
              <a:t>tasa-arvon toteutuminen</a:t>
            </a:r>
          </a:p>
          <a:p>
            <a:r>
              <a:rPr lang="fi-FI" dirty="0"/>
              <a:t>jännittävä elämä</a:t>
            </a:r>
          </a:p>
          <a:p>
            <a:r>
              <a:rPr lang="fi-FI" dirty="0"/>
              <a:t>nautinto</a:t>
            </a:r>
          </a:p>
          <a:p>
            <a:r>
              <a:rPr lang="fi-FI" dirty="0"/>
              <a:t>kunnioitus ja arvonanto</a:t>
            </a:r>
          </a:p>
          <a:p>
            <a:r>
              <a:rPr lang="fi-FI" dirty="0"/>
              <a:t>ihmiskunnan yhteys ja veljeys-sisaruus</a:t>
            </a:r>
          </a:p>
          <a:p>
            <a:endParaRPr lang="fi-FI" dirty="0"/>
          </a:p>
          <a:p>
            <a:endParaRPr lang="fi-FI" dirty="0"/>
          </a:p>
        </p:txBody>
      </p:sp>
    </p:spTree>
    <p:extLst>
      <p:ext uri="{BB962C8B-B14F-4D97-AF65-F5344CB8AC3E}">
        <p14:creationId xmlns="" xmlns:p14="http://schemas.microsoft.com/office/powerpoint/2010/main" val="1772857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Varhaiskasvatuksen käsitteet</a:t>
            </a:r>
            <a:endParaRPr lang="fi-FI" dirty="0"/>
          </a:p>
        </p:txBody>
      </p:sp>
      <p:sp>
        <p:nvSpPr>
          <p:cNvPr id="3" name="Sisällön paikkamerkki 2"/>
          <p:cNvSpPr>
            <a:spLocks noGrp="1"/>
          </p:cNvSpPr>
          <p:nvPr>
            <p:ph sz="quarter" idx="1"/>
          </p:nvPr>
        </p:nvSpPr>
        <p:spPr/>
        <p:txBody>
          <a:bodyPr/>
          <a:lstStyle/>
          <a:p>
            <a:r>
              <a:rPr lang="fi-FI" dirty="0" smtClean="0"/>
              <a:t>Varhaiskasvatuksella tarkoitetaan lapsen suunnitelmallista ja tavoitteellista kasvatuksen, opetuksen ja hoidon muodostamaa kokonaisuutta, jossa painottuu erityisesti pedagogiikka. </a:t>
            </a:r>
          </a:p>
          <a:p>
            <a:r>
              <a:rPr lang="fi-FI" dirty="0" smtClean="0"/>
              <a:t>Varhaiskasvatuksen tavoitteena on tukea lapsen kasvua, kehitystä ja oppimista sekä edistää hyvinvointia</a:t>
            </a:r>
            <a:endParaRPr lang="fi-FI"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Arvot lastenohjaajan työssä</a:t>
            </a:r>
            <a:endParaRPr lang="fi-FI" dirty="0"/>
          </a:p>
        </p:txBody>
      </p:sp>
      <p:sp>
        <p:nvSpPr>
          <p:cNvPr id="3" name="Sisällön paikkamerkki 2"/>
          <p:cNvSpPr>
            <a:spLocks noGrp="1"/>
          </p:cNvSpPr>
          <p:nvPr>
            <p:ph sz="quarter" idx="1"/>
          </p:nvPr>
        </p:nvSpPr>
        <p:spPr>
          <a:xfrm>
            <a:off x="457200" y="1340768"/>
            <a:ext cx="8229600" cy="4785395"/>
          </a:xfrm>
        </p:spPr>
        <p:txBody>
          <a:bodyPr>
            <a:normAutofit fontScale="62500" lnSpcReduction="20000"/>
          </a:bodyPr>
          <a:lstStyle/>
          <a:p>
            <a:pPr marL="0" lvl="0" indent="0">
              <a:buNone/>
            </a:pPr>
            <a:r>
              <a:rPr lang="fi-FI" sz="3800" dirty="0"/>
              <a:t>Yleistettävyyden ja yksilöllisyyden </a:t>
            </a:r>
            <a:r>
              <a:rPr lang="fi-FI" sz="3800" dirty="0" smtClean="0"/>
              <a:t>yhteensovittaminen käytännössä?</a:t>
            </a:r>
          </a:p>
          <a:p>
            <a:pPr marL="0" lvl="0" indent="0">
              <a:buNone/>
            </a:pPr>
            <a:endParaRPr lang="fi-FI" sz="3800" dirty="0" smtClean="0"/>
          </a:p>
          <a:p>
            <a:pPr lvl="0"/>
            <a:r>
              <a:rPr lang="fi-FI" sz="3800" b="1" dirty="0" smtClean="0"/>
              <a:t>Ihmisarvon</a:t>
            </a:r>
            <a:r>
              <a:rPr lang="fi-FI" sz="3800" dirty="0" smtClean="0"/>
              <a:t> tunnistaminen </a:t>
            </a:r>
            <a:r>
              <a:rPr lang="fi-FI" sz="3800" dirty="0" smtClean="0">
                <a:sym typeface="Wingdings" panose="05000000000000000000" pitchFamily="2" charset="2"/>
              </a:rPr>
              <a:t></a:t>
            </a:r>
            <a:r>
              <a:rPr lang="fi-FI" sz="3800" dirty="0" smtClean="0"/>
              <a:t> </a:t>
            </a:r>
            <a:r>
              <a:rPr lang="fi-FI" sz="3800" dirty="0"/>
              <a:t>l</a:t>
            </a:r>
            <a:r>
              <a:rPr lang="fi-FI" sz="3800" dirty="0" smtClean="0"/>
              <a:t>astenohjaajan tulee kunnioittaa lapsen ja hänen perheensä elämänkatsomusta ja ottaa se huomioon työssä</a:t>
            </a:r>
            <a:endParaRPr lang="fi-FI" sz="3800" dirty="0"/>
          </a:p>
          <a:p>
            <a:pPr lvl="0"/>
            <a:r>
              <a:rPr lang="fi-FI" sz="3800" b="1" dirty="0" smtClean="0"/>
              <a:t>Oikeudenmukaisuus </a:t>
            </a:r>
            <a:r>
              <a:rPr lang="fi-FI" sz="3800" dirty="0" smtClean="0">
                <a:sym typeface="Wingdings" panose="05000000000000000000" pitchFamily="2" charset="2"/>
              </a:rPr>
              <a:t> tasa-arvoinen kohtelu, syrjinnän ja suosimisen välttäminen, kuunteleminen</a:t>
            </a:r>
            <a:endParaRPr lang="fi-FI" sz="3800" dirty="0"/>
          </a:p>
          <a:p>
            <a:pPr lvl="0"/>
            <a:r>
              <a:rPr lang="fi-FI" sz="3800" b="1" dirty="0"/>
              <a:t>A</a:t>
            </a:r>
            <a:r>
              <a:rPr lang="fi-FI" sz="3800" b="1" dirty="0" smtClean="0"/>
              <a:t>inutlaatuisuus</a:t>
            </a:r>
            <a:r>
              <a:rPr lang="fi-FI" sz="3800" b="1" dirty="0"/>
              <a:t>, </a:t>
            </a:r>
            <a:r>
              <a:rPr lang="fi-FI" sz="3800" b="1" dirty="0" smtClean="0"/>
              <a:t>yksilöllisyys </a:t>
            </a:r>
            <a:r>
              <a:rPr lang="fi-FI" sz="3800" dirty="0" smtClean="0">
                <a:sym typeface="Wingdings" panose="05000000000000000000" pitchFamily="2" charset="2"/>
              </a:rPr>
              <a:t> jokainen lapsi ja perhe on erilainen</a:t>
            </a:r>
            <a:endParaRPr lang="fi-FI" sz="3800" dirty="0" smtClean="0"/>
          </a:p>
          <a:p>
            <a:pPr lvl="0"/>
            <a:r>
              <a:rPr lang="fi-FI" sz="3800" b="1" dirty="0" smtClean="0"/>
              <a:t>Totuudellisuus</a:t>
            </a:r>
            <a:r>
              <a:rPr lang="fi-FI" sz="3800" dirty="0" smtClean="0"/>
              <a:t> </a:t>
            </a:r>
            <a:r>
              <a:rPr lang="fi-FI" sz="3800" dirty="0" smtClean="0">
                <a:sym typeface="Wingdings" panose="05000000000000000000" pitchFamily="2" charset="2"/>
              </a:rPr>
              <a:t> asioiden tutkivaa lähestymistapaa, avointa keskustelua</a:t>
            </a:r>
          </a:p>
          <a:p>
            <a:pPr lvl="0"/>
            <a:r>
              <a:rPr lang="fi-FI" sz="3800" b="1" dirty="0" smtClean="0">
                <a:sym typeface="Wingdings" panose="05000000000000000000" pitchFamily="2" charset="2"/>
              </a:rPr>
              <a:t>Itsemääräämisoikeus </a:t>
            </a:r>
            <a:r>
              <a:rPr lang="fi-FI" sz="3800" dirty="0" smtClean="0">
                <a:sym typeface="Wingdings" panose="05000000000000000000" pitchFamily="2" charset="2"/>
              </a:rPr>
              <a:t> riippuu lapsen iästä ja kehitystasosta, lapsen etu</a:t>
            </a:r>
          </a:p>
          <a:p>
            <a:pPr marL="0" indent="0">
              <a:buNone/>
            </a:pPr>
            <a:endParaRPr lang="fi-FI" dirty="0"/>
          </a:p>
        </p:txBody>
      </p:sp>
    </p:spTree>
    <p:extLst>
      <p:ext uri="{BB962C8B-B14F-4D97-AF65-F5344CB8AC3E}">
        <p14:creationId xmlns="" xmlns:p14="http://schemas.microsoft.com/office/powerpoint/2010/main" val="12049792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Arvot lastenohjaajan työssä</a:t>
            </a:r>
          </a:p>
        </p:txBody>
      </p:sp>
      <p:sp>
        <p:nvSpPr>
          <p:cNvPr id="3" name="Sisällön paikkamerkki 2"/>
          <p:cNvSpPr>
            <a:spLocks noGrp="1"/>
          </p:cNvSpPr>
          <p:nvPr>
            <p:ph sz="quarter" idx="1"/>
          </p:nvPr>
        </p:nvSpPr>
        <p:spPr/>
        <p:txBody>
          <a:bodyPr>
            <a:normAutofit fontScale="92500"/>
          </a:bodyPr>
          <a:lstStyle/>
          <a:p>
            <a:r>
              <a:rPr lang="fi-FI" b="1" dirty="0" smtClean="0"/>
              <a:t>Perhekeskeisyys</a:t>
            </a:r>
            <a:r>
              <a:rPr lang="fi-FI" dirty="0" smtClean="0"/>
              <a:t> </a:t>
            </a:r>
            <a:r>
              <a:rPr lang="fi-FI" dirty="0" smtClean="0">
                <a:sym typeface="Wingdings" panose="05000000000000000000" pitchFamily="2" charset="2"/>
              </a:rPr>
              <a:t> lapsen perhe aina mukana</a:t>
            </a:r>
          </a:p>
          <a:p>
            <a:r>
              <a:rPr lang="fi-FI" b="1" dirty="0" smtClean="0"/>
              <a:t>Turvallisuus</a:t>
            </a:r>
            <a:r>
              <a:rPr lang="fi-FI" dirty="0" smtClean="0"/>
              <a:t> </a:t>
            </a:r>
            <a:r>
              <a:rPr lang="fi-FI" dirty="0" smtClean="0">
                <a:sym typeface="Wingdings" panose="05000000000000000000" pitchFamily="2" charset="2"/>
              </a:rPr>
              <a:t> fyysinen, psyykkinen ja sosiaalinen turvallisuus</a:t>
            </a:r>
          </a:p>
          <a:p>
            <a:r>
              <a:rPr lang="fi-FI" b="1" dirty="0" smtClean="0">
                <a:sym typeface="Wingdings" panose="05000000000000000000" pitchFamily="2" charset="2"/>
              </a:rPr>
              <a:t>Omatoimisuus</a:t>
            </a:r>
            <a:r>
              <a:rPr lang="fi-FI" dirty="0" smtClean="0">
                <a:sym typeface="Wingdings" panose="05000000000000000000" pitchFamily="2" charset="2"/>
              </a:rPr>
              <a:t>  lasta ja perhettä kunnioitetaan aktiivisina osallistujina</a:t>
            </a:r>
          </a:p>
          <a:p>
            <a:r>
              <a:rPr lang="fi-FI" b="1" dirty="0" smtClean="0">
                <a:sym typeface="Wingdings" panose="05000000000000000000" pitchFamily="2" charset="2"/>
              </a:rPr>
              <a:t>Kasvun ja kehityksen turvaaminen </a:t>
            </a:r>
            <a:r>
              <a:rPr lang="fi-FI" dirty="0" smtClean="0">
                <a:sym typeface="Wingdings" panose="05000000000000000000" pitchFamily="2" charset="2"/>
              </a:rPr>
              <a:t> kaikilla lapsen elämänaloilla</a:t>
            </a:r>
          </a:p>
          <a:p>
            <a:r>
              <a:rPr lang="fi-FI" b="1" dirty="0" smtClean="0">
                <a:sym typeface="Wingdings" panose="05000000000000000000" pitchFamily="2" charset="2"/>
              </a:rPr>
              <a:t>Jatkuvuus </a:t>
            </a:r>
            <a:r>
              <a:rPr lang="fi-FI" dirty="0" smtClean="0">
                <a:sym typeface="Wingdings" panose="05000000000000000000" pitchFamily="2" charset="2"/>
              </a:rPr>
              <a:t> saumaton yhteistyötä ja tiedonkulkua</a:t>
            </a:r>
          </a:p>
          <a:p>
            <a:pPr lvl="0"/>
            <a:r>
              <a:rPr lang="fi-FI" b="1" dirty="0">
                <a:sym typeface="Wingdings" panose="05000000000000000000" pitchFamily="2" charset="2"/>
              </a:rPr>
              <a:t>Vapaus</a:t>
            </a:r>
            <a:r>
              <a:rPr lang="fi-FI" dirty="0">
                <a:sym typeface="Wingdings" panose="05000000000000000000" pitchFamily="2" charset="2"/>
              </a:rPr>
              <a:t>  Lastenohjaajalla on oikeus ja vapaus omaan aromaailmaan, kuitenkin sidoksissa perustehtävään ja normistoon</a:t>
            </a:r>
            <a:endParaRPr lang="fi-FI" dirty="0"/>
          </a:p>
          <a:p>
            <a:endParaRPr lang="fi-FI" dirty="0">
              <a:sym typeface="Wingdings" panose="05000000000000000000" pitchFamily="2" charset="2"/>
            </a:endParaRPr>
          </a:p>
          <a:p>
            <a:endParaRPr lang="fi-FI" dirty="0" smtClean="0">
              <a:sym typeface="Wingdings" panose="05000000000000000000" pitchFamily="2" charset="2"/>
            </a:endParaRPr>
          </a:p>
          <a:p>
            <a:endParaRPr lang="fi-FI" dirty="0">
              <a:sym typeface="Wingdings" panose="05000000000000000000" pitchFamily="2" charset="2"/>
            </a:endParaRPr>
          </a:p>
          <a:p>
            <a:endParaRPr lang="fi-FI" dirty="0" smtClean="0">
              <a:sym typeface="Wingdings" panose="05000000000000000000" pitchFamily="2" charset="2"/>
            </a:endParaRPr>
          </a:p>
          <a:p>
            <a:endParaRPr lang="fi-FI" dirty="0">
              <a:sym typeface="Wingdings" panose="05000000000000000000" pitchFamily="2" charset="2"/>
            </a:endParaRPr>
          </a:p>
          <a:p>
            <a:endParaRPr lang="fi-FI" dirty="0" smtClean="0">
              <a:sym typeface="Wingdings" panose="05000000000000000000" pitchFamily="2" charset="2"/>
            </a:endParaRPr>
          </a:p>
          <a:p>
            <a:endParaRPr lang="fi-FI" dirty="0">
              <a:sym typeface="Wingdings" panose="05000000000000000000" pitchFamily="2" charset="2"/>
            </a:endParaRPr>
          </a:p>
          <a:p>
            <a:endParaRPr lang="fi-FI" dirty="0" smtClean="0">
              <a:sym typeface="Wingdings" panose="05000000000000000000" pitchFamily="2" charset="2"/>
            </a:endParaRPr>
          </a:p>
        </p:txBody>
      </p:sp>
    </p:spTree>
    <p:extLst>
      <p:ext uri="{BB962C8B-B14F-4D97-AF65-F5344CB8AC3E}">
        <p14:creationId xmlns="" xmlns:p14="http://schemas.microsoft.com/office/powerpoint/2010/main" val="29702491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Arvot lastenohjaajan työssä</a:t>
            </a:r>
          </a:p>
        </p:txBody>
      </p:sp>
      <p:sp>
        <p:nvSpPr>
          <p:cNvPr id="3" name="Sisällön paikkamerkki 2"/>
          <p:cNvSpPr>
            <a:spLocks noGrp="1"/>
          </p:cNvSpPr>
          <p:nvPr>
            <p:ph sz="quarter" idx="1"/>
          </p:nvPr>
        </p:nvSpPr>
        <p:spPr/>
        <p:txBody>
          <a:bodyPr/>
          <a:lstStyle/>
          <a:p>
            <a:r>
              <a:rPr lang="fi-FI" dirty="0" smtClean="0"/>
              <a:t>Lasten ja nuorten hoitotyötä ohjaavat arvot ja periaatteet sidoksissa yhteiskunnan arvoihin, kulttuuriin ja aikakauteen</a:t>
            </a:r>
          </a:p>
          <a:p>
            <a:r>
              <a:rPr lang="fi-FI" dirty="0" smtClean="0"/>
              <a:t>Lisäksi vaikuttavat hoitajan omat kokemukset ja tiedot sekä hoitoyhteisön kulttuuri</a:t>
            </a:r>
          </a:p>
          <a:p>
            <a:endParaRPr lang="fi-FI" dirty="0"/>
          </a:p>
        </p:txBody>
      </p:sp>
    </p:spTree>
    <p:extLst>
      <p:ext uri="{BB962C8B-B14F-4D97-AF65-F5344CB8AC3E}">
        <p14:creationId xmlns="" xmlns:p14="http://schemas.microsoft.com/office/powerpoint/2010/main" val="39328764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lstStyle/>
          <a:p>
            <a:r>
              <a:rPr lang="fi-FI" dirty="0" smtClean="0"/>
              <a:t>Oppimiskäsitykset</a:t>
            </a:r>
            <a:endParaRPr lang="fi-FI" dirty="0"/>
          </a:p>
        </p:txBody>
      </p:sp>
      <p:sp>
        <p:nvSpPr>
          <p:cNvPr id="3" name="Alaotsikko 2"/>
          <p:cNvSpPr>
            <a:spLocks noGrp="1"/>
          </p:cNvSpPr>
          <p:nvPr>
            <p:ph type="subTitle" idx="1"/>
          </p:nvPr>
        </p:nvSpPr>
        <p:spPr/>
        <p:txBody>
          <a:bodyPr/>
          <a:lstStyle/>
          <a:p>
            <a:endParaRPr lang="fi-FI"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hape 60"/>
          <p:cNvSpPr txBox="1">
            <a:spLocks noGrp="1"/>
          </p:cNvSpPr>
          <p:nvPr>
            <p:ph type="title"/>
          </p:nvPr>
        </p:nvSpPr>
        <p:spPr>
          <a:xfrm>
            <a:off x="311150" y="593725"/>
            <a:ext cx="8521700" cy="763588"/>
          </a:xfrm>
        </p:spPr>
        <p:txBody>
          <a:bodyPr/>
          <a:lstStyle/>
          <a:p>
            <a:pPr algn="ctr">
              <a:spcBef>
                <a:spcPct val="0"/>
              </a:spcBef>
            </a:pPr>
            <a:r>
              <a:rPr lang="fi-FI" sz="4000" smtClean="0">
                <a:latin typeface="Calibri" pitchFamily="34" charset="0"/>
                <a:cs typeface="Arial" charset="0"/>
              </a:rPr>
              <a:t>Pohdi parin kanssa</a:t>
            </a:r>
          </a:p>
        </p:txBody>
      </p:sp>
      <p:pic>
        <p:nvPicPr>
          <p:cNvPr id="4099" name="Kuva 1"/>
          <p:cNvPicPr>
            <a:picLocks noChangeAspect="1"/>
          </p:cNvPicPr>
          <p:nvPr/>
        </p:nvPicPr>
        <p:blipFill>
          <a:blip r:embed="rId3" cstate="print"/>
          <a:srcRect/>
          <a:stretch>
            <a:fillRect/>
          </a:stretch>
        </p:blipFill>
        <p:spPr bwMode="auto">
          <a:xfrm>
            <a:off x="2771775" y="1878013"/>
            <a:ext cx="3890963" cy="3960812"/>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hape 66"/>
          <p:cNvSpPr txBox="1">
            <a:spLocks noGrp="1"/>
          </p:cNvSpPr>
          <p:nvPr>
            <p:ph type="title"/>
          </p:nvPr>
        </p:nvSpPr>
        <p:spPr>
          <a:xfrm>
            <a:off x="300038" y="809625"/>
            <a:ext cx="8520112" cy="1323975"/>
          </a:xfrm>
        </p:spPr>
        <p:txBody>
          <a:bodyPr>
            <a:normAutofit fontScale="90000"/>
          </a:bodyPr>
          <a:lstStyle/>
          <a:p>
            <a:pPr algn="ctr">
              <a:spcBef>
                <a:spcPct val="0"/>
              </a:spcBef>
            </a:pPr>
            <a:r>
              <a:rPr lang="fi-FI" sz="4000" smtClean="0">
                <a:latin typeface="Calibri" pitchFamily="34" charset="0"/>
                <a:cs typeface="Arial" charset="0"/>
              </a:rPr>
              <a:t>Löytyikö listaltanne esimerkiksi seuraavia asioita?</a:t>
            </a:r>
          </a:p>
        </p:txBody>
      </p:sp>
      <p:sp>
        <p:nvSpPr>
          <p:cNvPr id="5123" name="Shape 67"/>
          <p:cNvSpPr txBox="1">
            <a:spLocks noGrp="1"/>
          </p:cNvSpPr>
          <p:nvPr>
            <p:ph type="body" idx="1"/>
          </p:nvPr>
        </p:nvSpPr>
        <p:spPr>
          <a:xfrm>
            <a:off x="539750" y="2276475"/>
            <a:ext cx="3168650" cy="3671888"/>
          </a:xfrm>
        </p:spPr>
        <p:txBody>
          <a:bodyPr/>
          <a:lstStyle/>
          <a:p>
            <a:pPr marL="514350" indent="-285750">
              <a:spcBef>
                <a:spcPct val="0"/>
              </a:spcBef>
              <a:buFontTx/>
              <a:buChar char="•"/>
            </a:pPr>
            <a:r>
              <a:rPr lang="fi-FI" sz="2000" smtClean="0">
                <a:latin typeface="Calibri" pitchFamily="34" charset="0"/>
                <a:cs typeface="Arial" charset="0"/>
              </a:rPr>
              <a:t>puhumaan oppiminen</a:t>
            </a:r>
          </a:p>
          <a:p>
            <a:pPr marL="514350" indent="-285750">
              <a:spcBef>
                <a:spcPct val="0"/>
              </a:spcBef>
              <a:buFontTx/>
              <a:buChar char="•"/>
            </a:pPr>
            <a:r>
              <a:rPr lang="fi-FI" sz="2000" smtClean="0">
                <a:latin typeface="Calibri" pitchFamily="34" charset="0"/>
                <a:cs typeface="Arial" charset="0"/>
              </a:rPr>
              <a:t>kävelemään oppiminen</a:t>
            </a:r>
          </a:p>
          <a:p>
            <a:pPr marL="514350" indent="-285750">
              <a:spcBef>
                <a:spcPct val="0"/>
              </a:spcBef>
              <a:buFontTx/>
              <a:buChar char="•"/>
            </a:pPr>
            <a:r>
              <a:rPr lang="fi-FI" sz="2000" smtClean="0">
                <a:latin typeface="Calibri" pitchFamily="34" charset="0"/>
                <a:cs typeface="Arial" charset="0"/>
              </a:rPr>
              <a:t>kirjoitustaito</a:t>
            </a:r>
          </a:p>
          <a:p>
            <a:pPr marL="514350" indent="-285750">
              <a:spcBef>
                <a:spcPct val="0"/>
              </a:spcBef>
              <a:buFontTx/>
              <a:buChar char="•"/>
            </a:pPr>
            <a:r>
              <a:rPr lang="fi-FI" sz="2000" smtClean="0">
                <a:latin typeface="Calibri" pitchFamily="34" charset="0"/>
                <a:cs typeface="Arial" charset="0"/>
              </a:rPr>
              <a:t>empatiakyky</a:t>
            </a:r>
          </a:p>
          <a:p>
            <a:pPr marL="514350" indent="-285750">
              <a:spcBef>
                <a:spcPct val="0"/>
              </a:spcBef>
              <a:buFontTx/>
              <a:buChar char="•"/>
            </a:pPr>
            <a:r>
              <a:rPr lang="fi-FI" sz="2000" smtClean="0">
                <a:latin typeface="Calibri" pitchFamily="34" charset="0"/>
                <a:cs typeface="Arial" charset="0"/>
              </a:rPr>
              <a:t>kuusen erottaminen männystä</a:t>
            </a:r>
          </a:p>
          <a:p>
            <a:pPr marL="514350" indent="-285750">
              <a:spcBef>
                <a:spcPct val="0"/>
              </a:spcBef>
              <a:buFontTx/>
              <a:buChar char="•"/>
            </a:pPr>
            <a:r>
              <a:rPr lang="fi-FI" sz="2000" smtClean="0">
                <a:latin typeface="Calibri" pitchFamily="34" charset="0"/>
                <a:cs typeface="Arial" charset="0"/>
              </a:rPr>
              <a:t>uiminen</a:t>
            </a:r>
          </a:p>
        </p:txBody>
      </p:sp>
      <p:pic>
        <p:nvPicPr>
          <p:cNvPr id="5" name="Kuva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499992" y="2276873"/>
            <a:ext cx="4217042" cy="3816424"/>
          </a:xfrm>
          <a:prstGeom prst="rect">
            <a:avLst/>
          </a:prstGeom>
          <a:scene3d>
            <a:camera prst="orthographicFront">
              <a:rot lat="0" lon="10800000" rev="0"/>
            </a:camera>
            <a:lightRig rig="threePt" dir="t"/>
          </a:scene3d>
        </p:spPr>
      </p:pic>
    </p:spTree>
  </p:cSld>
  <p:clrMapOvr>
    <a:masterClrMapping/>
  </p:clrMapOvr>
  <p:transition spd="slow">
    <p:cu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hape 60"/>
          <p:cNvSpPr txBox="1">
            <a:spLocks noGrp="1"/>
          </p:cNvSpPr>
          <p:nvPr>
            <p:ph type="title"/>
          </p:nvPr>
        </p:nvSpPr>
        <p:spPr>
          <a:xfrm>
            <a:off x="311150" y="593725"/>
            <a:ext cx="8521700" cy="763588"/>
          </a:xfrm>
        </p:spPr>
        <p:txBody>
          <a:bodyPr/>
          <a:lstStyle/>
          <a:p>
            <a:pPr algn="ctr">
              <a:spcBef>
                <a:spcPct val="0"/>
              </a:spcBef>
            </a:pPr>
            <a:r>
              <a:rPr lang="fi-FI" sz="4000" smtClean="0">
                <a:latin typeface="Calibri" pitchFamily="34" charset="0"/>
                <a:cs typeface="Arial" charset="0"/>
              </a:rPr>
              <a:t>Pohdi</a:t>
            </a:r>
          </a:p>
        </p:txBody>
      </p:sp>
      <p:sp>
        <p:nvSpPr>
          <p:cNvPr id="61" name="Shape 61"/>
          <p:cNvSpPr txBox="1">
            <a:spLocks noGrp="1"/>
          </p:cNvSpPr>
          <p:nvPr>
            <p:ph type="body" idx="1"/>
          </p:nvPr>
        </p:nvSpPr>
        <p:spPr>
          <a:xfrm>
            <a:off x="311150" y="1536700"/>
            <a:ext cx="3829050" cy="4230688"/>
          </a:xfrm>
        </p:spPr>
        <p:txBody>
          <a:bodyPr>
            <a:noAutofit/>
          </a:bodyPr>
          <a:lstStyle/>
          <a:p>
            <a:pPr>
              <a:spcBef>
                <a:spcPct val="0"/>
              </a:spcBef>
              <a:spcAft>
                <a:spcPts val="600"/>
              </a:spcAft>
            </a:pPr>
            <a:r>
              <a:rPr lang="fi-FI" sz="2000" smtClean="0">
                <a:latin typeface="Calibri" pitchFamily="34" charset="0"/>
                <a:cs typeface="Arial" charset="0"/>
              </a:rPr>
              <a:t>Yritä keksiä mahdollisimman monta asiaa</a:t>
            </a:r>
          </a:p>
          <a:p>
            <a:pPr>
              <a:spcBef>
                <a:spcPct val="0"/>
              </a:spcBef>
              <a:spcAft>
                <a:spcPts val="600"/>
              </a:spcAft>
              <a:buClr>
                <a:srgbClr val="000000"/>
              </a:buClr>
              <a:buFontTx/>
              <a:buAutoNum type="alphaLcParenR"/>
            </a:pPr>
            <a:r>
              <a:rPr lang="fi-FI" sz="2000" smtClean="0">
                <a:latin typeface="Calibri" pitchFamily="34" charset="0"/>
                <a:cs typeface="Arial" charset="0"/>
              </a:rPr>
              <a:t>joissa olet taitava.</a:t>
            </a:r>
          </a:p>
          <a:p>
            <a:pPr>
              <a:spcBef>
                <a:spcPct val="0"/>
              </a:spcBef>
              <a:spcAft>
                <a:spcPts val="600"/>
              </a:spcAft>
              <a:buClr>
                <a:srgbClr val="000000"/>
              </a:buClr>
              <a:buFontTx/>
              <a:buAutoNum type="alphaLcParenR"/>
            </a:pPr>
            <a:r>
              <a:rPr lang="fi-FI" sz="2000" smtClean="0">
                <a:latin typeface="Calibri" pitchFamily="34" charset="0"/>
                <a:cs typeface="Arial" charset="0"/>
              </a:rPr>
              <a:t>jotka olet juuri oppinut.</a:t>
            </a:r>
          </a:p>
          <a:p>
            <a:pPr>
              <a:spcBef>
                <a:spcPct val="0"/>
              </a:spcBef>
              <a:spcAft>
                <a:spcPts val="600"/>
              </a:spcAft>
              <a:buClr>
                <a:srgbClr val="000000"/>
              </a:buClr>
              <a:buFontTx/>
              <a:buAutoNum type="alphaLcParenR"/>
            </a:pPr>
            <a:r>
              <a:rPr lang="fi-FI" sz="2000" smtClean="0">
                <a:latin typeface="Calibri" pitchFamily="34" charset="0"/>
                <a:cs typeface="Arial" charset="0"/>
              </a:rPr>
              <a:t>joita haluaisit osata, muttet vielä hallitse.</a:t>
            </a:r>
          </a:p>
        </p:txBody>
      </p:sp>
      <p:pic>
        <p:nvPicPr>
          <p:cNvPr id="4100" name="Kuva 1"/>
          <p:cNvPicPr>
            <a:picLocks noChangeAspect="1"/>
          </p:cNvPicPr>
          <p:nvPr/>
        </p:nvPicPr>
        <p:blipFill>
          <a:blip r:embed="rId3" cstate="print"/>
          <a:srcRect/>
          <a:stretch>
            <a:fillRect/>
          </a:stretch>
        </p:blipFill>
        <p:spPr bwMode="auto">
          <a:xfrm>
            <a:off x="4381500" y="1557338"/>
            <a:ext cx="4762500" cy="4210050"/>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hape 67"/>
          <p:cNvSpPr txBox="1">
            <a:spLocks noGrp="1"/>
          </p:cNvSpPr>
          <p:nvPr>
            <p:ph type="title"/>
          </p:nvPr>
        </p:nvSpPr>
        <p:spPr>
          <a:xfrm>
            <a:off x="323850" y="836613"/>
            <a:ext cx="8520113" cy="1323975"/>
          </a:xfrm>
        </p:spPr>
        <p:txBody>
          <a:bodyPr>
            <a:normAutofit fontScale="90000"/>
          </a:bodyPr>
          <a:lstStyle/>
          <a:p>
            <a:pPr algn="ctr">
              <a:spcBef>
                <a:spcPct val="0"/>
              </a:spcBef>
            </a:pPr>
            <a:r>
              <a:rPr lang="fi-FI" sz="4000" smtClean="0">
                <a:latin typeface="Calibri" pitchFamily="34" charset="0"/>
                <a:cs typeface="Arial" charset="0"/>
              </a:rPr>
              <a:t>Pohdi edellisten kysymysten </a:t>
            </a:r>
            <a:br>
              <a:rPr lang="fi-FI" sz="4000" smtClean="0">
                <a:latin typeface="Calibri" pitchFamily="34" charset="0"/>
                <a:cs typeface="Arial" charset="0"/>
              </a:rPr>
            </a:br>
            <a:r>
              <a:rPr lang="fi-FI" sz="4000" smtClean="0">
                <a:latin typeface="Calibri" pitchFamily="34" charset="0"/>
                <a:cs typeface="Arial" charset="0"/>
              </a:rPr>
              <a:t>vastausten perusteella</a:t>
            </a:r>
          </a:p>
        </p:txBody>
      </p:sp>
      <p:sp>
        <p:nvSpPr>
          <p:cNvPr id="68" name="Shape 68"/>
          <p:cNvSpPr txBox="1">
            <a:spLocks noGrp="1"/>
          </p:cNvSpPr>
          <p:nvPr>
            <p:ph type="body" idx="1"/>
          </p:nvPr>
        </p:nvSpPr>
        <p:spPr>
          <a:xfrm>
            <a:off x="684213" y="2420938"/>
            <a:ext cx="7632700" cy="3670300"/>
          </a:xfrm>
        </p:spPr>
        <p:txBody>
          <a:bodyPr>
            <a:noAutofit/>
          </a:bodyPr>
          <a:lstStyle/>
          <a:p>
            <a:pPr marL="508000" indent="-457200">
              <a:spcBef>
                <a:spcPct val="0"/>
              </a:spcBef>
              <a:spcAft>
                <a:spcPts val="600"/>
              </a:spcAft>
              <a:buClr>
                <a:srgbClr val="000000"/>
              </a:buClr>
              <a:buFontTx/>
              <a:buAutoNum type="alphaLcParenR"/>
            </a:pPr>
            <a:r>
              <a:rPr lang="fi-FI" sz="2000" smtClean="0">
                <a:latin typeface="Calibri" pitchFamily="34" charset="0"/>
                <a:cs typeface="Arial" charset="0"/>
              </a:rPr>
              <a:t>Oletko harjoitellut taitoasi pitkään? Osaisitko opettaa sitä muille?</a:t>
            </a:r>
          </a:p>
          <a:p>
            <a:pPr marL="508000" indent="-457200">
              <a:spcBef>
                <a:spcPct val="0"/>
              </a:spcBef>
              <a:spcAft>
                <a:spcPts val="600"/>
              </a:spcAft>
              <a:buClr>
                <a:srgbClr val="000000"/>
              </a:buClr>
              <a:buFontTx/>
              <a:buAutoNum type="alphaLcParenR"/>
            </a:pPr>
            <a:r>
              <a:rPr lang="fi-FI" sz="2000" smtClean="0">
                <a:latin typeface="Calibri" pitchFamily="34" charset="0"/>
                <a:cs typeface="Arial" charset="0"/>
              </a:rPr>
              <a:t>Minkälaisissa asioissa onnistuit, kun opit jotain uutta? Mikä sai sinut kiinnostumaan asiasta?</a:t>
            </a:r>
          </a:p>
          <a:p>
            <a:pPr marL="508000" indent="-457200">
              <a:spcBef>
                <a:spcPct val="0"/>
              </a:spcBef>
              <a:spcAft>
                <a:spcPts val="600"/>
              </a:spcAft>
              <a:buClr>
                <a:srgbClr val="000000"/>
              </a:buClr>
              <a:buFontTx/>
              <a:buAutoNum type="alphaLcParenR"/>
            </a:pPr>
            <a:r>
              <a:rPr lang="fi-FI" sz="2000" smtClean="0">
                <a:latin typeface="Calibri" pitchFamily="34" charset="0"/>
                <a:cs typeface="Arial" charset="0"/>
              </a:rPr>
              <a:t>Mitä sinun pitäisi tehdä, jotta voisit oppia uuden asian? Miten paljon työtä se vaatisi?</a:t>
            </a:r>
          </a:p>
          <a:p>
            <a:pPr marL="508000" indent="-457200">
              <a:spcBef>
                <a:spcPct val="0"/>
              </a:spcBef>
            </a:pPr>
            <a:endParaRPr lang="fi-FI" smtClean="0">
              <a:latin typeface="Arial" charset="0"/>
              <a:cs typeface="Arial" charset="0"/>
            </a:endParaRPr>
          </a:p>
        </p:txBody>
      </p:sp>
    </p:spTree>
  </p:cSld>
  <p:clrMapOvr>
    <a:masterClrMapping/>
  </p:clrMapOvr>
  <p:transition spd="slow">
    <p:cu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hape 60"/>
          <p:cNvSpPr txBox="1">
            <a:spLocks noGrp="1"/>
          </p:cNvSpPr>
          <p:nvPr>
            <p:ph type="title"/>
          </p:nvPr>
        </p:nvSpPr>
        <p:spPr>
          <a:xfrm>
            <a:off x="323850" y="836613"/>
            <a:ext cx="8520113" cy="763587"/>
          </a:xfrm>
        </p:spPr>
        <p:txBody>
          <a:bodyPr/>
          <a:lstStyle/>
          <a:p>
            <a:pPr algn="ctr">
              <a:spcBef>
                <a:spcPct val="0"/>
              </a:spcBef>
            </a:pPr>
            <a:r>
              <a:rPr lang="fi-FI" sz="4000" smtClean="0">
                <a:latin typeface="Calibri" pitchFamily="34" charset="0"/>
                <a:cs typeface="Arial" charset="0"/>
              </a:rPr>
              <a:t>Ihminen oppii jatkuvasti ja kaikkialla</a:t>
            </a:r>
          </a:p>
        </p:txBody>
      </p:sp>
      <p:sp>
        <p:nvSpPr>
          <p:cNvPr id="4099" name="Shape 61"/>
          <p:cNvSpPr txBox="1">
            <a:spLocks noGrp="1"/>
          </p:cNvSpPr>
          <p:nvPr>
            <p:ph type="body" idx="1"/>
          </p:nvPr>
        </p:nvSpPr>
        <p:spPr>
          <a:xfrm>
            <a:off x="311150" y="1773238"/>
            <a:ext cx="8521700" cy="4318000"/>
          </a:xfrm>
        </p:spPr>
        <p:txBody>
          <a:bodyPr/>
          <a:lstStyle/>
          <a:p>
            <a:pPr marL="571500" indent="-342900">
              <a:spcBef>
                <a:spcPct val="0"/>
              </a:spcBef>
              <a:spcAft>
                <a:spcPts val="600"/>
              </a:spcAft>
              <a:buFontTx/>
              <a:buChar char="•"/>
            </a:pPr>
            <a:r>
              <a:rPr lang="fi-FI" sz="2400" smtClean="0">
                <a:latin typeface="Calibri" pitchFamily="34" charset="0"/>
                <a:cs typeface="Arial" charset="0"/>
              </a:rPr>
              <a:t>Oppiminen voi olla tahallista ja tahatonta.</a:t>
            </a:r>
          </a:p>
          <a:p>
            <a:pPr marL="571500" indent="-342900">
              <a:spcBef>
                <a:spcPct val="0"/>
              </a:spcBef>
              <a:spcAft>
                <a:spcPts val="600"/>
              </a:spcAft>
              <a:buFontTx/>
              <a:buChar char="•"/>
            </a:pPr>
            <a:r>
              <a:rPr lang="fi-FI" sz="2400" smtClean="0">
                <a:latin typeface="Calibri" pitchFamily="34" charset="0"/>
                <a:cs typeface="Arial" charset="0"/>
              </a:rPr>
              <a:t>Opimme vuorovaikutuksessa ympäristön kanssa.</a:t>
            </a:r>
          </a:p>
          <a:p>
            <a:pPr marL="571500" indent="-342900">
              <a:spcBef>
                <a:spcPct val="0"/>
              </a:spcBef>
              <a:spcAft>
                <a:spcPts val="600"/>
              </a:spcAft>
              <a:buFontTx/>
              <a:buChar char="•"/>
            </a:pPr>
            <a:r>
              <a:rPr lang="fi-FI" sz="2400" smtClean="0">
                <a:latin typeface="Calibri" pitchFamily="34" charset="0"/>
                <a:cs typeface="Arial" charset="0"/>
              </a:rPr>
              <a:t>Oppiminen vaikuttaa myös aivoihin: oppimisessa muodostuu uusia yhteyksiä hermosolujen välille. </a:t>
            </a:r>
          </a:p>
          <a:p>
            <a:pPr marL="571500" indent="-342900">
              <a:spcBef>
                <a:spcPct val="0"/>
              </a:spcBef>
              <a:spcAft>
                <a:spcPts val="600"/>
              </a:spcAft>
              <a:buFontTx/>
              <a:buChar char="•"/>
            </a:pPr>
            <a:r>
              <a:rPr lang="fi-FI" sz="2400" smtClean="0">
                <a:latin typeface="Calibri" pitchFamily="34" charset="0"/>
                <a:cs typeface="Arial" charset="0"/>
              </a:rPr>
              <a:t>Aivojen muovautuvuus mahdollistaa oppimisen läpi elämän.</a:t>
            </a:r>
          </a:p>
          <a:p>
            <a:pPr marL="571500" indent="-342900">
              <a:spcBef>
                <a:spcPct val="0"/>
              </a:spcBef>
              <a:spcAft>
                <a:spcPts val="600"/>
              </a:spcAft>
              <a:buFontTx/>
              <a:buChar char="•"/>
            </a:pPr>
            <a:r>
              <a:rPr lang="fi-FI" sz="2400" smtClean="0">
                <a:latin typeface="Calibri" pitchFamily="34" charset="0"/>
                <a:cs typeface="Arial" charset="0"/>
              </a:rPr>
              <a:t>Oppimiseen vaikuttavat sekä biologiset, psyykkiset että sosiaaliset tekijät.</a:t>
            </a:r>
          </a:p>
        </p:txBody>
      </p:sp>
    </p:spTree>
  </p:cSld>
  <p:clrMapOvr>
    <a:masterClrMapping/>
  </p:clrMapOvr>
  <p:transition spd="slow">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hape 94"/>
          <p:cNvSpPr txBox="1">
            <a:spLocks noGrp="1"/>
          </p:cNvSpPr>
          <p:nvPr>
            <p:ph type="title"/>
          </p:nvPr>
        </p:nvSpPr>
        <p:spPr>
          <a:xfrm>
            <a:off x="468313" y="908050"/>
            <a:ext cx="8229600" cy="936625"/>
          </a:xfrm>
        </p:spPr>
        <p:txBody>
          <a:bodyPr tIns="45700" bIns="45700">
            <a:normAutofit/>
          </a:bodyPr>
          <a:lstStyle/>
          <a:p>
            <a:pPr>
              <a:spcBef>
                <a:spcPct val="0"/>
              </a:spcBef>
              <a:buSzPct val="25000"/>
              <a:buFont typeface="Calibri" pitchFamily="34" charset="0"/>
              <a:buNone/>
            </a:pPr>
            <a:r>
              <a:rPr lang="fi-FI" smtClean="0">
                <a:solidFill>
                  <a:schemeClr val="tx1"/>
                </a:solidFill>
                <a:latin typeface="Calibri" pitchFamily="34" charset="0"/>
                <a:cs typeface="Calibri" pitchFamily="34" charset="0"/>
                <a:sym typeface="Calibri" pitchFamily="34" charset="0"/>
              </a:rPr>
              <a:t>Behaviorismin näkökulma oppimiseen</a:t>
            </a:r>
          </a:p>
        </p:txBody>
      </p:sp>
      <p:sp>
        <p:nvSpPr>
          <p:cNvPr id="4099" name="Shape 95"/>
          <p:cNvSpPr txBox="1">
            <a:spLocks noGrp="1"/>
          </p:cNvSpPr>
          <p:nvPr>
            <p:ph type="body" idx="1"/>
          </p:nvPr>
        </p:nvSpPr>
        <p:spPr>
          <a:xfrm>
            <a:off x="1403350" y="1916113"/>
            <a:ext cx="7056438" cy="4495800"/>
          </a:xfrm>
        </p:spPr>
        <p:txBody>
          <a:bodyPr tIns="45700" bIns="45700"/>
          <a:lstStyle/>
          <a:p>
            <a:pPr marL="342900" indent="-342900">
              <a:spcBef>
                <a:spcPct val="0"/>
              </a:spcBef>
              <a:buClr>
                <a:srgbClr val="E36C09"/>
              </a:buClr>
              <a:buFontTx/>
              <a:buChar char="•"/>
            </a:pPr>
            <a:r>
              <a:rPr lang="fi-FI" sz="2800" smtClean="0">
                <a:solidFill>
                  <a:srgbClr val="0F243E"/>
                </a:solidFill>
                <a:latin typeface="Calibri" pitchFamily="34" charset="0"/>
                <a:cs typeface="Calibri" pitchFamily="34" charset="0"/>
                <a:sym typeface="Calibri" pitchFamily="34" charset="0"/>
              </a:rPr>
              <a:t>Behaviorismi tarkastelee, miten ympäristö muovaa yksilön käyttäytymistä.</a:t>
            </a:r>
          </a:p>
          <a:p>
            <a:pPr marL="342900" indent="-342900">
              <a:spcBef>
                <a:spcPts val="563"/>
              </a:spcBef>
              <a:buClr>
                <a:srgbClr val="E36C09"/>
              </a:buClr>
              <a:buFontTx/>
              <a:buChar char="•"/>
            </a:pPr>
            <a:r>
              <a:rPr lang="fi-FI" sz="2800" smtClean="0">
                <a:solidFill>
                  <a:srgbClr val="0F243E"/>
                </a:solidFill>
                <a:latin typeface="Calibri" pitchFamily="34" charset="0"/>
                <a:cs typeface="Calibri" pitchFamily="34" charset="0"/>
                <a:sym typeface="Calibri" pitchFamily="34" charset="0"/>
              </a:rPr>
              <a:t>Oppimista tarkastellaan ulkoista käyttäytymistä tarkkailemalla.</a:t>
            </a:r>
          </a:p>
        </p:txBody>
      </p:sp>
      <p:pic>
        <p:nvPicPr>
          <p:cNvPr id="4100" name="Shape 96"/>
          <p:cNvPicPr preferRelativeResize="0">
            <a:picLocks noChangeAspect="1" noChangeArrowheads="1"/>
          </p:cNvPicPr>
          <p:nvPr/>
        </p:nvPicPr>
        <p:blipFill>
          <a:blip r:embed="rId3" cstate="print"/>
          <a:srcRect/>
          <a:stretch>
            <a:fillRect/>
          </a:stretch>
        </p:blipFill>
        <p:spPr bwMode="auto">
          <a:xfrm>
            <a:off x="1187450" y="4221163"/>
            <a:ext cx="2952750" cy="2074862"/>
          </a:xfrm>
          <a:prstGeom prst="rect">
            <a:avLst/>
          </a:prstGeom>
          <a:noFill/>
          <a:ln w="9525">
            <a:noFill/>
            <a:miter lim="800000"/>
            <a:headEnd/>
            <a:tailEnd/>
          </a:ln>
        </p:spPr>
      </p:pic>
      <p:pic>
        <p:nvPicPr>
          <p:cNvPr id="4101" name="Shape 97"/>
          <p:cNvPicPr preferRelativeResize="0">
            <a:picLocks noChangeAspect="1" noChangeArrowheads="1"/>
          </p:cNvPicPr>
          <p:nvPr/>
        </p:nvPicPr>
        <p:blipFill>
          <a:blip r:embed="rId4" cstate="print"/>
          <a:srcRect/>
          <a:stretch>
            <a:fillRect/>
          </a:stretch>
        </p:blipFill>
        <p:spPr bwMode="auto">
          <a:xfrm>
            <a:off x="4427538" y="4008438"/>
            <a:ext cx="2976562" cy="2287587"/>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normAutofit/>
          </a:bodyPr>
          <a:lstStyle/>
          <a:p>
            <a:r>
              <a:rPr lang="fi-FI" dirty="0" smtClean="0"/>
              <a:t>Varhaiskasvatusta voidaan järjestää päiväkodissa, perhepäivähoidossa tai muuna varhaiskasvatuksena kuten esimerkiksi kerho- ja leikkitoimintana.</a:t>
            </a:r>
          </a:p>
          <a:p>
            <a:r>
              <a:rPr lang="fi-FI" dirty="0" smtClean="0"/>
              <a:t>Jokaisella alle kouluikäisellä lapsella on oikeus saada varhaiskasvatusta. Vanhemmat päättävät lapsensa osallistumisesta varhaiskasvatukseen. Koulun aloitusta edeltävä esiopetus on toiminnallisesti varhaiskasvatusta. Esiopetukseen osallistuminen tuli velvoittavaksi 1.8.2015 alkaen.</a:t>
            </a:r>
          </a:p>
          <a:p>
            <a:endParaRPr lang="fi-FI"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hape 103"/>
          <p:cNvSpPr txBox="1">
            <a:spLocks noGrp="1"/>
          </p:cNvSpPr>
          <p:nvPr>
            <p:ph type="title"/>
          </p:nvPr>
        </p:nvSpPr>
        <p:spPr>
          <a:xfrm>
            <a:off x="1042988" y="692150"/>
            <a:ext cx="7654925" cy="1143000"/>
          </a:xfrm>
        </p:spPr>
        <p:txBody>
          <a:bodyPr tIns="45700" bIns="45700"/>
          <a:lstStyle/>
          <a:p>
            <a:pPr>
              <a:spcBef>
                <a:spcPct val="0"/>
              </a:spcBef>
              <a:buSzPct val="25000"/>
              <a:buFont typeface="Calibri" pitchFamily="34" charset="0"/>
              <a:buNone/>
            </a:pPr>
            <a:r>
              <a:rPr lang="fi-FI" smtClean="0">
                <a:solidFill>
                  <a:schemeClr val="tx1"/>
                </a:solidFill>
                <a:latin typeface="Calibri" pitchFamily="34" charset="0"/>
                <a:cs typeface="Calibri" pitchFamily="34" charset="0"/>
                <a:sym typeface="Calibri" pitchFamily="34" charset="0"/>
              </a:rPr>
              <a:t>Klassinen ehdollistuminen</a:t>
            </a:r>
          </a:p>
        </p:txBody>
      </p:sp>
      <p:sp>
        <p:nvSpPr>
          <p:cNvPr id="5123" name="Shape 104"/>
          <p:cNvSpPr txBox="1">
            <a:spLocks noGrp="1"/>
          </p:cNvSpPr>
          <p:nvPr>
            <p:ph type="body" idx="1"/>
          </p:nvPr>
        </p:nvSpPr>
        <p:spPr>
          <a:xfrm>
            <a:off x="250825" y="1916113"/>
            <a:ext cx="4105275" cy="3384550"/>
          </a:xfrm>
        </p:spPr>
        <p:txBody>
          <a:bodyPr tIns="45700" bIns="45700"/>
          <a:lstStyle/>
          <a:p>
            <a:pPr marL="342900" indent="-342900">
              <a:spcBef>
                <a:spcPct val="0"/>
              </a:spcBef>
              <a:buClr>
                <a:srgbClr val="E36C09"/>
              </a:buClr>
              <a:buFontTx/>
              <a:buChar char="•"/>
            </a:pPr>
            <a:r>
              <a:rPr lang="fi-FI" sz="2800" smtClean="0">
                <a:solidFill>
                  <a:srgbClr val="0F243E"/>
                </a:solidFill>
                <a:latin typeface="Calibri" pitchFamily="34" charset="0"/>
                <a:cs typeface="Calibri" pitchFamily="34" charset="0"/>
                <a:sym typeface="Calibri" pitchFamily="34" charset="0"/>
              </a:rPr>
              <a:t>Opitaan reagoimaan alun perin neutraaliin ärsykkeeseen.</a:t>
            </a:r>
          </a:p>
          <a:p>
            <a:pPr marL="342900" indent="-342900">
              <a:spcBef>
                <a:spcPts val="563"/>
              </a:spcBef>
              <a:buClr>
                <a:srgbClr val="E36C09"/>
              </a:buClr>
              <a:buFontTx/>
              <a:buChar char="•"/>
            </a:pPr>
            <a:r>
              <a:rPr lang="fi-FI" sz="2800" smtClean="0">
                <a:solidFill>
                  <a:srgbClr val="0F243E"/>
                </a:solidFill>
                <a:latin typeface="Calibri" pitchFamily="34" charset="0"/>
                <a:cs typeface="Calibri" pitchFamily="34" charset="0"/>
                <a:sym typeface="Calibri" pitchFamily="34" charset="0"/>
              </a:rPr>
              <a:t>Pavlov löysi tutkiessaan koirien syljen eritystä.</a:t>
            </a:r>
          </a:p>
        </p:txBody>
      </p:sp>
      <p:pic>
        <p:nvPicPr>
          <p:cNvPr id="5124" name="Shape 105"/>
          <p:cNvPicPr preferRelativeResize="0">
            <a:picLocks noChangeAspect="1" noChangeArrowheads="1"/>
          </p:cNvPicPr>
          <p:nvPr/>
        </p:nvPicPr>
        <p:blipFill>
          <a:blip r:embed="rId3" cstate="print"/>
          <a:srcRect/>
          <a:stretch>
            <a:fillRect/>
          </a:stretch>
        </p:blipFill>
        <p:spPr bwMode="auto">
          <a:xfrm>
            <a:off x="4427538" y="1700213"/>
            <a:ext cx="4392612" cy="4356100"/>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hape 110"/>
          <p:cNvSpPr txBox="1">
            <a:spLocks noGrp="1"/>
          </p:cNvSpPr>
          <p:nvPr>
            <p:ph type="title"/>
          </p:nvPr>
        </p:nvSpPr>
        <p:spPr>
          <a:xfrm>
            <a:off x="323850" y="765175"/>
            <a:ext cx="8496300" cy="1008063"/>
          </a:xfrm>
        </p:spPr>
        <p:txBody>
          <a:bodyPr tIns="45700" bIns="45700"/>
          <a:lstStyle/>
          <a:p>
            <a:pPr>
              <a:spcBef>
                <a:spcPct val="0"/>
              </a:spcBef>
              <a:buSzPct val="25000"/>
              <a:buFont typeface="Calibri" pitchFamily="34" charset="0"/>
              <a:buNone/>
            </a:pPr>
            <a:r>
              <a:rPr lang="fi-FI" smtClean="0">
                <a:solidFill>
                  <a:schemeClr val="tx1"/>
                </a:solidFill>
                <a:latin typeface="Calibri" pitchFamily="34" charset="0"/>
                <a:cs typeface="Calibri" pitchFamily="34" charset="0"/>
                <a:sym typeface="Calibri" pitchFamily="34" charset="0"/>
              </a:rPr>
              <a:t>Välineellinen ehdollistuminen</a:t>
            </a:r>
          </a:p>
        </p:txBody>
      </p:sp>
      <p:sp>
        <p:nvSpPr>
          <p:cNvPr id="6147" name="Shape 111"/>
          <p:cNvSpPr txBox="1">
            <a:spLocks noGrp="1"/>
          </p:cNvSpPr>
          <p:nvPr>
            <p:ph type="body" idx="1"/>
          </p:nvPr>
        </p:nvSpPr>
        <p:spPr>
          <a:xfrm>
            <a:off x="539750" y="1916113"/>
            <a:ext cx="3887788" cy="3970337"/>
          </a:xfrm>
        </p:spPr>
        <p:txBody>
          <a:bodyPr tIns="45700" bIns="45700"/>
          <a:lstStyle/>
          <a:p>
            <a:pPr marL="342900" indent="-342900">
              <a:lnSpc>
                <a:spcPct val="107000"/>
              </a:lnSpc>
              <a:spcBef>
                <a:spcPct val="0"/>
              </a:spcBef>
              <a:buClr>
                <a:srgbClr val="E36C09"/>
              </a:buClr>
              <a:buFontTx/>
              <a:buChar char="•"/>
            </a:pPr>
            <a:r>
              <a:rPr lang="fi-FI" sz="2400" smtClean="0">
                <a:solidFill>
                  <a:srgbClr val="0F243E"/>
                </a:solidFill>
                <a:latin typeface="Calibri" pitchFamily="34" charset="0"/>
                <a:cs typeface="Calibri" pitchFamily="34" charset="0"/>
                <a:sym typeface="Calibri" pitchFamily="34" charset="0"/>
              </a:rPr>
              <a:t>Toiminnasta saatu palkkio</a:t>
            </a:r>
          </a:p>
          <a:p>
            <a:pPr marL="342900" indent="-342900">
              <a:lnSpc>
                <a:spcPct val="107000"/>
              </a:lnSpc>
              <a:spcBef>
                <a:spcPts val="563"/>
              </a:spcBef>
              <a:buClr>
                <a:srgbClr val="E36C09"/>
              </a:buClr>
              <a:buSzPct val="25000"/>
            </a:pPr>
            <a:r>
              <a:rPr lang="fi-FI" sz="2400" smtClean="0">
                <a:solidFill>
                  <a:srgbClr val="0F243E"/>
                </a:solidFill>
                <a:latin typeface="Calibri" pitchFamily="34" charset="0"/>
                <a:cs typeface="Calibri" pitchFamily="34" charset="0"/>
                <a:sym typeface="Calibri" pitchFamily="34" charset="0"/>
              </a:rPr>
              <a:t>	tai rangaistus vahvistaa käyttäytymistä.</a:t>
            </a:r>
          </a:p>
          <a:p>
            <a:pPr marL="342900" indent="-342900">
              <a:spcBef>
                <a:spcPts val="563"/>
              </a:spcBef>
              <a:buClr>
                <a:srgbClr val="E36C09"/>
              </a:buClr>
              <a:buFontTx/>
              <a:buChar char="•"/>
            </a:pPr>
            <a:r>
              <a:rPr lang="fi-FI" sz="2400" smtClean="0">
                <a:solidFill>
                  <a:srgbClr val="0F243E"/>
                </a:solidFill>
                <a:latin typeface="Calibri" pitchFamily="34" charset="0"/>
                <a:cs typeface="Calibri" pitchFamily="34" charset="0"/>
                <a:sym typeface="Calibri" pitchFamily="34" charset="0"/>
              </a:rPr>
              <a:t>Palkkio on yleensä rangaistusta tehokkaampi.</a:t>
            </a:r>
          </a:p>
          <a:p>
            <a:pPr marL="342900" indent="-342900">
              <a:spcBef>
                <a:spcPts val="563"/>
              </a:spcBef>
              <a:buClr>
                <a:srgbClr val="E36C09"/>
              </a:buClr>
              <a:buFontTx/>
              <a:buChar char="•"/>
            </a:pPr>
            <a:r>
              <a:rPr lang="fi-FI" sz="2400" smtClean="0">
                <a:solidFill>
                  <a:srgbClr val="0F243E"/>
                </a:solidFill>
                <a:latin typeface="Calibri" pitchFamily="34" charset="0"/>
                <a:cs typeface="Calibri" pitchFamily="34" charset="0"/>
                <a:sym typeface="Calibri" pitchFamily="34" charset="0"/>
              </a:rPr>
              <a:t>Aihetta tutkivat mm. Thorndike (kissat laatikossa) ja Skinner (oppivat kyyhkyset).</a:t>
            </a:r>
          </a:p>
        </p:txBody>
      </p:sp>
      <p:pic>
        <p:nvPicPr>
          <p:cNvPr id="6148" name="Shape 112"/>
          <p:cNvPicPr preferRelativeResize="0">
            <a:picLocks noChangeAspect="1" noChangeArrowheads="1"/>
          </p:cNvPicPr>
          <p:nvPr/>
        </p:nvPicPr>
        <p:blipFill>
          <a:blip r:embed="rId3" cstate="print"/>
          <a:srcRect/>
          <a:stretch>
            <a:fillRect/>
          </a:stretch>
        </p:blipFill>
        <p:spPr bwMode="auto">
          <a:xfrm>
            <a:off x="4716463" y="1989138"/>
            <a:ext cx="4310062" cy="3754437"/>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b="1" dirty="0" smtClean="0"/>
              <a:t>Behavioristinen oppimiskäsitys</a:t>
            </a:r>
            <a:endParaRPr lang="fi-FI" dirty="0"/>
          </a:p>
        </p:txBody>
      </p:sp>
      <p:sp>
        <p:nvSpPr>
          <p:cNvPr id="3" name="Sisällön paikkamerkki 2"/>
          <p:cNvSpPr>
            <a:spLocks noGrp="1"/>
          </p:cNvSpPr>
          <p:nvPr>
            <p:ph idx="1"/>
          </p:nvPr>
        </p:nvSpPr>
        <p:spPr/>
        <p:txBody>
          <a:bodyPr>
            <a:normAutofit fontScale="92500"/>
          </a:bodyPr>
          <a:lstStyle/>
          <a:p>
            <a:pPr fontAlgn="base">
              <a:buNone/>
            </a:pPr>
            <a:r>
              <a:rPr lang="fi-FI" b="1" dirty="0" smtClean="0"/>
              <a:t>Oppiminen </a:t>
            </a:r>
            <a:r>
              <a:rPr lang="fi-FI" b="1" dirty="0"/>
              <a:t>käyttäytymisen muutoksena</a:t>
            </a:r>
          </a:p>
          <a:p>
            <a:pPr fontAlgn="base"/>
            <a:r>
              <a:rPr lang="fi-FI" dirty="0"/>
              <a:t>Behaviorismissa oppiminen nähdään ärsyke-reaktiokytkentöjen muodostumisena, ja sitä voidaan säädellä vahvistamisella. </a:t>
            </a:r>
            <a:endParaRPr lang="fi-FI" dirty="0" smtClean="0"/>
          </a:p>
          <a:p>
            <a:pPr fontAlgn="base"/>
            <a:r>
              <a:rPr lang="fi-FI" dirty="0" smtClean="0"/>
              <a:t>Oletuksena </a:t>
            </a:r>
            <a:r>
              <a:rPr lang="fi-FI" dirty="0"/>
              <a:t>on, että opetuksen tavoitteena oleva reaktio (R) vakiintuu pysyväksi käyttäytymiseksi eli se opitaan, kun se yhdistetään ympäristöstä tulevaan ärsykkeeseen (S). Käyttäytymistä säädellään oppijan ulkopuolelta vahvistamisella (O). </a:t>
            </a:r>
            <a:endParaRPr lang="fi-FI" dirty="0" smtClean="0"/>
          </a:p>
          <a:p>
            <a:pPr fontAlgn="base"/>
            <a:r>
              <a:rPr lang="fi-FI" dirty="0" smtClean="0"/>
              <a:t>Toivotusta </a:t>
            </a:r>
            <a:r>
              <a:rPr lang="fi-FI" dirty="0"/>
              <a:t>käyttäytymisestä annetaan palkkio, ei-toivottua käyttäytymistä heikennetään rangaistuksella. </a:t>
            </a:r>
          </a:p>
          <a:p>
            <a:endParaRPr lang="fi-FI"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flipV="1">
            <a:off x="457200" y="228919"/>
            <a:ext cx="8229600" cy="45719"/>
          </a:xfrm>
        </p:spPr>
        <p:txBody>
          <a:bodyPr>
            <a:normAutofit fontScale="90000"/>
          </a:bodyPr>
          <a:lstStyle/>
          <a:p>
            <a:endParaRPr lang="fi-FI" dirty="0"/>
          </a:p>
        </p:txBody>
      </p:sp>
      <p:sp>
        <p:nvSpPr>
          <p:cNvPr id="3" name="Sisällön paikkamerkki 2"/>
          <p:cNvSpPr>
            <a:spLocks noGrp="1"/>
          </p:cNvSpPr>
          <p:nvPr>
            <p:ph idx="1"/>
          </p:nvPr>
        </p:nvSpPr>
        <p:spPr>
          <a:xfrm>
            <a:off x="457200" y="548680"/>
            <a:ext cx="8229600" cy="5577483"/>
          </a:xfrm>
        </p:spPr>
        <p:txBody>
          <a:bodyPr>
            <a:normAutofit fontScale="70000" lnSpcReduction="20000"/>
          </a:bodyPr>
          <a:lstStyle/>
          <a:p>
            <a:pPr fontAlgn="base">
              <a:lnSpc>
                <a:spcPct val="120000"/>
              </a:lnSpc>
            </a:pPr>
            <a:r>
              <a:rPr lang="fi-FI" dirty="0" smtClean="0"/>
              <a:t>Behavioristisen oppimiskäsityksen juuret ovat luonnontieteellisessä</a:t>
            </a:r>
          </a:p>
          <a:p>
            <a:pPr fontAlgn="base">
              <a:lnSpc>
                <a:spcPct val="120000"/>
              </a:lnSpc>
              <a:buNone/>
            </a:pPr>
            <a:r>
              <a:rPr lang="fi-FI" dirty="0" smtClean="0"/>
              <a:t>      ajattelussa. Ihmisen ja eläimen oppiminen nähdään perusmuodoiltaan samanlaisena. </a:t>
            </a:r>
          </a:p>
          <a:p>
            <a:pPr fontAlgn="base">
              <a:lnSpc>
                <a:spcPct val="120000"/>
              </a:lnSpc>
            </a:pPr>
            <a:r>
              <a:rPr lang="fi-FI" dirty="0" smtClean="0"/>
              <a:t>Tietoa maailmasta saadaan kokemusten ja aistihavaintojen kautta, oppija on tyhjä taulu (</a:t>
            </a:r>
            <a:r>
              <a:rPr lang="fi-FI" dirty="0" err="1" smtClean="0"/>
              <a:t>tabula</a:t>
            </a:r>
            <a:r>
              <a:rPr lang="fi-FI" dirty="0" smtClean="0"/>
              <a:t> </a:t>
            </a:r>
            <a:r>
              <a:rPr lang="fi-FI" dirty="0" err="1" smtClean="0"/>
              <a:t>rasa</a:t>
            </a:r>
            <a:r>
              <a:rPr lang="fi-FI" dirty="0" smtClean="0"/>
              <a:t>), johon kokemukset piirtävät jälkiä. </a:t>
            </a:r>
          </a:p>
          <a:p>
            <a:pPr fontAlgn="base"/>
            <a:endParaRPr lang="fi-FI" dirty="0" smtClean="0"/>
          </a:p>
          <a:p>
            <a:pPr fontAlgn="base">
              <a:buNone/>
            </a:pPr>
            <a:r>
              <a:rPr lang="fi-FI" dirty="0" smtClean="0"/>
              <a:t>Behaviorismin pedagogisia periaatteita ovat:</a:t>
            </a:r>
          </a:p>
          <a:p>
            <a:pPr fontAlgn="base"/>
            <a:r>
              <a:rPr lang="fi-FI" dirty="0" smtClean="0"/>
              <a:t>vahvistamisen periaate</a:t>
            </a:r>
          </a:p>
          <a:p>
            <a:pPr fontAlgn="base"/>
            <a:r>
              <a:rPr lang="fi-FI" dirty="0" smtClean="0"/>
              <a:t>välittömän palautteen periaate</a:t>
            </a:r>
          </a:p>
          <a:p>
            <a:pPr fontAlgn="base"/>
            <a:r>
              <a:rPr lang="fi-FI" dirty="0" smtClean="0"/>
              <a:t>opetettavan aineksen pilkkominen pieniin osiin</a:t>
            </a:r>
          </a:p>
          <a:p>
            <a:pPr fontAlgn="base"/>
            <a:r>
              <a:rPr lang="fi-FI" dirty="0" smtClean="0"/>
              <a:t>virheellisten vastausten nopea sivuuttaminen.</a:t>
            </a:r>
          </a:p>
          <a:p>
            <a:pPr fontAlgn="base"/>
            <a:r>
              <a:rPr lang="fi-FI" dirty="0" smtClean="0"/>
              <a:t>Kasvatuksen tehtävänä on ohjata ulkoisesti näyttäytyvää tai kuuluvaa toimintaa siten, että suoritus voidaan todeta hyväksi ja oppimistavoitteet saavutetuiksi. </a:t>
            </a:r>
          </a:p>
          <a:p>
            <a:pPr fontAlgn="base"/>
            <a:r>
              <a:rPr lang="fi-FI" dirty="0" smtClean="0"/>
              <a:t>Opetus keskittyy tietojen ja taitojen ulkoiseen ohjaukseen, säätelyyn ja vakiinnuttamiseen.</a:t>
            </a:r>
          </a:p>
          <a:p>
            <a:pPr fontAlgn="base"/>
            <a:r>
              <a:rPr lang="fi-FI" dirty="0" smtClean="0"/>
              <a:t> Oppijan valmiuksia ajatella ja ymmärtää opittavina olevia asioita ei tueta. </a:t>
            </a:r>
          </a:p>
          <a:p>
            <a:endParaRPr lang="fi-FI"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hape 117"/>
          <p:cNvSpPr txBox="1">
            <a:spLocks noGrp="1"/>
          </p:cNvSpPr>
          <p:nvPr>
            <p:ph type="title"/>
          </p:nvPr>
        </p:nvSpPr>
        <p:spPr>
          <a:xfrm>
            <a:off x="457200" y="549275"/>
            <a:ext cx="8229600" cy="935038"/>
          </a:xfrm>
        </p:spPr>
        <p:txBody>
          <a:bodyPr tIns="45700" bIns="45700"/>
          <a:lstStyle/>
          <a:p>
            <a:pPr>
              <a:spcBef>
                <a:spcPct val="0"/>
              </a:spcBef>
              <a:buSzPct val="25000"/>
              <a:buFont typeface="Calibri" pitchFamily="34" charset="0"/>
              <a:buNone/>
            </a:pPr>
            <a:r>
              <a:rPr lang="fi-FI" smtClean="0">
                <a:solidFill>
                  <a:schemeClr val="tx1"/>
                </a:solidFill>
                <a:latin typeface="Calibri" pitchFamily="34" charset="0"/>
                <a:cs typeface="Calibri" pitchFamily="34" charset="0"/>
                <a:sym typeface="Calibri" pitchFamily="34" charset="0"/>
              </a:rPr>
              <a:t>Mallioppiminen</a:t>
            </a:r>
          </a:p>
        </p:txBody>
      </p:sp>
      <p:sp>
        <p:nvSpPr>
          <p:cNvPr id="7171" name="Shape 118"/>
          <p:cNvSpPr txBox="1">
            <a:spLocks noGrp="1"/>
          </p:cNvSpPr>
          <p:nvPr>
            <p:ph type="body" idx="1"/>
          </p:nvPr>
        </p:nvSpPr>
        <p:spPr>
          <a:xfrm>
            <a:off x="1187450" y="1412875"/>
            <a:ext cx="7056438" cy="5040313"/>
          </a:xfrm>
        </p:spPr>
        <p:txBody>
          <a:bodyPr tIns="45700" bIns="45700"/>
          <a:lstStyle/>
          <a:p>
            <a:pPr marL="342900" indent="-342900">
              <a:spcBef>
                <a:spcPct val="0"/>
              </a:spcBef>
              <a:buClr>
                <a:srgbClr val="E36C09"/>
              </a:buClr>
              <a:buFontTx/>
              <a:buChar char="•"/>
            </a:pPr>
            <a:r>
              <a:rPr lang="fi-FI" sz="2400" smtClean="0">
                <a:solidFill>
                  <a:srgbClr val="0F243E"/>
                </a:solidFill>
                <a:latin typeface="Calibri" pitchFamily="34" charset="0"/>
                <a:cs typeface="Calibri" pitchFamily="34" charset="0"/>
                <a:sym typeface="Calibri" pitchFamily="34" charset="0"/>
              </a:rPr>
              <a:t>Asioita opitaan seuraamalla ja jäljittelemällä toisten toimintaa ja tarkkailemalla heidän saamiaan palkkioita ja rangaistuksia.</a:t>
            </a:r>
          </a:p>
          <a:p>
            <a:pPr marL="742950" lvl="1" indent="-285750">
              <a:spcBef>
                <a:spcPts val="475"/>
              </a:spcBef>
              <a:buClr>
                <a:srgbClr val="E36C09"/>
              </a:buClr>
              <a:buFontTx/>
              <a:buChar char="–"/>
            </a:pPr>
            <a:r>
              <a:rPr lang="fi-FI" sz="2400" smtClean="0">
                <a:solidFill>
                  <a:srgbClr val="E36C09"/>
                </a:solidFill>
                <a:latin typeface="Calibri" pitchFamily="34" charset="0"/>
                <a:cs typeface="Calibri" pitchFamily="34" charset="0"/>
                <a:sym typeface="Calibri" pitchFamily="34" charset="0"/>
              </a:rPr>
              <a:t>sijaisvahvistaminen</a:t>
            </a:r>
          </a:p>
          <a:p>
            <a:pPr marL="342900" indent="-342900">
              <a:spcBef>
                <a:spcPts val="475"/>
              </a:spcBef>
              <a:buClr>
                <a:srgbClr val="E36C09"/>
              </a:buClr>
              <a:buFontTx/>
              <a:buChar char="•"/>
            </a:pPr>
            <a:r>
              <a:rPr lang="fi-FI" sz="2400" smtClean="0">
                <a:solidFill>
                  <a:srgbClr val="0F243E"/>
                </a:solidFill>
                <a:latin typeface="Calibri" pitchFamily="34" charset="0"/>
                <a:cs typeface="Calibri" pitchFamily="34" charset="0"/>
                <a:sym typeface="Calibri" pitchFamily="34" charset="0"/>
              </a:rPr>
              <a:t>Banduran tutkimukset väkivaltaisen käyttäytymisen oppimisesta</a:t>
            </a:r>
          </a:p>
          <a:p>
            <a:pPr marL="342900" indent="-342900">
              <a:spcBef>
                <a:spcPts val="563"/>
              </a:spcBef>
              <a:buClr>
                <a:srgbClr val="E36C09"/>
              </a:buClr>
            </a:pPr>
            <a:endParaRPr lang="fi-FI" sz="2800" smtClean="0">
              <a:latin typeface="Calibri" pitchFamily="34" charset="0"/>
              <a:cs typeface="Calibri" pitchFamily="34" charset="0"/>
              <a:sym typeface="Calibri" pitchFamily="34" charset="0"/>
            </a:endParaRPr>
          </a:p>
        </p:txBody>
      </p:sp>
      <p:pic>
        <p:nvPicPr>
          <p:cNvPr id="7172" name="Shape 119"/>
          <p:cNvPicPr preferRelativeResize="0">
            <a:picLocks noChangeAspect="1" noChangeArrowheads="1"/>
          </p:cNvPicPr>
          <p:nvPr/>
        </p:nvPicPr>
        <p:blipFill>
          <a:blip r:embed="rId3" cstate="print"/>
          <a:srcRect/>
          <a:stretch>
            <a:fillRect/>
          </a:stretch>
        </p:blipFill>
        <p:spPr bwMode="auto">
          <a:xfrm>
            <a:off x="3419475" y="3614738"/>
            <a:ext cx="3529013" cy="2919412"/>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b="1" dirty="0" smtClean="0"/>
              <a:t>Behavioristinen oppimiskäsitys ja oppimisen ohjaaminen</a:t>
            </a:r>
            <a:endParaRPr lang="fi-FI" dirty="0"/>
          </a:p>
        </p:txBody>
      </p:sp>
      <p:sp>
        <p:nvSpPr>
          <p:cNvPr id="3" name="Sisällön paikkamerkki 2"/>
          <p:cNvSpPr>
            <a:spLocks noGrp="1"/>
          </p:cNvSpPr>
          <p:nvPr>
            <p:ph idx="1"/>
          </p:nvPr>
        </p:nvSpPr>
        <p:spPr/>
        <p:txBody>
          <a:bodyPr>
            <a:normAutofit fontScale="85000" lnSpcReduction="20000"/>
          </a:bodyPr>
          <a:lstStyle/>
          <a:p>
            <a:pPr fontAlgn="base"/>
            <a:r>
              <a:rPr lang="fi-FI" dirty="0" smtClean="0"/>
              <a:t>Behavioristisen oppimiskäsityksen mukaan oppiminen on siis ulkoisesti säädeltävää käyttäytymisen muuttumista, uusien ärsyke-reaktiokytkentöjen muodostumista.</a:t>
            </a:r>
          </a:p>
          <a:p>
            <a:pPr fontAlgn="base">
              <a:buNone/>
            </a:pPr>
            <a:r>
              <a:rPr lang="fi-FI" dirty="0" smtClean="0"/>
              <a:t>Opetus järjestetään seuraavien vaiheiden mukaisesti:</a:t>
            </a:r>
          </a:p>
          <a:p>
            <a:pPr fontAlgn="base"/>
            <a:r>
              <a:rPr lang="fi-FI" dirty="0" smtClean="0"/>
              <a:t>asetetaan selkeät, konkreettiset ja mitattavissa olevat käyttäytymis-tavoitteet.</a:t>
            </a:r>
          </a:p>
          <a:p>
            <a:pPr fontAlgn="base"/>
            <a:r>
              <a:rPr lang="fi-FI" dirty="0" smtClean="0"/>
              <a:t>jaetaan oppimateriaali pieniin osakokonaisuuksiin.</a:t>
            </a:r>
          </a:p>
          <a:p>
            <a:pPr fontAlgn="base"/>
            <a:r>
              <a:rPr lang="fi-FI" dirty="0" smtClean="0"/>
              <a:t>määritellään ja etsitään sopivat käyttäytymisen vahvistajat, keinot, joilla voidaan palkita toivottuja tuloksia ja vähentää ei-toivottuja reaktioita.</a:t>
            </a:r>
          </a:p>
          <a:p>
            <a:pPr fontAlgn="base"/>
            <a:r>
              <a:rPr lang="fi-FI" dirty="0" smtClean="0"/>
              <a:t>toteutetaan opetus edeten vaihe vaiheelta oikeita suorituksia palkiten.</a:t>
            </a:r>
          </a:p>
          <a:p>
            <a:pPr fontAlgn="base"/>
            <a:r>
              <a:rPr lang="fi-FI" dirty="0" smtClean="0"/>
              <a:t>arvioidaan tulokset ja mikäli ne ovat tavoitteiden mukaiset, jatketaan uusiin tavoitteisiin, muussa tapauksessa kerrataan aikaisempia sisältöjä.</a:t>
            </a:r>
          </a:p>
          <a:p>
            <a:endParaRPr lang="fi-FI"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994122"/>
          </a:xfrm>
        </p:spPr>
        <p:txBody>
          <a:bodyPr>
            <a:normAutofit/>
          </a:bodyPr>
          <a:lstStyle/>
          <a:p>
            <a:r>
              <a:rPr lang="fi-FI" sz="3200" b="1" dirty="0" smtClean="0"/>
              <a:t>Opetuksen tyypillisiä piirteitä:</a:t>
            </a:r>
            <a:endParaRPr lang="fi-FI" sz="3200" dirty="0"/>
          </a:p>
        </p:txBody>
      </p:sp>
      <p:sp>
        <p:nvSpPr>
          <p:cNvPr id="3" name="Sisällön paikkamerkki 2"/>
          <p:cNvSpPr>
            <a:spLocks noGrp="1"/>
          </p:cNvSpPr>
          <p:nvPr>
            <p:ph idx="1"/>
          </p:nvPr>
        </p:nvSpPr>
        <p:spPr/>
        <p:txBody>
          <a:bodyPr>
            <a:normAutofit fontScale="62500" lnSpcReduction="20000"/>
          </a:bodyPr>
          <a:lstStyle/>
          <a:p>
            <a:pPr fontAlgn="base"/>
            <a:r>
              <a:rPr lang="fi-FI" dirty="0" smtClean="0"/>
              <a:t>opetussuunnitelmissa esitetään tarkat tavoitekuvaukset</a:t>
            </a:r>
          </a:p>
          <a:p>
            <a:pPr fontAlgn="base"/>
            <a:r>
              <a:rPr lang="fi-FI" dirty="0" smtClean="0"/>
              <a:t>opetus nähdään tiedon siirtämisenä</a:t>
            </a:r>
          </a:p>
          <a:p>
            <a:pPr fontAlgn="base"/>
            <a:r>
              <a:rPr lang="fi-FI" dirty="0" smtClean="0"/>
              <a:t>opetus on opettajakeskeistä</a:t>
            </a:r>
          </a:p>
          <a:p>
            <a:pPr fontAlgn="base"/>
            <a:r>
              <a:rPr lang="fi-FI" dirty="0" smtClean="0"/>
              <a:t>oppilas on toiminnan kohde ja hänen roolinsa on oppimisprosessissa passiivinen</a:t>
            </a:r>
          </a:p>
          <a:p>
            <a:pPr fontAlgn="base"/>
            <a:r>
              <a:rPr lang="fi-FI" dirty="0" smtClean="0"/>
              <a:t>oppiminen on ulkoa ohjattua</a:t>
            </a:r>
          </a:p>
          <a:p>
            <a:pPr fontAlgn="base"/>
            <a:r>
              <a:rPr lang="fi-FI" dirty="0" smtClean="0"/>
              <a:t>palaute oppimisen yhteydessä on tärkeää</a:t>
            </a:r>
          </a:p>
          <a:p>
            <a:pPr fontAlgn="base"/>
            <a:r>
              <a:rPr lang="fi-FI" dirty="0" smtClean="0"/>
              <a:t>oppimistulosten arviointi on määrällistä.</a:t>
            </a:r>
          </a:p>
          <a:p>
            <a:pPr fontAlgn="base">
              <a:buNone/>
            </a:pPr>
            <a:endParaRPr lang="fi-FI" dirty="0" smtClean="0"/>
          </a:p>
          <a:p>
            <a:pPr fontAlgn="base">
              <a:buNone/>
            </a:pPr>
            <a:r>
              <a:rPr lang="fi-FI" b="1" dirty="0" err="1" smtClean="0"/>
              <a:t>Sahlberg</a:t>
            </a:r>
            <a:r>
              <a:rPr lang="fi-FI" b="1" dirty="0" smtClean="0"/>
              <a:t> &amp; </a:t>
            </a:r>
            <a:r>
              <a:rPr lang="fi-FI" b="1" dirty="0" err="1" smtClean="0"/>
              <a:t>Leppilampi</a:t>
            </a:r>
            <a:r>
              <a:rPr lang="fi-FI" b="1" dirty="0" smtClean="0"/>
              <a:t> </a:t>
            </a:r>
            <a:r>
              <a:rPr lang="fi-FI" b="1" i="1" dirty="0" smtClean="0"/>
              <a:t>(1994, 21-25)</a:t>
            </a:r>
            <a:r>
              <a:rPr lang="fi-FI" b="1" dirty="0" smtClean="0"/>
              <a:t> kuvaavat behavioristista opetusta seuraavasti:</a:t>
            </a:r>
          </a:p>
          <a:p>
            <a:pPr fontAlgn="base"/>
            <a:r>
              <a:rPr lang="fi-FI" dirty="0" smtClean="0"/>
              <a:t>oppiminen on oppilaalle usein yksinäinen ja asiayhteydestään eristetty tapahtuma</a:t>
            </a:r>
          </a:p>
          <a:p>
            <a:pPr fontAlgn="base"/>
            <a:r>
              <a:rPr lang="fi-FI" dirty="0" smtClean="0"/>
              <a:t>oppiminen on irrallisten tietojen ja yksittäisten taitojen vastaanottamista</a:t>
            </a:r>
          </a:p>
          <a:p>
            <a:pPr fontAlgn="base"/>
            <a:r>
              <a:rPr lang="fi-FI" dirty="0" smtClean="0"/>
              <a:t>opettajan tehtävä on siirtää tietoja ja valmiita malleja suoraan oppilaille</a:t>
            </a:r>
          </a:p>
          <a:p>
            <a:pPr fontAlgn="base"/>
            <a:r>
              <a:rPr lang="fi-FI" dirty="0" smtClean="0"/>
              <a:t>opettajan tehtävä on oppilaan käyttäytymisen muuttaminen, vastuu oppimisesta ja toiminnasta on pääsääntöisesti opettajalla ja koululla.</a:t>
            </a:r>
          </a:p>
          <a:p>
            <a:pPr>
              <a:buNone/>
            </a:pPr>
            <a:endParaRPr lang="fi-FI"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b="1" dirty="0" smtClean="0"/>
              <a:t>Humanistinen oppimiskäsitys/ Kokemuksellinen oppiminen</a:t>
            </a:r>
            <a:endParaRPr lang="fi-FI" dirty="0"/>
          </a:p>
        </p:txBody>
      </p:sp>
      <p:sp>
        <p:nvSpPr>
          <p:cNvPr id="3" name="Sisällön paikkamerkki 2"/>
          <p:cNvSpPr>
            <a:spLocks noGrp="1"/>
          </p:cNvSpPr>
          <p:nvPr>
            <p:ph idx="1"/>
          </p:nvPr>
        </p:nvSpPr>
        <p:spPr/>
        <p:txBody>
          <a:bodyPr>
            <a:normAutofit fontScale="77500" lnSpcReduction="20000"/>
          </a:bodyPr>
          <a:lstStyle/>
          <a:p>
            <a:pPr fontAlgn="base"/>
            <a:r>
              <a:rPr lang="fi-FI" dirty="0" smtClean="0"/>
              <a:t>Humanistiseen psykologiaan pohjautuvassa kokemuksellisessa oppimisessa oppiminen perustuu oppijan kokemuksiin ja </a:t>
            </a:r>
            <a:r>
              <a:rPr lang="fi-FI" dirty="0" err="1" smtClean="0"/>
              <a:t>itsereflektioon</a:t>
            </a:r>
            <a:r>
              <a:rPr lang="fi-FI" dirty="0" smtClean="0"/>
              <a:t> eli kykyyn arvioida omia kokemuksiaan ja omaa oppimistaan uuden oppimisen pohjaksi – se on muutakin kuin tiedon prosessointia. </a:t>
            </a:r>
          </a:p>
          <a:p>
            <a:pPr fontAlgn="base"/>
            <a:r>
              <a:rPr lang="fi-FI" dirty="0" smtClean="0"/>
              <a:t>Tavoitteena on itsensä toteuttaminen ja ”minän” kasvu. Itseohjautuvuus, minän kasvu ja valmiudet </a:t>
            </a:r>
            <a:r>
              <a:rPr lang="fi-FI" dirty="0" err="1" smtClean="0"/>
              <a:t>itsereflektioon</a:t>
            </a:r>
            <a:r>
              <a:rPr lang="fi-FI" dirty="0" smtClean="0"/>
              <a:t> nähdään ihmiselle myötäsyntyisinä. </a:t>
            </a:r>
          </a:p>
          <a:p>
            <a:pPr fontAlgn="base"/>
            <a:r>
              <a:rPr lang="fi-FI" dirty="0" err="1" smtClean="0"/>
              <a:t>Reflektiivisyys</a:t>
            </a:r>
            <a:r>
              <a:rPr lang="fi-FI" dirty="0" smtClean="0"/>
              <a:t> eli kyky pohtia ja kyseenalaistaa perusolettamuksia on toimintaa, jossa ihminen tutkii kokemuksiaan, ajattelee ja arvioi tekemäänsä tavoitteenaan uuden ymmärtämisen taso – se on omien uskomusten oikeutusten tutkimista</a:t>
            </a:r>
          </a:p>
          <a:p>
            <a:pPr fontAlgn="base"/>
            <a:r>
              <a:rPr lang="fi-FI" dirty="0" smtClean="0"/>
              <a:t>Oppimiseen liittyy myös motivaatio, vapaa tahto ja vastuu: oppijalla on vastuu omasta oppimisestaan.</a:t>
            </a:r>
          </a:p>
          <a:p>
            <a:endParaRPr lang="fi-FI"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58018"/>
          </a:xfrm>
        </p:spPr>
        <p:txBody>
          <a:bodyPr>
            <a:normAutofit fontScale="90000"/>
          </a:bodyPr>
          <a:lstStyle/>
          <a:p>
            <a:endParaRPr lang="fi-FI" dirty="0"/>
          </a:p>
        </p:txBody>
      </p:sp>
      <p:sp>
        <p:nvSpPr>
          <p:cNvPr id="3" name="Sisällön paikkamerkki 2"/>
          <p:cNvSpPr>
            <a:spLocks noGrp="1"/>
          </p:cNvSpPr>
          <p:nvPr>
            <p:ph idx="1"/>
          </p:nvPr>
        </p:nvSpPr>
        <p:spPr>
          <a:xfrm>
            <a:off x="457200" y="476672"/>
            <a:ext cx="8229600" cy="5649491"/>
          </a:xfrm>
        </p:spPr>
        <p:txBody>
          <a:bodyPr>
            <a:normAutofit fontScale="92500"/>
          </a:bodyPr>
          <a:lstStyle/>
          <a:p>
            <a:r>
              <a:rPr lang="fi-FI" dirty="0" smtClean="0"/>
              <a:t>Kokemuksellinen oppiminen voidaan ymmärtää oppijaa monipuolisesti koskettavana ja aktivoivana toiminnallisena prosessina, joka käyttää hyväkseen eri aistikanavia, tunteita, elämyksiä, mielikuvia ja mielikuvitusta – kokemuksia. </a:t>
            </a:r>
          </a:p>
          <a:p>
            <a:r>
              <a:rPr lang="fi-FI" dirty="0" smtClean="0"/>
              <a:t>Keskeistä on persoonallisen ja sosiaalisen kasvun tukeminen sekä oppijan itsetuntemuksen lisääminen, tietoisuus omasta oppimisesta ja oppimaan oppiminen sekä käsitykset oppimisen kohteista.</a:t>
            </a:r>
          </a:p>
          <a:p>
            <a:r>
              <a:rPr lang="fi-FI" dirty="0" smtClean="0"/>
              <a:t> Oppiminen on konstruktivistisen tiedonkäsityksen mukaista jatkuvaa tiedon syventämistä ja ymmärtämistä, oman tietämisen rakentamista.</a:t>
            </a:r>
          </a:p>
          <a:p>
            <a:r>
              <a:rPr lang="fi-FI" dirty="0" smtClean="0"/>
              <a:t> Kokemuksellisen oppimiskäsityksen mukaan oppiminen on kokemusten muuttumista ja laajentumista.</a:t>
            </a:r>
            <a:endParaRPr lang="fi-FI"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pPr fontAlgn="base"/>
            <a:r>
              <a:rPr lang="fi-FI" b="1" dirty="0" smtClean="0"/>
              <a:t>Humanistinen oppimiskäsitys ja oppimisen ohjaaminen</a:t>
            </a:r>
          </a:p>
        </p:txBody>
      </p:sp>
      <p:sp>
        <p:nvSpPr>
          <p:cNvPr id="3" name="Sisällön paikkamerkki 2"/>
          <p:cNvSpPr>
            <a:spLocks noGrp="1"/>
          </p:cNvSpPr>
          <p:nvPr>
            <p:ph idx="1"/>
          </p:nvPr>
        </p:nvSpPr>
        <p:spPr/>
        <p:txBody>
          <a:bodyPr>
            <a:normAutofit fontScale="77500" lnSpcReduction="20000"/>
          </a:bodyPr>
          <a:lstStyle/>
          <a:p>
            <a:pPr fontAlgn="base">
              <a:buNone/>
            </a:pPr>
            <a:r>
              <a:rPr lang="fi-FI" b="1" dirty="0" smtClean="0"/>
              <a:t>Humanistisen oppimiskäsityksen ominaispiirteitä on:</a:t>
            </a:r>
          </a:p>
          <a:p>
            <a:pPr fontAlgn="base"/>
            <a:r>
              <a:rPr lang="fi-FI" dirty="0" smtClean="0"/>
              <a:t>oppiminen on aktiivista ja kehittävää toimintaa, jossa korostetaan opettajan ja </a:t>
            </a:r>
            <a:r>
              <a:rPr lang="fi-FI" dirty="0" err="1" smtClean="0"/>
              <a:t>oppijoiden</a:t>
            </a:r>
            <a:r>
              <a:rPr lang="fi-FI" dirty="0" smtClean="0"/>
              <a:t> keskinäistä vuorovaikutusta</a:t>
            </a:r>
          </a:p>
          <a:p>
            <a:pPr fontAlgn="base"/>
            <a:r>
              <a:rPr lang="fi-FI" dirty="0" smtClean="0"/>
              <a:t>painopiste on oppijan persoonallisessa kasvussa ja itsensä toteuttamisessa</a:t>
            </a:r>
          </a:p>
          <a:p>
            <a:pPr fontAlgn="base"/>
            <a:r>
              <a:rPr lang="fi-FI" dirty="0" smtClean="0"/>
              <a:t>oppija on sisäisesti motivoitunut; hän asettaa itse tavoitteensa toiminnalleen ja hän voi valita itselleen parhaaksi katsomansa oppimisen muodot</a:t>
            </a:r>
          </a:p>
          <a:p>
            <a:pPr fontAlgn="base"/>
            <a:r>
              <a:rPr lang="fi-FI" dirty="0" smtClean="0"/>
              <a:t>opettajan rooli on ohjaaja, valmentaja ja </a:t>
            </a:r>
            <a:r>
              <a:rPr lang="fi-FI" dirty="0" err="1" smtClean="0"/>
              <a:t>fasilitaattori</a:t>
            </a:r>
            <a:endParaRPr lang="fi-FI" dirty="0" smtClean="0"/>
          </a:p>
          <a:p>
            <a:pPr fontAlgn="base"/>
            <a:r>
              <a:rPr lang="fi-FI" dirty="0" smtClean="0"/>
              <a:t>tarkan suunnittelun sijasta etukäteen ainoastaan opetuksen suuntaviivat</a:t>
            </a:r>
          </a:p>
          <a:p>
            <a:pPr fontAlgn="base"/>
            <a:r>
              <a:rPr lang="fi-FI" dirty="0" smtClean="0"/>
              <a:t>arviointi kohdistuu yksilöllisiin oppimisprosesseihin ja hyödynnetään opiskelijoiden itsearviointia</a:t>
            </a:r>
          </a:p>
          <a:p>
            <a:pPr fontAlgn="base"/>
            <a:r>
              <a:rPr lang="fi-FI" dirty="0" smtClean="0"/>
              <a:t>Humanistisen opetustyylin vaativuus tulee esiin muun muassa silloin, kun oppijalta puuttuu valmiudet itseohjautuvaan työskentelyyn.</a:t>
            </a:r>
          </a:p>
          <a:p>
            <a:endParaRPr lang="fi-FI"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Alan keskeiset käsitteet/kertaus</a:t>
            </a:r>
            <a:endParaRPr lang="fi-FI" dirty="0"/>
          </a:p>
        </p:txBody>
      </p:sp>
      <p:sp>
        <p:nvSpPr>
          <p:cNvPr id="3" name="Sisällön paikkamerkki 2"/>
          <p:cNvSpPr>
            <a:spLocks noGrp="1"/>
          </p:cNvSpPr>
          <p:nvPr>
            <p:ph idx="1"/>
          </p:nvPr>
        </p:nvSpPr>
        <p:spPr/>
        <p:txBody>
          <a:bodyPr>
            <a:normAutofit lnSpcReduction="10000"/>
          </a:bodyPr>
          <a:lstStyle/>
          <a:p>
            <a:pPr>
              <a:buNone/>
            </a:pPr>
            <a:r>
              <a:rPr lang="fi-FI" u="sng" dirty="0" smtClean="0"/>
              <a:t>Tuntitehtävä</a:t>
            </a:r>
          </a:p>
          <a:p>
            <a:pPr>
              <a:buNone/>
            </a:pPr>
            <a:r>
              <a:rPr lang="fi-FI" dirty="0" smtClean="0"/>
              <a:t>Etsikää selitykset seuraaviin käsitteisiin:</a:t>
            </a:r>
          </a:p>
          <a:p>
            <a:r>
              <a:rPr lang="fi-FI" dirty="0" smtClean="0"/>
              <a:t>Varhaiskasvatus</a:t>
            </a:r>
          </a:p>
          <a:p>
            <a:r>
              <a:rPr lang="fi-FI" dirty="0" smtClean="0"/>
              <a:t>Pedagogiikka</a:t>
            </a:r>
          </a:p>
          <a:p>
            <a:r>
              <a:rPr lang="fi-FI" dirty="0" smtClean="0"/>
              <a:t>Esiopetus</a:t>
            </a:r>
          </a:p>
          <a:p>
            <a:r>
              <a:rPr lang="fi-FI" dirty="0" smtClean="0"/>
              <a:t>Lapsilähtöisyys</a:t>
            </a:r>
          </a:p>
          <a:p>
            <a:r>
              <a:rPr lang="fi-FI" dirty="0" smtClean="0"/>
              <a:t>Oppimiskäsitys</a:t>
            </a:r>
          </a:p>
          <a:p>
            <a:r>
              <a:rPr lang="fi-FI" dirty="0" smtClean="0"/>
              <a:t>Oppimisympäristö</a:t>
            </a:r>
          </a:p>
          <a:p>
            <a:r>
              <a:rPr lang="fi-FI" dirty="0" smtClean="0"/>
              <a:t>Kasvatustietoisuus</a:t>
            </a:r>
          </a:p>
          <a:p>
            <a:r>
              <a:rPr lang="fi-FI" dirty="0" smtClean="0"/>
              <a:t>Strukturoitu toiminta</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b="1" dirty="0" smtClean="0"/>
              <a:t>Kokemuksellisessa oppimisessa</a:t>
            </a:r>
            <a:endParaRPr lang="fi-FI" dirty="0"/>
          </a:p>
        </p:txBody>
      </p:sp>
      <p:sp>
        <p:nvSpPr>
          <p:cNvPr id="3" name="Sisällön paikkamerkki 2"/>
          <p:cNvSpPr>
            <a:spLocks noGrp="1"/>
          </p:cNvSpPr>
          <p:nvPr>
            <p:ph idx="1"/>
          </p:nvPr>
        </p:nvSpPr>
        <p:spPr/>
        <p:txBody>
          <a:bodyPr>
            <a:normAutofit/>
          </a:bodyPr>
          <a:lstStyle/>
          <a:p>
            <a:pPr fontAlgn="base"/>
            <a:r>
              <a:rPr lang="fi-FI" dirty="0" smtClean="0"/>
              <a:t>lähtökohtana ovat oppijan tarpeet ja motivaatio</a:t>
            </a:r>
          </a:p>
          <a:p>
            <a:pPr fontAlgn="base"/>
            <a:r>
              <a:rPr lang="fi-FI" dirty="0" smtClean="0"/>
              <a:t>pohditaan ja suunnitellaan yhdessä tavoitteita ja sisältöjä</a:t>
            </a:r>
          </a:p>
          <a:p>
            <a:pPr fontAlgn="base"/>
            <a:r>
              <a:rPr lang="fi-FI" dirty="0" smtClean="0"/>
              <a:t>tarkastelussa lähdetään liikkeelle </a:t>
            </a:r>
            <a:r>
              <a:rPr lang="fi-FI" dirty="0" err="1" smtClean="0"/>
              <a:t>oppijoiden</a:t>
            </a:r>
            <a:r>
              <a:rPr lang="fi-FI" dirty="0" smtClean="0"/>
              <a:t> kokemuksista</a:t>
            </a:r>
          </a:p>
          <a:p>
            <a:pPr fontAlgn="base"/>
            <a:r>
              <a:rPr lang="fi-FI" dirty="0" smtClean="0"/>
              <a:t>tuetaan oppijan kasvua ja itseohjautuvuutta</a:t>
            </a:r>
          </a:p>
          <a:p>
            <a:pPr fontAlgn="base"/>
            <a:r>
              <a:rPr lang="fi-FI" dirty="0" smtClean="0"/>
              <a:t>opettaja on oppimisen tukija, oppijalla on vastuu omasta oppimisestaan</a:t>
            </a:r>
          </a:p>
          <a:p>
            <a:pPr fontAlgn="base"/>
            <a:r>
              <a:rPr lang="fi-FI" dirty="0" smtClean="0"/>
              <a:t>itseohjautuvuus toimii, jos opiskelu koetaan mielekkääksi.</a:t>
            </a:r>
          </a:p>
          <a:p>
            <a:endParaRPr lang="fi-FI"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b="1" dirty="0" smtClean="0"/>
              <a:t>Kokemuksellinen oppiminen ja oppimisen ohjaaminen</a:t>
            </a:r>
            <a:endParaRPr lang="fi-FI" dirty="0"/>
          </a:p>
        </p:txBody>
      </p:sp>
      <p:sp>
        <p:nvSpPr>
          <p:cNvPr id="3" name="Sisällön paikkamerkki 2"/>
          <p:cNvSpPr>
            <a:spLocks noGrp="1"/>
          </p:cNvSpPr>
          <p:nvPr>
            <p:ph idx="1"/>
          </p:nvPr>
        </p:nvSpPr>
        <p:spPr/>
        <p:txBody>
          <a:bodyPr>
            <a:normAutofit fontScale="55000" lnSpcReduction="20000"/>
          </a:bodyPr>
          <a:lstStyle/>
          <a:p>
            <a:pPr fontAlgn="base"/>
            <a:r>
              <a:rPr lang="fi-FI" dirty="0" err="1" smtClean="0"/>
              <a:t>Kolbin</a:t>
            </a:r>
            <a:r>
              <a:rPr lang="fi-FI" dirty="0" smtClean="0"/>
              <a:t> kokemuksellisen oppimisen mallissa (1984) oppiminen nähdään kehämäisinä sykleinä, oppimistapahtuma on jatkuvasti kehittyvä ja syvenevä prosessi. Se sisältää kaksi oppimisen ulottuvuutta, tiedostamattoman ja tiedostetun ymmärtämisen sekä niihin liittyen neljä vaihetta, jotka painottavat oppimista eri tavoin:</a:t>
            </a:r>
          </a:p>
          <a:p>
            <a:pPr fontAlgn="base">
              <a:buNone/>
            </a:pPr>
            <a:endParaRPr lang="fi-FI" dirty="0" smtClean="0"/>
          </a:p>
          <a:p>
            <a:pPr fontAlgn="base"/>
            <a:r>
              <a:rPr lang="fi-FI" dirty="0" smtClean="0"/>
              <a:t>Välitön omakohtainen kokemus luo perustan oppimiselle. Opettaja voi lähteä liikkeelle </a:t>
            </a:r>
            <a:r>
              <a:rPr lang="fi-FI" dirty="0" err="1" smtClean="0"/>
              <a:t>oppijoiden</a:t>
            </a:r>
            <a:r>
              <a:rPr lang="fi-FI" dirty="0" smtClean="0"/>
              <a:t> opiskeltavaa asiaa koskevista omista kokemuksista ja käsityksistä. Opetusjakson avauksen merkitystä ei voi koskaan yliarvioida: ohjaajan toiminta, oppimisympäristön luominen, alkulämmittely ja tavoitteiden määrittely vaikuttavat paljon siihen, kohdistuuko valikoiva tarkkaavaisuus opittaviin asioihin vai </a:t>
            </a:r>
            <a:r>
              <a:rPr lang="fi-FI" dirty="0" err="1" smtClean="0"/>
              <a:t>epäolennai-suuksiin</a:t>
            </a:r>
            <a:r>
              <a:rPr lang="fi-FI" dirty="0" smtClean="0"/>
              <a:t>. (</a:t>
            </a:r>
            <a:r>
              <a:rPr lang="fi-FI" dirty="0" err="1" smtClean="0"/>
              <a:t>Leppilampi</a:t>
            </a:r>
            <a:r>
              <a:rPr lang="fi-FI" dirty="0" smtClean="0"/>
              <a:t> &amp; </a:t>
            </a:r>
            <a:r>
              <a:rPr lang="fi-FI" dirty="0" err="1" smtClean="0"/>
              <a:t>Piekkari</a:t>
            </a:r>
            <a:r>
              <a:rPr lang="fi-FI" dirty="0" smtClean="0"/>
              <a:t> 1998, 9-11.) Opetusmenetelminä voidaan käyttää oppimispäiväkirjaa, porinaryhmiä tai aivoriihtä (</a:t>
            </a:r>
            <a:r>
              <a:rPr lang="fi-FI" dirty="0" err="1" smtClean="0"/>
              <a:t>Kupias</a:t>
            </a:r>
            <a:r>
              <a:rPr lang="fi-FI" dirty="0" smtClean="0"/>
              <a:t> 2001, 20). Opittavaan asiaan voidaan orientoitua palauttamalla mieleen aiempia kokemuksia esimerkiksi mielikuvamatkan avulla tai kokemus voidaan tuottaa opetustilanteessa erilaisin elämyksellisin keinoin.</a:t>
            </a:r>
          </a:p>
          <a:p>
            <a:pPr fontAlgn="base"/>
            <a:r>
              <a:rPr lang="fi-FI" dirty="0" smtClean="0"/>
              <a:t>Kriittinen pohdiskeleva havainnointi eli reflektointi korostaa ilmiön eri näkökulmien pohdintaa. Oppijat reflektoivat omia kokemuksiaan. Siinä luodaan usein pohja uusille käsitteille, malleille ja teorioille. Käsiteltävän ilmiön havainnointi ja pohtiminen yhdessä </a:t>
            </a:r>
            <a:r>
              <a:rPr lang="fi-FI" dirty="0" err="1" smtClean="0"/>
              <a:t>oppijoiden</a:t>
            </a:r>
            <a:r>
              <a:rPr lang="fi-FI" dirty="0" smtClean="0"/>
              <a:t> kanssa on tärkeä vaihe, kun pyritään tietoiseen ymmärtämiseen ja </a:t>
            </a:r>
            <a:r>
              <a:rPr lang="fi-FI" dirty="0" err="1" smtClean="0"/>
              <a:t>käsiteellistämiseen</a:t>
            </a:r>
            <a:r>
              <a:rPr lang="fi-FI" dirty="0" smtClean="0"/>
              <a:t>. Ohjaajan rooli reflektointivaiheessa on erityisen merkityksekäs. Opetusmenetelminä voidaan käyttää esimerkiksi opetuskeskustelua, porinaryhmiä tai kirjoittamista (</a:t>
            </a:r>
            <a:r>
              <a:rPr lang="fi-FI" dirty="0" err="1" smtClean="0"/>
              <a:t>Kupias</a:t>
            </a:r>
            <a:r>
              <a:rPr lang="fi-FI" dirty="0" smtClean="0"/>
              <a:t> 2001,20). Reflektointivaiheessa omat näkemykset avartuvat muiden erilaisten kokemusten ja tulkintojen avulla.</a:t>
            </a:r>
          </a:p>
          <a:p>
            <a:endParaRPr lang="fi-FI"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202034"/>
          </a:xfrm>
        </p:spPr>
        <p:txBody>
          <a:bodyPr>
            <a:normAutofit fontScale="90000"/>
          </a:bodyPr>
          <a:lstStyle/>
          <a:p>
            <a:endParaRPr lang="fi-FI" dirty="0"/>
          </a:p>
        </p:txBody>
      </p:sp>
      <p:sp>
        <p:nvSpPr>
          <p:cNvPr id="3" name="Sisällön paikkamerkki 2"/>
          <p:cNvSpPr>
            <a:spLocks noGrp="1"/>
          </p:cNvSpPr>
          <p:nvPr>
            <p:ph idx="1"/>
          </p:nvPr>
        </p:nvSpPr>
        <p:spPr>
          <a:xfrm>
            <a:off x="457200" y="836712"/>
            <a:ext cx="8229600" cy="5289451"/>
          </a:xfrm>
        </p:spPr>
        <p:txBody>
          <a:bodyPr>
            <a:normAutofit fontScale="70000" lnSpcReduction="20000"/>
          </a:bodyPr>
          <a:lstStyle/>
          <a:p>
            <a:pPr fontAlgn="base"/>
            <a:r>
              <a:rPr lang="fi-FI" dirty="0" smtClean="0"/>
              <a:t>Abstraktissa käsitteellistämisvaiheessa pyritään kurinalaisen, systemaattisen ajattelun kautta muokkaamaan vanhoja ja luomaan uusia malleja, käsitteitä ja teorioita. Teoriat, mallit ja käsitteet jäsentävät omakohtaista kokemusta ja auttavat sen yleistämisessä ja tietoisessa hallinnassa. Tässä vaiheessa haetaan asiasta teoreettista tietoa. Opetusmenetelminä voi olla esittävä opetus, ryhmätyö tai lukeminen; erilaiset tiedonhankinnan tavat (</a:t>
            </a:r>
            <a:r>
              <a:rPr lang="fi-FI" dirty="0" err="1" smtClean="0"/>
              <a:t>Kupias</a:t>
            </a:r>
            <a:r>
              <a:rPr lang="fi-FI" dirty="0" smtClean="0"/>
              <a:t> 2001,20). Opiskeltavaan asiaan perehdytään tässä vaiheessa muun muassa asiantuntijoiden avulla.</a:t>
            </a:r>
          </a:p>
          <a:p>
            <a:pPr fontAlgn="base"/>
            <a:r>
              <a:rPr lang="fi-FI" dirty="0" smtClean="0"/>
              <a:t>Aktiivisen ja kokeilevan toiminnan vaiheen tarkoitus on testata malleja sekä kokemuksista, pohdinnoista ja teorioista tehtyjä päätelmiä käytännössä. Tässä vaiheessa yritetään myös vaikuttaa ihmisiin ja muuttaa asioita. Tietoa voidaan soveltaa käytäntöön esimerkiksi </a:t>
            </a:r>
            <a:r>
              <a:rPr lang="fi-FI" dirty="0" err="1" smtClean="0"/>
              <a:t>case-tapausten</a:t>
            </a:r>
            <a:r>
              <a:rPr lang="fi-FI" dirty="0" smtClean="0"/>
              <a:t>, roolipelien, harjoitusten ja </a:t>
            </a:r>
            <a:r>
              <a:rPr lang="fi-FI" dirty="0" err="1" smtClean="0"/>
              <a:t>työssäoppimisen</a:t>
            </a:r>
            <a:r>
              <a:rPr lang="fi-FI" dirty="0" smtClean="0"/>
              <a:t> avulla (</a:t>
            </a:r>
            <a:r>
              <a:rPr lang="fi-FI" dirty="0" err="1" smtClean="0"/>
              <a:t>Kupias</a:t>
            </a:r>
            <a:r>
              <a:rPr lang="fi-FI" dirty="0" smtClean="0"/>
              <a:t> 2001, 16-25). Aktiivisen toiminnan vaihe voi toteutua myös projektin muodossa, missä opiskeltavaa asiaa testataan muodollisen oppimistilanteen ulkopuolella ilmiön todellisessa ympäristössä.</a:t>
            </a:r>
          </a:p>
          <a:p>
            <a:pPr fontAlgn="base"/>
            <a:r>
              <a:rPr lang="fi-FI" dirty="0" smtClean="0"/>
              <a:t>Omakohtainen kokemus on kokemuksellisen oppimisen lähtökohta ja oleellinen osa, mutta pelkkä kokeminen ei sinänsä vielä takaa oppimista. Tärkeää on ”tutkittavan” ilmiön havainnointi ja sen tietoinen pohtiminen sekä ilmiön ymmärtäminen ja käsitteellistäminen sopivan teorian tai kuvausmallin avulla. (</a:t>
            </a:r>
            <a:r>
              <a:rPr lang="fi-FI" dirty="0" err="1" smtClean="0"/>
              <a:t>Kupias</a:t>
            </a:r>
            <a:r>
              <a:rPr lang="fi-FI" dirty="0" smtClean="0"/>
              <a:t> 2001,16.) Myös aktiivisen toiminnan vaihe on oleellinen osa kokemuksellista oppimista.</a:t>
            </a:r>
          </a:p>
          <a:p>
            <a:endParaRPr lang="fi-FI"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b="1" dirty="0" smtClean="0"/>
              <a:t>Kognitiivinen oppimiskäsitys</a:t>
            </a:r>
            <a:endParaRPr lang="fi-FI" dirty="0"/>
          </a:p>
        </p:txBody>
      </p:sp>
      <p:sp>
        <p:nvSpPr>
          <p:cNvPr id="3" name="Sisällön paikkamerkki 2"/>
          <p:cNvSpPr>
            <a:spLocks noGrp="1"/>
          </p:cNvSpPr>
          <p:nvPr>
            <p:ph idx="1"/>
          </p:nvPr>
        </p:nvSpPr>
        <p:spPr/>
        <p:txBody>
          <a:bodyPr>
            <a:normAutofit fontScale="77500" lnSpcReduction="20000"/>
          </a:bodyPr>
          <a:lstStyle/>
          <a:p>
            <a:pPr fontAlgn="base">
              <a:buNone/>
            </a:pPr>
            <a:r>
              <a:rPr lang="fi-FI" b="1" dirty="0" smtClean="0"/>
              <a:t>Oppiminen tiedon prosessointina</a:t>
            </a:r>
          </a:p>
          <a:p>
            <a:pPr fontAlgn="base"/>
            <a:r>
              <a:rPr lang="fi-FI" dirty="0" smtClean="0"/>
              <a:t>Kognitiivinen suuntaus syntyi 1960-luvun alussa, kun ulkoisen sijaan alettiin kiinnittää huomiota ihmismielen sisäisiin ilmiöihin, kognitiivisiin prosesseihin. </a:t>
            </a:r>
          </a:p>
          <a:p>
            <a:pPr fontAlgn="base"/>
            <a:r>
              <a:rPr lang="fi-FI" dirty="0" smtClean="0"/>
              <a:t>Kognitiivisessa oppimisessa kiinnostus kohdistuu siihen, miten ihminen prosessoi tietoa: oppiminen nähdään tiedon prosessointina. </a:t>
            </a:r>
          </a:p>
          <a:p>
            <a:pPr fontAlgn="base"/>
            <a:r>
              <a:rPr lang="fi-FI" dirty="0" smtClean="0"/>
              <a:t>Oppija nähdään erilaisen tiedon aktiivisena käsittelijänä: tietoa vastaanottavana, havaintoja tekevänä, valikoivana, taltioivana, tulkitsevana ja aktiivisesti kehittävänä olentona.</a:t>
            </a:r>
          </a:p>
          <a:p>
            <a:pPr fontAlgn="base"/>
            <a:r>
              <a:rPr lang="fi-FI" dirty="0" smtClean="0"/>
              <a:t>Mielekäs oppiminen alkaa käytännön elämän ongelmista ja ristiriidoista. Oppijan mielessä syntyy tiedollinen ristiriita, kun hänen tietonsa ja taitonsa eivät riitäkään tilanteen hallitsemiseen.</a:t>
            </a:r>
          </a:p>
          <a:p>
            <a:pPr fontAlgn="base"/>
            <a:r>
              <a:rPr lang="fi-FI" dirty="0" smtClean="0"/>
              <a:t> Oppija pyrkii ratkaisemaan ristiriidan joko hankkimalla uutta tietoa (assimilaatio) tai hän järjestää aiemman tiedon uudella tavalla (akkommodaatio).</a:t>
            </a:r>
          </a:p>
          <a:p>
            <a:pPr fontAlgn="base"/>
            <a:endParaRPr lang="fi-FI"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fontScale="92500" lnSpcReduction="20000"/>
          </a:bodyPr>
          <a:lstStyle/>
          <a:p>
            <a:pPr fontAlgn="base"/>
            <a:r>
              <a:rPr lang="fi-FI" dirty="0" smtClean="0"/>
              <a:t> Oppimisen tuloksena syntyy jäsentyneitä ajatuksia sekä selittäviä periaatteita, joista muodostuu oppijalle toimintaa ohjaavia sisäisiä rakenteita ja malleja, skeemoja. Uuden tiedon omaksuminen nähdään aina riippuvaisena aikaisemmasta tiedosta.</a:t>
            </a:r>
          </a:p>
          <a:p>
            <a:pPr fontAlgn="base"/>
            <a:r>
              <a:rPr lang="fi-FI" dirty="0" smtClean="0"/>
              <a:t>Kognitiivinen oppimisajattelu pitää tärkeänä myös </a:t>
            </a:r>
            <a:r>
              <a:rPr lang="fi-FI" dirty="0" err="1" smtClean="0"/>
              <a:t>oppijoiden</a:t>
            </a:r>
            <a:r>
              <a:rPr lang="fi-FI" dirty="0" smtClean="0"/>
              <a:t> metakognitiivisten taitojen kehittämistä. Metakognitiivisilla taidoilla tarkoitetaan oman oppimisen kriittistä arviointia: miten oppii ja miten voi kehittää oppimistaan. Nämä taidot kuvaavat kykyä tulla tietoiseksi omasta tiedonkäsittely- ja oppimisprosessistaan. (Sava 1993, 25). Arkikielisesti voisi sanoa, että metakognitiiviset taidot tarkoittavat sitä, että ”oppija ymmärtää, mitä ymmärtää ja ymmärtää, mitä ei ymmärrä”.</a:t>
            </a:r>
          </a:p>
          <a:p>
            <a:endParaRPr lang="fi-FI"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b="1" dirty="0" smtClean="0"/>
              <a:t>Kognitiivinen oppimiskäsitys ja oppimisen ohjaaminen</a:t>
            </a:r>
            <a:endParaRPr lang="fi-FI" dirty="0"/>
          </a:p>
        </p:txBody>
      </p:sp>
      <p:sp>
        <p:nvSpPr>
          <p:cNvPr id="3" name="Sisällön paikkamerkki 2"/>
          <p:cNvSpPr>
            <a:spLocks noGrp="1"/>
          </p:cNvSpPr>
          <p:nvPr>
            <p:ph idx="1"/>
          </p:nvPr>
        </p:nvSpPr>
        <p:spPr/>
        <p:txBody>
          <a:bodyPr>
            <a:normAutofit fontScale="85000" lnSpcReduction="20000"/>
          </a:bodyPr>
          <a:lstStyle/>
          <a:p>
            <a:pPr fontAlgn="base"/>
            <a:r>
              <a:rPr lang="fi-FI" dirty="0" smtClean="0"/>
              <a:t>Kognitiiviseen oppimiskäsitykseen perustuvassa opetuksessa opetus nähdään oppimisen systemaattisena ohjauksena, ei vain tiedon välittämisenä.</a:t>
            </a:r>
          </a:p>
          <a:p>
            <a:pPr fontAlgn="base">
              <a:buNone/>
            </a:pPr>
            <a:r>
              <a:rPr lang="fi-FI" b="1" dirty="0" smtClean="0"/>
              <a:t>Opetuksessa</a:t>
            </a:r>
          </a:p>
          <a:p>
            <a:pPr fontAlgn="base"/>
            <a:r>
              <a:rPr lang="fi-FI" dirty="0" smtClean="0"/>
              <a:t>pyritään saamaan aikaan ajattelua ja pohdintaa, jonka avulla ymmärretään ja opitaan – tiedon prosessointi korostuu</a:t>
            </a:r>
          </a:p>
          <a:p>
            <a:pPr fontAlgn="base"/>
            <a:r>
              <a:rPr lang="fi-FI" dirty="0" smtClean="0"/>
              <a:t>tavoitteet asetetaan väljästi eikä ennakkosuunnittelu ole pikkutarkkaa vaan opetuksessa pyritään opetuskokonaisuuksiin</a:t>
            </a:r>
          </a:p>
          <a:p>
            <a:pPr fontAlgn="base"/>
            <a:r>
              <a:rPr lang="fi-FI" dirty="0" smtClean="0"/>
              <a:t>käytetään oppijakeskeisiä toimintatapoja, ryhmäpohdintoja, pari-työskentelyä, projekteja ja oppimistehtäviä perinteisten tenttien asemasta</a:t>
            </a:r>
          </a:p>
          <a:p>
            <a:pPr fontAlgn="base"/>
            <a:r>
              <a:rPr lang="fi-FI" dirty="0" smtClean="0"/>
              <a:t>keskeisenä nähdään tiedon käsittely; tunteet ja ympäröivä todellisuus ovat toissijaisia.</a:t>
            </a:r>
          </a:p>
          <a:p>
            <a:endParaRPr lang="fi-FI"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fontScale="62500" lnSpcReduction="20000"/>
          </a:bodyPr>
          <a:lstStyle/>
          <a:p>
            <a:pPr fontAlgn="base"/>
            <a:r>
              <a:rPr lang="fi-FI" dirty="0" smtClean="0"/>
              <a:t>Yrjö </a:t>
            </a:r>
            <a:r>
              <a:rPr lang="fi-FI" dirty="0" err="1" smtClean="0"/>
              <a:t>Engeström</a:t>
            </a:r>
            <a:r>
              <a:rPr lang="fi-FI" dirty="0" smtClean="0"/>
              <a:t> (1984) on jäsentänyt täydellisen oppimisprosessin mallin. Prosessi voidaan jakaa osatekijöihin, joista kukin vaatii oppijalta määrätynlaisia oppimistekoja. </a:t>
            </a:r>
            <a:r>
              <a:rPr lang="fi-FI" dirty="0" err="1" smtClean="0"/>
              <a:t>Engeström</a:t>
            </a:r>
            <a:r>
              <a:rPr lang="fi-FI" dirty="0" smtClean="0"/>
              <a:t> kuvaa täydellistä oppimista seuraavien vaiheiden kautta:</a:t>
            </a:r>
          </a:p>
          <a:p>
            <a:pPr fontAlgn="base"/>
            <a:r>
              <a:rPr lang="fi-FI" dirty="0" smtClean="0"/>
              <a:t>Motivoituminen: tiedollisen ristiriidan avulla oppijassa herää sisällöllinen mielenkiinto opittavaa asiaa kohtaan</a:t>
            </a:r>
          </a:p>
          <a:p>
            <a:pPr fontAlgn="base"/>
            <a:r>
              <a:rPr lang="fi-FI" dirty="0" smtClean="0"/>
              <a:t>Orientoituminen: oppija muodostaa itselleen tiedon omaksumista ja siihen liittyvien tehtävien ratkaisemista edistävän tietoisen ”linssin”, orientaatioperustan eli kokonaiskuvan, selitys- tai toimintamallin, joka auttaa häntä näkemään ja valikoimaan oleelliset asiat sekä kytkemään yksityiskohdat kokonaisuuksiksi</a:t>
            </a:r>
          </a:p>
          <a:p>
            <a:pPr fontAlgn="base"/>
            <a:r>
              <a:rPr lang="fi-FI" dirty="0" smtClean="0"/>
              <a:t>Sisäistäminen: oppija suhteuttaa uutta tietoa aikaisempaan, tulkitsee ja sulauttaa tiedot uudeksi malliksi</a:t>
            </a:r>
          </a:p>
          <a:p>
            <a:pPr fontAlgn="base"/>
            <a:r>
              <a:rPr lang="fi-FI" dirty="0" err="1" smtClean="0"/>
              <a:t>Ulkoistaminen</a:t>
            </a:r>
            <a:r>
              <a:rPr lang="fi-FI" dirty="0" smtClean="0"/>
              <a:t>: opittavaa periaatetta sovelletaan ja sen avulla ratkaistaan konkreettisia ongelmia</a:t>
            </a:r>
          </a:p>
          <a:p>
            <a:pPr fontAlgn="base"/>
            <a:r>
              <a:rPr lang="fi-FI" dirty="0" smtClean="0"/>
              <a:t>Arviointi: oppija tarkastelee kriittisesti opittavan selitys- ja toimintamallin pätevyyttä ja todenmukaisuutta</a:t>
            </a:r>
          </a:p>
          <a:p>
            <a:pPr fontAlgn="base"/>
            <a:r>
              <a:rPr lang="fi-FI" dirty="0" smtClean="0"/>
              <a:t>Kontrolli: oppija tarkastelee etäältä omaa oppimistaan ja pyrkii tietoisesti parantamaan opiskelumenetelmiään.</a:t>
            </a:r>
          </a:p>
          <a:p>
            <a:endParaRPr lang="fi-FI"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58018"/>
          </a:xfrm>
        </p:spPr>
        <p:txBody>
          <a:bodyPr>
            <a:normAutofit fontScale="90000"/>
          </a:bodyPr>
          <a:lstStyle/>
          <a:p>
            <a:endParaRPr lang="fi-FI" dirty="0"/>
          </a:p>
        </p:txBody>
      </p:sp>
      <p:sp>
        <p:nvSpPr>
          <p:cNvPr id="3" name="Sisällön paikkamerkki 2"/>
          <p:cNvSpPr>
            <a:spLocks noGrp="1"/>
          </p:cNvSpPr>
          <p:nvPr>
            <p:ph idx="1"/>
          </p:nvPr>
        </p:nvSpPr>
        <p:spPr>
          <a:xfrm>
            <a:off x="457200" y="404664"/>
            <a:ext cx="8229600" cy="5721499"/>
          </a:xfrm>
        </p:spPr>
        <p:txBody>
          <a:bodyPr>
            <a:normAutofit fontScale="55000" lnSpcReduction="20000"/>
          </a:bodyPr>
          <a:lstStyle/>
          <a:p>
            <a:pPr fontAlgn="base"/>
            <a:endParaRPr lang="fi-FI" dirty="0" smtClean="0"/>
          </a:p>
          <a:p>
            <a:pPr fontAlgn="base"/>
            <a:r>
              <a:rPr lang="fi-FI" dirty="0" smtClean="0"/>
              <a:t>Opettaja tukee opetusprosessissaan toiminnalla opiskelijan oppimisprosessia. Opettajan ratkaisut vaikuttavat oleellisesti siihen, pystyvätkö oppijat vaiheistamaan opiskelunsa järkevästi ja toteuttamaan kunkin edellä mainitun vaiheen riittävän perusteellisesti. Opetukselle voidaankin erottaa kahdeksan opetuksellista tehtävää, jotka ovat seuraavia:</a:t>
            </a:r>
          </a:p>
          <a:p>
            <a:pPr fontAlgn="base"/>
            <a:r>
              <a:rPr lang="fi-FI" dirty="0" smtClean="0"/>
              <a:t>Valmistaminen uuteen ja motivointi</a:t>
            </a:r>
          </a:p>
          <a:p>
            <a:pPr fontAlgn="base"/>
            <a:r>
              <a:rPr lang="fi-FI" dirty="0" smtClean="0"/>
              <a:t>Oppiaineksen pohjustaminen ja tiedollisen ristiriidan herättäminen oppijoissa</a:t>
            </a:r>
          </a:p>
          <a:p>
            <a:pPr fontAlgn="base"/>
            <a:r>
              <a:rPr lang="fi-FI" dirty="0" smtClean="0"/>
              <a:t>Orientointi: orientaatioperustan selvittäminen tai sen muodostaminen yhdessä </a:t>
            </a:r>
            <a:r>
              <a:rPr lang="fi-FI" dirty="0" err="1" smtClean="0"/>
              <a:t>oppijoiden</a:t>
            </a:r>
            <a:r>
              <a:rPr lang="fi-FI" dirty="0" smtClean="0"/>
              <a:t> kanssa</a:t>
            </a:r>
          </a:p>
          <a:p>
            <a:pPr fontAlgn="base"/>
            <a:r>
              <a:rPr lang="fi-FI" dirty="0" smtClean="0"/>
              <a:t>Uuden tiedon välittäminen: orientaatioperustan ”täyttäminen” lisätiedoilla, uuden oppiaineksen käsittely, jäsentäminen ja tulkinta – uusien tietojen ”löytäminen” orientaatioperustaa käyttäen eri opetusmenetelmien avulla</a:t>
            </a:r>
          </a:p>
          <a:p>
            <a:pPr fontAlgn="base"/>
            <a:r>
              <a:rPr lang="fi-FI" dirty="0" smtClean="0"/>
              <a:t>Opetetun kertaaminen: paneutuminen uudelleen opetetun aineksen keskeisiin kohtiin, esimerkiksi lukemalla</a:t>
            </a:r>
          </a:p>
          <a:p>
            <a:pPr fontAlgn="base"/>
            <a:r>
              <a:rPr lang="fi-FI" dirty="0" smtClean="0"/>
              <a:t>Systematisointi: opetetun selventävä jäsentäminen, esimerkiksi opetuskeskustelun avulla</a:t>
            </a:r>
          </a:p>
          <a:p>
            <a:pPr fontAlgn="base"/>
            <a:r>
              <a:rPr lang="fi-FI" dirty="0" smtClean="0"/>
              <a:t>Harjoitustiedon kehittäminen taidoksi: päämääränä tiettyjen suoritusten automatisoituminen mallin ja toistojen avulla</a:t>
            </a:r>
          </a:p>
          <a:p>
            <a:pPr fontAlgn="base"/>
            <a:r>
              <a:rPr lang="fi-FI" dirty="0" smtClean="0"/>
              <a:t>Soveltaminen: uusien tehtävien ratkaiseminen opitun tiedon avulla</a:t>
            </a:r>
          </a:p>
          <a:p>
            <a:pPr fontAlgn="base"/>
            <a:r>
              <a:rPr lang="fi-FI" dirty="0" smtClean="0"/>
              <a:t>Kontrolli: orientaatioperustan oikeellisuuden arviointi ja oman oppimisen arviointi, opettajan käyttämien arviointikeinojen tarkoituksena on kehittää oppijoissa tietoista kykyä itse kontrolloida ja arvioida taitojaan</a:t>
            </a:r>
          </a:p>
          <a:p>
            <a:pPr fontAlgn="base"/>
            <a:r>
              <a:rPr lang="fi-FI" dirty="0" smtClean="0"/>
              <a:t>Opettajan tulee suunnitella ja toteuttaa opetusta siten, että siinä käytetään opetuksellisia tehtäviä joustavasti ja monipuolisesti, sillä mitään ehdotonta oikeaa opetuksellisten tehtävien järjestystä ei ole. Opettajan päämääränä on saada aikaan täydellisen oppimisen turvaava kokonaisuus. (</a:t>
            </a:r>
            <a:r>
              <a:rPr lang="fi-FI" dirty="0" err="1" smtClean="0"/>
              <a:t>Engeström</a:t>
            </a:r>
            <a:r>
              <a:rPr lang="fi-FI" dirty="0" smtClean="0"/>
              <a:t> 1984.)</a:t>
            </a:r>
          </a:p>
          <a:p>
            <a:endParaRPr lang="fi-FI"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hape 60"/>
          <p:cNvSpPr txBox="1">
            <a:spLocks noGrp="1"/>
          </p:cNvSpPr>
          <p:nvPr>
            <p:ph type="title"/>
          </p:nvPr>
        </p:nvSpPr>
        <p:spPr>
          <a:xfrm>
            <a:off x="323528" y="260648"/>
            <a:ext cx="8520113" cy="1584325"/>
          </a:xfrm>
        </p:spPr>
        <p:txBody>
          <a:bodyPr/>
          <a:lstStyle/>
          <a:p>
            <a:pPr eaLnBrk="1" hangingPunct="1">
              <a:spcBef>
                <a:spcPct val="0"/>
              </a:spcBef>
              <a:buClr>
                <a:srgbClr val="000000"/>
              </a:buClr>
              <a:buFont typeface="Calibri" pitchFamily="34" charset="0"/>
              <a:buNone/>
            </a:pPr>
            <a:r>
              <a:rPr lang="fi-FI" dirty="0" smtClean="0">
                <a:solidFill>
                  <a:srgbClr val="000000"/>
                </a:solidFill>
                <a:latin typeface="Calibri" pitchFamily="34" charset="0"/>
                <a:cs typeface="Calibri" pitchFamily="34" charset="0"/>
                <a:sym typeface="Calibri" pitchFamily="34" charset="0"/>
              </a:rPr>
              <a:t>Skeemat ohjaavat kognitiivista toimintaa</a:t>
            </a:r>
          </a:p>
        </p:txBody>
      </p:sp>
      <p:sp>
        <p:nvSpPr>
          <p:cNvPr id="61" name="Shape 61"/>
          <p:cNvSpPr txBox="1">
            <a:spLocks noGrp="1"/>
          </p:cNvSpPr>
          <p:nvPr>
            <p:ph type="body" idx="1"/>
          </p:nvPr>
        </p:nvSpPr>
        <p:spPr>
          <a:xfrm>
            <a:off x="311150" y="1700808"/>
            <a:ext cx="8521700" cy="4392017"/>
          </a:xfrm>
        </p:spPr>
        <p:txBody>
          <a:bodyPr>
            <a:noAutofit/>
          </a:bodyPr>
          <a:lstStyle/>
          <a:p>
            <a:pPr marL="571500" indent="-342900" eaLnBrk="1" fontAlgn="auto" hangingPunct="1">
              <a:spcAft>
                <a:spcPts val="0"/>
              </a:spcAft>
              <a:buFont typeface="Arial" panose="020B0604020202020204" pitchFamily="34" charset="0"/>
              <a:buChar char="•"/>
              <a:defRPr/>
            </a:pPr>
            <a:r>
              <a:rPr lang="fi" dirty="0"/>
              <a:t>Tiedonkäsittely on aktiivista</a:t>
            </a:r>
          </a:p>
          <a:p>
            <a:pPr marL="571500" indent="-342900" eaLnBrk="1" fontAlgn="auto" hangingPunct="1">
              <a:spcAft>
                <a:spcPts val="0"/>
              </a:spcAft>
              <a:buFont typeface="Arial" panose="020B0604020202020204" pitchFamily="34" charset="0"/>
              <a:buChar char="•"/>
              <a:defRPr/>
            </a:pPr>
            <a:r>
              <a:rPr lang="fi" dirty="0"/>
              <a:t>Todellisuutta hahmotetaan ja tietoa käsitellään </a:t>
            </a:r>
            <a:r>
              <a:rPr lang="fi" b="1" dirty="0"/>
              <a:t>sisäisten mallien eli skeemojen</a:t>
            </a:r>
            <a:r>
              <a:rPr lang="fi" dirty="0"/>
              <a:t> kautta</a:t>
            </a:r>
          </a:p>
          <a:p>
            <a:pPr marL="571500" indent="-342900" eaLnBrk="1" fontAlgn="auto" hangingPunct="1">
              <a:spcAft>
                <a:spcPts val="0"/>
              </a:spcAft>
              <a:buFont typeface="Arial" panose="020B0604020202020204" pitchFamily="34" charset="0"/>
              <a:buChar char="•"/>
              <a:defRPr/>
            </a:pPr>
            <a:r>
              <a:rPr lang="fi" dirty="0"/>
              <a:t>Skeemat: </a:t>
            </a:r>
          </a:p>
          <a:p>
            <a:pPr marL="914400" lvl="1" indent="-342900" eaLnBrk="1" fontAlgn="auto" hangingPunct="1">
              <a:spcAft>
                <a:spcPts val="0"/>
              </a:spcAft>
              <a:buFont typeface="Arial" panose="020B0604020202020204" pitchFamily="34" charset="0"/>
              <a:buChar char="•"/>
              <a:defRPr/>
            </a:pPr>
            <a:r>
              <a:rPr lang="fi" sz="1800" dirty="0"/>
              <a:t>käsityksiä siitä, mitä asiat tai ilmiöt ovat ja miten ne toimivat</a:t>
            </a:r>
          </a:p>
          <a:p>
            <a:pPr marL="914400" lvl="1" indent="-342900" eaLnBrk="1" fontAlgn="auto" hangingPunct="1">
              <a:spcAft>
                <a:spcPts val="0"/>
              </a:spcAft>
              <a:buFont typeface="Arial" panose="020B0604020202020204" pitchFamily="34" charset="0"/>
              <a:buChar char="•"/>
              <a:defRPr/>
            </a:pPr>
            <a:r>
              <a:rPr lang="fi" sz="1800" dirty="0"/>
              <a:t>perustuvat aiempiin kokemuksiin ja tietoihin</a:t>
            </a:r>
          </a:p>
          <a:p>
            <a:pPr marL="914400" lvl="1" indent="-342900" eaLnBrk="1" fontAlgn="auto" hangingPunct="1">
              <a:spcAft>
                <a:spcPts val="0"/>
              </a:spcAft>
              <a:buFont typeface="Arial" panose="020B0604020202020204" pitchFamily="34" charset="0"/>
              <a:buChar char="•"/>
              <a:defRPr/>
            </a:pPr>
            <a:r>
              <a:rPr lang="fi" sz="1800" dirty="0"/>
              <a:t>ohjaavat toimintaa</a:t>
            </a:r>
          </a:p>
          <a:p>
            <a:pPr marL="914400" lvl="1" indent="-342900" eaLnBrk="1" fontAlgn="auto" hangingPunct="1">
              <a:spcAft>
                <a:spcPts val="0"/>
              </a:spcAft>
              <a:buFont typeface="Arial" panose="020B0604020202020204" pitchFamily="34" charset="0"/>
              <a:buChar char="•"/>
              <a:defRPr/>
            </a:pPr>
            <a:r>
              <a:rPr lang="fi" sz="1800" dirty="0"/>
              <a:t>muokkautuvat uusien tietojen ja kokemusten myötä</a:t>
            </a:r>
          </a:p>
          <a:p>
            <a:pPr marL="482600" indent="-342900" eaLnBrk="1" fontAlgn="auto" hangingPunct="1">
              <a:lnSpc>
                <a:spcPct val="115000"/>
              </a:lnSpc>
              <a:spcAft>
                <a:spcPts val="1600"/>
              </a:spcAft>
              <a:buClr>
                <a:schemeClr val="dk2"/>
              </a:buClr>
              <a:buSzPct val="77777"/>
              <a:buFont typeface="Arial" panose="020B0604020202020204" pitchFamily="34" charset="0"/>
              <a:buChar char="•"/>
              <a:defRPr/>
            </a:pPr>
            <a:r>
              <a:rPr lang="fi" dirty="0"/>
              <a:t>Kokonaista tilannetta koskeva skeema on </a:t>
            </a:r>
            <a:r>
              <a:rPr lang="fi" b="1" dirty="0"/>
              <a:t>skripti</a:t>
            </a:r>
            <a:r>
              <a:rPr lang="fi" dirty="0"/>
              <a:t>, “käsikirjoitus”</a:t>
            </a:r>
          </a:p>
        </p:txBody>
      </p:sp>
    </p:spTree>
  </p:cSld>
  <p:clrMapOvr>
    <a:masterClrMapping/>
  </p:clrMapOvr>
  <p:transition spd="slow">
    <p:cut/>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hape 66"/>
          <p:cNvSpPr txBox="1">
            <a:spLocks noGrp="1"/>
          </p:cNvSpPr>
          <p:nvPr>
            <p:ph type="title"/>
          </p:nvPr>
        </p:nvSpPr>
        <p:spPr>
          <a:xfrm>
            <a:off x="376238" y="981075"/>
            <a:ext cx="8520112" cy="763588"/>
          </a:xfrm>
        </p:spPr>
        <p:txBody>
          <a:bodyPr>
            <a:normAutofit fontScale="90000"/>
          </a:bodyPr>
          <a:lstStyle/>
          <a:p>
            <a:pPr algn="ctr" eaLnBrk="1" hangingPunct="1">
              <a:spcBef>
                <a:spcPct val="0"/>
              </a:spcBef>
              <a:buClr>
                <a:srgbClr val="000000"/>
              </a:buClr>
              <a:buFont typeface="Calibri" pitchFamily="34" charset="0"/>
              <a:buNone/>
            </a:pPr>
            <a:r>
              <a:rPr lang="fi-FI" sz="4400" b="1" smtClean="0">
                <a:latin typeface="Calibri" pitchFamily="34" charset="0"/>
                <a:cs typeface="Calibri" pitchFamily="34" charset="0"/>
                <a:sym typeface="Calibri" pitchFamily="34" charset="0"/>
              </a:rPr>
              <a:t>Ulrich Neisserin</a:t>
            </a:r>
            <a:r>
              <a:rPr lang="fi-FI" sz="4400" smtClean="0">
                <a:latin typeface="Calibri" pitchFamily="34" charset="0"/>
                <a:cs typeface="Calibri" pitchFamily="34" charset="0"/>
                <a:sym typeface="Calibri" pitchFamily="34" charset="0"/>
              </a:rPr>
              <a:t> </a:t>
            </a:r>
            <a:r>
              <a:rPr lang="fi-FI" sz="4400" b="1" smtClean="0">
                <a:latin typeface="Calibri" pitchFamily="34" charset="0"/>
                <a:cs typeface="Calibri" pitchFamily="34" charset="0"/>
                <a:sym typeface="Calibri" pitchFamily="34" charset="0"/>
              </a:rPr>
              <a:t>havaintokehä</a:t>
            </a:r>
            <a:br>
              <a:rPr lang="fi-FI" sz="4400" b="1" smtClean="0">
                <a:latin typeface="Calibri" pitchFamily="34" charset="0"/>
                <a:cs typeface="Calibri" pitchFamily="34" charset="0"/>
                <a:sym typeface="Calibri" pitchFamily="34" charset="0"/>
              </a:rPr>
            </a:br>
            <a:endParaRPr lang="fi-FI" sz="4400" smtClean="0">
              <a:latin typeface="Calibri" pitchFamily="34" charset="0"/>
              <a:cs typeface="Calibri" pitchFamily="34" charset="0"/>
              <a:sym typeface="Calibri" pitchFamily="34" charset="0"/>
            </a:endParaRPr>
          </a:p>
        </p:txBody>
      </p:sp>
      <p:sp>
        <p:nvSpPr>
          <p:cNvPr id="67" name="Shape 67"/>
          <p:cNvSpPr txBox="1">
            <a:spLocks noGrp="1"/>
          </p:cNvSpPr>
          <p:nvPr>
            <p:ph type="body" idx="1"/>
          </p:nvPr>
        </p:nvSpPr>
        <p:spPr>
          <a:xfrm>
            <a:off x="323850" y="1844675"/>
            <a:ext cx="3998913" cy="4248150"/>
          </a:xfrm>
        </p:spPr>
        <p:txBody>
          <a:bodyPr>
            <a:noAutofit/>
          </a:bodyPr>
          <a:lstStyle/>
          <a:p>
            <a:pPr marL="457200" indent="-342900" eaLnBrk="1" hangingPunct="1">
              <a:spcBef>
                <a:spcPct val="0"/>
              </a:spcBef>
              <a:buClr>
                <a:srgbClr val="000000"/>
              </a:buClr>
              <a:buSzTx/>
              <a:buFontTx/>
              <a:buChar char="•"/>
            </a:pPr>
            <a:r>
              <a:rPr lang="fi-FI" sz="2000" smtClean="0">
                <a:latin typeface="Calibri" pitchFamily="34" charset="0"/>
                <a:cs typeface="Calibri" pitchFamily="34" charset="0"/>
                <a:sym typeface="Calibri" pitchFamily="34" charset="0"/>
              </a:rPr>
              <a:t>Skeemat ohjaavat havainnointia ja vaikuttavat siihen mitä ja miten havaitaan.</a:t>
            </a:r>
          </a:p>
          <a:p>
            <a:pPr marL="457200" indent="-342900" eaLnBrk="1" hangingPunct="1">
              <a:spcBef>
                <a:spcPct val="0"/>
              </a:spcBef>
              <a:buClr>
                <a:srgbClr val="000000"/>
              </a:buClr>
              <a:buSzTx/>
            </a:pPr>
            <a:endParaRPr lang="fi-FI" sz="2000" smtClean="0">
              <a:latin typeface="Calibri" pitchFamily="34" charset="0"/>
              <a:cs typeface="Calibri" pitchFamily="34" charset="0"/>
              <a:sym typeface="Calibri" pitchFamily="34" charset="0"/>
            </a:endParaRPr>
          </a:p>
          <a:p>
            <a:pPr marL="457200" indent="-342900" eaLnBrk="1" hangingPunct="1">
              <a:spcBef>
                <a:spcPct val="0"/>
              </a:spcBef>
              <a:buClr>
                <a:srgbClr val="000000"/>
              </a:buClr>
              <a:buSzTx/>
              <a:buFontTx/>
              <a:buChar char="•"/>
            </a:pPr>
            <a:r>
              <a:rPr lang="fi-FI" sz="2000" smtClean="0">
                <a:latin typeface="Calibri" pitchFamily="34" charset="0"/>
                <a:cs typeface="Calibri" pitchFamily="34" charset="0"/>
                <a:sym typeface="Calibri" pitchFamily="34" charset="0"/>
              </a:rPr>
              <a:t>Skeemat muokkaantuvat havaitun todellisuuden mukaisesti.</a:t>
            </a:r>
          </a:p>
          <a:p>
            <a:pPr marL="457200" indent="-342900" eaLnBrk="1" hangingPunct="1">
              <a:spcBef>
                <a:spcPct val="0"/>
              </a:spcBef>
              <a:buClr>
                <a:srgbClr val="000000"/>
              </a:buClr>
              <a:buSzTx/>
            </a:pPr>
            <a:endParaRPr lang="fi-FI" sz="2000" smtClean="0">
              <a:latin typeface="Calibri" pitchFamily="34" charset="0"/>
              <a:cs typeface="Calibri" pitchFamily="34" charset="0"/>
              <a:sym typeface="Calibri" pitchFamily="34" charset="0"/>
            </a:endParaRPr>
          </a:p>
          <a:p>
            <a:pPr marL="457200" indent="-342900" eaLnBrk="1" hangingPunct="1">
              <a:spcBef>
                <a:spcPct val="0"/>
              </a:spcBef>
              <a:buClr>
                <a:srgbClr val="000000"/>
              </a:buClr>
              <a:buSzTx/>
              <a:buFontTx/>
              <a:buChar char="•"/>
            </a:pPr>
            <a:r>
              <a:rPr lang="fi-FI" sz="2000" smtClean="0">
                <a:latin typeface="Calibri" pitchFamily="34" charset="0"/>
                <a:cs typeface="Calibri" pitchFamily="34" charset="0"/>
                <a:sym typeface="Calibri" pitchFamily="34" charset="0"/>
              </a:rPr>
              <a:t>Muokaantunut skeema ohjaa uutta tiedonhakua.</a:t>
            </a:r>
          </a:p>
          <a:p>
            <a:pPr marL="457200" indent="-342900" eaLnBrk="1" hangingPunct="1">
              <a:spcBef>
                <a:spcPct val="0"/>
              </a:spcBef>
              <a:buClr>
                <a:srgbClr val="000000"/>
              </a:buClr>
              <a:buSzTx/>
            </a:pPr>
            <a:endParaRPr lang="fi-FI" sz="2000" smtClean="0">
              <a:latin typeface="Calibri" pitchFamily="34" charset="0"/>
              <a:cs typeface="Calibri" pitchFamily="34" charset="0"/>
              <a:sym typeface="Calibri" pitchFamily="34" charset="0"/>
            </a:endParaRPr>
          </a:p>
          <a:p>
            <a:pPr marL="457200" indent="-342900" eaLnBrk="1" hangingPunct="1">
              <a:spcBef>
                <a:spcPct val="0"/>
              </a:spcBef>
              <a:buClr>
                <a:srgbClr val="000000"/>
              </a:buClr>
              <a:buSzTx/>
            </a:pPr>
            <a:r>
              <a:rPr lang="fi-FI" sz="2000" smtClean="0">
                <a:latin typeface="Calibri" pitchFamily="34" charset="0"/>
                <a:cs typeface="Calibri" pitchFamily="34" charset="0"/>
                <a:sym typeface="Calibri" pitchFamily="34" charset="0"/>
              </a:rPr>
              <a:t>→ havaintokehä pyörii</a:t>
            </a:r>
          </a:p>
          <a:p>
            <a:pPr marL="457200" indent="-342900" eaLnBrk="1" hangingPunct="1">
              <a:spcBef>
                <a:spcPct val="0"/>
              </a:spcBef>
              <a:buClr>
                <a:srgbClr val="000000"/>
              </a:buClr>
              <a:buSzTx/>
            </a:pPr>
            <a:endParaRPr lang="fi-FI" smtClean="0">
              <a:latin typeface="Calibri" pitchFamily="34" charset="0"/>
              <a:cs typeface="Calibri" pitchFamily="34" charset="0"/>
              <a:sym typeface="Calibri" pitchFamily="34" charset="0"/>
            </a:endParaRPr>
          </a:p>
        </p:txBody>
      </p:sp>
      <p:pic>
        <p:nvPicPr>
          <p:cNvPr id="6148" name="Kuva 1"/>
          <p:cNvPicPr>
            <a:picLocks noChangeAspect="1"/>
          </p:cNvPicPr>
          <p:nvPr/>
        </p:nvPicPr>
        <p:blipFill>
          <a:blip r:embed="rId3" cstate="print"/>
          <a:srcRect/>
          <a:stretch>
            <a:fillRect/>
          </a:stretch>
        </p:blipFill>
        <p:spPr bwMode="auto">
          <a:xfrm>
            <a:off x="4716463" y="1793875"/>
            <a:ext cx="3852862" cy="4227513"/>
          </a:xfrm>
          <a:prstGeom prst="rect">
            <a:avLst/>
          </a:prstGeom>
          <a:noFill/>
          <a:ln w="9525">
            <a:noFill/>
            <a:miter lim="800000"/>
            <a:headEnd/>
            <a:tailEnd/>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dirty="0"/>
          </a:p>
        </p:txBody>
      </p:sp>
      <p:pic>
        <p:nvPicPr>
          <p:cNvPr id="4" name="Sisällön paikkamerkki 3" descr="sanasto.JPG"/>
          <p:cNvPicPr>
            <a:picLocks noGrp="1" noChangeAspect="1"/>
          </p:cNvPicPr>
          <p:nvPr>
            <p:ph sz="quarter" idx="1"/>
          </p:nvPr>
        </p:nvPicPr>
        <p:blipFill>
          <a:blip r:embed="rId2" cstate="print"/>
          <a:stretch>
            <a:fillRect/>
          </a:stretch>
        </p:blipFill>
        <p:spPr>
          <a:xfrm>
            <a:off x="2195736" y="476672"/>
            <a:ext cx="4815475" cy="5948528"/>
          </a:xfr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hape 73"/>
          <p:cNvSpPr txBox="1">
            <a:spLocks noGrp="1"/>
          </p:cNvSpPr>
          <p:nvPr>
            <p:ph type="title"/>
          </p:nvPr>
        </p:nvSpPr>
        <p:spPr>
          <a:xfrm>
            <a:off x="323850" y="908050"/>
            <a:ext cx="8520113" cy="1468438"/>
          </a:xfrm>
        </p:spPr>
        <p:txBody>
          <a:bodyPr>
            <a:normAutofit fontScale="90000"/>
          </a:bodyPr>
          <a:lstStyle/>
          <a:p>
            <a:pPr algn="ctr" eaLnBrk="1" hangingPunct="1">
              <a:spcBef>
                <a:spcPct val="0"/>
              </a:spcBef>
              <a:buClr>
                <a:srgbClr val="000000"/>
              </a:buClr>
              <a:buFont typeface="Calibri" pitchFamily="34" charset="0"/>
              <a:buNone/>
            </a:pPr>
            <a:r>
              <a:rPr lang="fi-FI" sz="4400" smtClean="0">
                <a:latin typeface="Calibri" pitchFamily="34" charset="0"/>
                <a:cs typeface="Calibri" pitchFamily="34" charset="0"/>
                <a:sym typeface="Calibri" pitchFamily="34" charset="0"/>
              </a:rPr>
              <a:t>Skeemat vaikuttavat kaikkeen tiedonkäsittelyyn</a:t>
            </a:r>
          </a:p>
        </p:txBody>
      </p:sp>
      <p:sp>
        <p:nvSpPr>
          <p:cNvPr id="7171" name="Shape 74"/>
          <p:cNvSpPr txBox="1">
            <a:spLocks noGrp="1"/>
          </p:cNvSpPr>
          <p:nvPr>
            <p:ph type="body" idx="1"/>
          </p:nvPr>
        </p:nvSpPr>
        <p:spPr>
          <a:xfrm>
            <a:off x="684213" y="2565400"/>
            <a:ext cx="3527425" cy="3600450"/>
          </a:xfrm>
        </p:spPr>
        <p:txBody>
          <a:bodyPr/>
          <a:lstStyle/>
          <a:p>
            <a:pPr marL="442913" lvl="1" indent="-342900" eaLnBrk="1" hangingPunct="1">
              <a:spcBef>
                <a:spcPct val="0"/>
              </a:spcBef>
              <a:buClr>
                <a:srgbClr val="000000"/>
              </a:buClr>
              <a:buSzTx/>
            </a:pPr>
            <a:r>
              <a:rPr lang="fi-FI" sz="2000" smtClean="0">
                <a:latin typeface="Calibri" pitchFamily="34" charset="0"/>
                <a:cs typeface="Calibri" pitchFamily="34" charset="0"/>
                <a:sym typeface="Calibri" pitchFamily="34" charset="0"/>
              </a:rPr>
              <a:t>Skeemat</a:t>
            </a:r>
          </a:p>
          <a:p>
            <a:pPr marL="442913" lvl="1" indent="-342900" eaLnBrk="1" hangingPunct="1">
              <a:spcBef>
                <a:spcPct val="0"/>
              </a:spcBef>
              <a:buClr>
                <a:srgbClr val="000000"/>
              </a:buClr>
              <a:buSzTx/>
              <a:buFont typeface="Arial" charset="0"/>
              <a:buChar char="•"/>
            </a:pPr>
            <a:r>
              <a:rPr lang="fi-FI" sz="2000" smtClean="0">
                <a:latin typeface="Calibri" pitchFamily="34" charset="0"/>
                <a:cs typeface="Calibri" pitchFamily="34" charset="0"/>
                <a:sym typeface="Calibri" pitchFamily="34" charset="0"/>
              </a:rPr>
              <a:t>suodattavat epäolennaisia asioita pois </a:t>
            </a:r>
            <a:r>
              <a:rPr lang="fi-FI" sz="2000" b="1" smtClean="0">
                <a:latin typeface="Calibri" pitchFamily="34" charset="0"/>
                <a:cs typeface="Calibri" pitchFamily="34" charset="0"/>
                <a:sym typeface="Calibri" pitchFamily="34" charset="0"/>
              </a:rPr>
              <a:t>valikoivan tarkkaavaisuuden </a:t>
            </a:r>
            <a:r>
              <a:rPr lang="fi-FI" sz="2000" smtClean="0">
                <a:latin typeface="Calibri" pitchFamily="34" charset="0"/>
                <a:cs typeface="Calibri" pitchFamily="34" charset="0"/>
                <a:sym typeface="Calibri" pitchFamily="34" charset="0"/>
              </a:rPr>
              <a:t>piiristä </a:t>
            </a:r>
          </a:p>
          <a:p>
            <a:pPr marL="442913" lvl="1" indent="-342900" eaLnBrk="1" hangingPunct="1">
              <a:spcBef>
                <a:spcPct val="0"/>
              </a:spcBef>
              <a:buClr>
                <a:srgbClr val="000000"/>
              </a:buClr>
              <a:buSzTx/>
              <a:buFont typeface="Arial" charset="0"/>
              <a:buChar char="•"/>
            </a:pPr>
            <a:r>
              <a:rPr lang="fi-FI" sz="2000" smtClean="0">
                <a:latin typeface="Calibri" pitchFamily="34" charset="0"/>
                <a:cs typeface="Calibri" pitchFamily="34" charset="0"/>
                <a:sym typeface="Calibri" pitchFamily="34" charset="0"/>
              </a:rPr>
              <a:t>vaikuttavat siihen, mitä ja miten </a:t>
            </a:r>
            <a:r>
              <a:rPr lang="fi-FI" sz="2000" b="1" smtClean="0">
                <a:latin typeface="Calibri" pitchFamily="34" charset="0"/>
                <a:cs typeface="Calibri" pitchFamily="34" charset="0"/>
                <a:sym typeface="Calibri" pitchFamily="34" charset="0"/>
              </a:rPr>
              <a:t>muistetaan</a:t>
            </a:r>
          </a:p>
          <a:p>
            <a:pPr marL="442913" lvl="1" indent="-342900" eaLnBrk="1" hangingPunct="1">
              <a:spcBef>
                <a:spcPct val="0"/>
              </a:spcBef>
              <a:buClr>
                <a:srgbClr val="000000"/>
              </a:buClr>
              <a:buSzTx/>
              <a:buFont typeface="Arial" charset="0"/>
              <a:buChar char="•"/>
            </a:pPr>
            <a:r>
              <a:rPr lang="fi-FI" sz="2000" smtClean="0">
                <a:latin typeface="Calibri" pitchFamily="34" charset="0"/>
                <a:cs typeface="Calibri" pitchFamily="34" charset="0"/>
                <a:sym typeface="Calibri" pitchFamily="34" charset="0"/>
              </a:rPr>
              <a:t>toisinaan muistamme erityisesti skeemoista poikkeavat asiat</a:t>
            </a:r>
          </a:p>
          <a:p>
            <a:pPr marL="342900" indent="-139700" eaLnBrk="1" hangingPunct="1">
              <a:spcBef>
                <a:spcPct val="0"/>
              </a:spcBef>
              <a:buClr>
                <a:srgbClr val="000000"/>
              </a:buClr>
              <a:buSzTx/>
            </a:pPr>
            <a:endParaRPr lang="fi-FI" sz="1800" smtClean="0">
              <a:latin typeface="Calibri" pitchFamily="34" charset="0"/>
              <a:cs typeface="Calibri" pitchFamily="34" charset="0"/>
              <a:sym typeface="Calibri" pitchFamily="34" charset="0"/>
            </a:endParaRPr>
          </a:p>
        </p:txBody>
      </p:sp>
      <p:pic>
        <p:nvPicPr>
          <p:cNvPr id="7172" name="Kuva 1"/>
          <p:cNvPicPr>
            <a:picLocks noChangeAspect="1"/>
          </p:cNvPicPr>
          <p:nvPr/>
        </p:nvPicPr>
        <p:blipFill>
          <a:blip r:embed="rId3" cstate="print"/>
          <a:srcRect/>
          <a:stretch>
            <a:fillRect/>
          </a:stretch>
        </p:blipFill>
        <p:spPr bwMode="auto">
          <a:xfrm>
            <a:off x="4572000" y="2565400"/>
            <a:ext cx="3600450" cy="3600450"/>
          </a:xfrm>
          <a:prstGeom prst="rect">
            <a:avLst/>
          </a:prstGeom>
          <a:noFill/>
          <a:ln w="9525">
            <a:noFill/>
            <a:miter lim="800000"/>
            <a:headEnd/>
            <a:tailEnd/>
          </a:ln>
        </p:spPr>
      </p:pic>
    </p:spTree>
  </p:cSld>
  <p:clrMapOvr>
    <a:masterClrMapping/>
  </p:clrMapOvr>
  <p:transition spd="slow">
    <p:cut/>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hape 80"/>
          <p:cNvSpPr txBox="1">
            <a:spLocks noGrp="1"/>
          </p:cNvSpPr>
          <p:nvPr>
            <p:ph type="title"/>
          </p:nvPr>
        </p:nvSpPr>
        <p:spPr>
          <a:xfrm>
            <a:off x="323850" y="908050"/>
            <a:ext cx="8520113" cy="1468438"/>
          </a:xfrm>
        </p:spPr>
        <p:txBody>
          <a:bodyPr>
            <a:normAutofit fontScale="90000"/>
          </a:bodyPr>
          <a:lstStyle/>
          <a:p>
            <a:pPr algn="ctr" eaLnBrk="1" hangingPunct="1">
              <a:spcBef>
                <a:spcPct val="0"/>
              </a:spcBef>
              <a:buClr>
                <a:srgbClr val="000000"/>
              </a:buClr>
              <a:buFont typeface="Calibri" pitchFamily="34" charset="0"/>
              <a:buNone/>
            </a:pPr>
            <a:r>
              <a:rPr lang="fi-FI" sz="4400" smtClean="0">
                <a:latin typeface="Calibri" pitchFamily="34" charset="0"/>
                <a:cs typeface="Calibri" pitchFamily="34" charset="0"/>
                <a:sym typeface="Calibri" pitchFamily="34" charset="0"/>
              </a:rPr>
              <a:t>Minäkäsitys ja maailmankuva ovat laajoja skeemoja</a:t>
            </a:r>
          </a:p>
        </p:txBody>
      </p:sp>
      <p:sp>
        <p:nvSpPr>
          <p:cNvPr id="81" name="Shape 81"/>
          <p:cNvSpPr txBox="1">
            <a:spLocks noGrp="1"/>
          </p:cNvSpPr>
          <p:nvPr>
            <p:ph type="body" idx="1"/>
          </p:nvPr>
        </p:nvSpPr>
        <p:spPr>
          <a:xfrm>
            <a:off x="323850" y="2492375"/>
            <a:ext cx="3998913" cy="3816350"/>
          </a:xfrm>
        </p:spPr>
        <p:txBody>
          <a:bodyPr>
            <a:noAutofit/>
          </a:bodyPr>
          <a:lstStyle/>
          <a:p>
            <a:pPr marL="342900" indent="-139700" eaLnBrk="1" fontAlgn="auto" hangingPunct="1">
              <a:spcAft>
                <a:spcPts val="0"/>
              </a:spcAft>
              <a:buClr>
                <a:schemeClr val="dk1"/>
              </a:buClr>
              <a:buFont typeface="Arial"/>
              <a:buNone/>
              <a:defRPr/>
            </a:pPr>
            <a:r>
              <a:rPr lang="fi" sz="2000" b="1" dirty="0" smtClean="0">
                <a:solidFill>
                  <a:schemeClr val="dk1"/>
                </a:solidFill>
                <a:latin typeface="Calibri"/>
                <a:ea typeface="Calibri"/>
                <a:cs typeface="Calibri"/>
                <a:sym typeface="Calibri"/>
              </a:rPr>
              <a:t>Minäkäsitys</a:t>
            </a:r>
            <a:endParaRPr lang="fi" sz="2000" b="1" dirty="0">
              <a:solidFill>
                <a:schemeClr val="dk1"/>
              </a:solidFill>
              <a:latin typeface="Calibri"/>
              <a:ea typeface="Calibri"/>
              <a:cs typeface="Calibri"/>
              <a:sym typeface="Calibri"/>
            </a:endParaRPr>
          </a:p>
          <a:p>
            <a:pPr marL="530225" indent="-342900" eaLnBrk="1" fontAlgn="auto" hangingPunct="1">
              <a:spcAft>
                <a:spcPts val="0"/>
              </a:spcAft>
              <a:buClr>
                <a:schemeClr val="dk1"/>
              </a:buClr>
              <a:buFont typeface="Arial" panose="020B0604020202020204" pitchFamily="34" charset="0"/>
              <a:buChar char="•"/>
              <a:defRPr/>
            </a:pPr>
            <a:r>
              <a:rPr lang="fi" sz="2000" dirty="0">
                <a:solidFill>
                  <a:schemeClr val="dk1"/>
                </a:solidFill>
                <a:latin typeface="Calibri"/>
                <a:ea typeface="Calibri"/>
                <a:cs typeface="Calibri"/>
                <a:sym typeface="Calibri"/>
              </a:rPr>
              <a:t>skeema omasta itsestä</a:t>
            </a:r>
          </a:p>
          <a:p>
            <a:pPr marL="530225" indent="-342900" eaLnBrk="1" fontAlgn="auto" hangingPunct="1">
              <a:spcAft>
                <a:spcPts val="0"/>
              </a:spcAft>
              <a:buClr>
                <a:schemeClr val="dk1"/>
              </a:buClr>
              <a:buFont typeface="Arial" panose="020B0604020202020204" pitchFamily="34" charset="0"/>
              <a:buChar char="•"/>
              <a:defRPr/>
            </a:pPr>
            <a:r>
              <a:rPr lang="fi" sz="2000" dirty="0">
                <a:solidFill>
                  <a:schemeClr val="dk1"/>
                </a:solidFill>
                <a:latin typeface="Calibri"/>
                <a:ea typeface="Calibri"/>
                <a:cs typeface="Calibri"/>
                <a:sym typeface="Calibri"/>
              </a:rPr>
              <a:t>muotoutuu vuorovaikutuksessa muiden kanssa</a:t>
            </a:r>
          </a:p>
          <a:p>
            <a:pPr marL="530225" indent="-342900" eaLnBrk="1" fontAlgn="auto" hangingPunct="1">
              <a:spcAft>
                <a:spcPts val="0"/>
              </a:spcAft>
              <a:buClr>
                <a:schemeClr val="dk1"/>
              </a:buClr>
              <a:buFont typeface="Arial" panose="020B0604020202020204" pitchFamily="34" charset="0"/>
              <a:buChar char="•"/>
              <a:defRPr/>
            </a:pPr>
            <a:r>
              <a:rPr lang="fi" sz="2000" dirty="0">
                <a:solidFill>
                  <a:schemeClr val="dk1"/>
                </a:solidFill>
                <a:latin typeface="Calibri"/>
                <a:ea typeface="Calibri"/>
                <a:cs typeface="Calibri"/>
                <a:sym typeface="Calibri"/>
              </a:rPr>
              <a:t>voi muiden skeemojen tavoin vääristyä</a:t>
            </a:r>
          </a:p>
        </p:txBody>
      </p:sp>
      <p:sp>
        <p:nvSpPr>
          <p:cNvPr id="82" name="Shape 82"/>
          <p:cNvSpPr txBox="1">
            <a:spLocks noGrp="1"/>
          </p:cNvSpPr>
          <p:nvPr>
            <p:ph type="body" idx="2"/>
          </p:nvPr>
        </p:nvSpPr>
        <p:spPr>
          <a:xfrm>
            <a:off x="4859338" y="2492375"/>
            <a:ext cx="4000500" cy="3889375"/>
          </a:xfrm>
        </p:spPr>
        <p:txBody>
          <a:bodyPr>
            <a:noAutofit/>
          </a:bodyPr>
          <a:lstStyle/>
          <a:p>
            <a:pPr marL="342900" indent="-139700" eaLnBrk="1" fontAlgn="auto" hangingPunct="1">
              <a:spcAft>
                <a:spcPts val="0"/>
              </a:spcAft>
              <a:buClr>
                <a:schemeClr val="dk1"/>
              </a:buClr>
              <a:buFont typeface="Arial"/>
              <a:buNone/>
              <a:defRPr/>
            </a:pPr>
            <a:r>
              <a:rPr lang="fi" sz="2000" b="1" dirty="0" smtClean="0">
                <a:solidFill>
                  <a:schemeClr val="dk1"/>
                </a:solidFill>
                <a:latin typeface="Calibri"/>
                <a:ea typeface="Calibri"/>
                <a:cs typeface="Calibri"/>
                <a:sym typeface="Calibri"/>
              </a:rPr>
              <a:t>Maailmankuva</a:t>
            </a:r>
            <a:endParaRPr lang="fi" sz="2000" b="1" dirty="0">
              <a:solidFill>
                <a:schemeClr val="dk1"/>
              </a:solidFill>
              <a:latin typeface="Calibri"/>
              <a:ea typeface="Calibri"/>
              <a:cs typeface="Calibri"/>
              <a:sym typeface="Calibri"/>
            </a:endParaRPr>
          </a:p>
          <a:p>
            <a:pPr marL="530225" indent="-342900" eaLnBrk="1" fontAlgn="auto" hangingPunct="1">
              <a:spcAft>
                <a:spcPts val="0"/>
              </a:spcAft>
              <a:buClr>
                <a:schemeClr val="dk1"/>
              </a:buClr>
              <a:buFont typeface="Arial" panose="020B0604020202020204" pitchFamily="34" charset="0"/>
              <a:buChar char="•"/>
              <a:defRPr/>
            </a:pPr>
            <a:r>
              <a:rPr lang="fi" sz="2000" dirty="0">
                <a:solidFill>
                  <a:schemeClr val="dk1"/>
                </a:solidFill>
                <a:latin typeface="Calibri"/>
                <a:ea typeface="Calibri"/>
                <a:cs typeface="Calibri"/>
                <a:sym typeface="Calibri"/>
              </a:rPr>
              <a:t>käsitys siitä, millainen maailma on ja miten siinä tulee toimia</a:t>
            </a:r>
          </a:p>
          <a:p>
            <a:pPr marL="530225" indent="-342900" eaLnBrk="1" fontAlgn="auto" hangingPunct="1">
              <a:spcAft>
                <a:spcPts val="0"/>
              </a:spcAft>
              <a:buClr>
                <a:schemeClr val="dk1"/>
              </a:buClr>
              <a:buFont typeface="Arial" panose="020B0604020202020204" pitchFamily="34" charset="0"/>
              <a:buChar char="•"/>
              <a:defRPr/>
            </a:pPr>
            <a:r>
              <a:rPr lang="fi" sz="2000" dirty="0">
                <a:solidFill>
                  <a:schemeClr val="dk1"/>
                </a:solidFill>
                <a:latin typeface="Calibri"/>
                <a:ea typeface="Calibri"/>
                <a:cs typeface="Calibri"/>
                <a:sym typeface="Calibri"/>
              </a:rPr>
              <a:t>pohjautuu kulttuurin ja yhteisön jakamiin käsityksiin</a:t>
            </a:r>
          </a:p>
          <a:p>
            <a:pPr marL="530225" indent="-342900" eaLnBrk="1" fontAlgn="auto" hangingPunct="1">
              <a:spcAft>
                <a:spcPts val="0"/>
              </a:spcAft>
              <a:buClr>
                <a:schemeClr val="dk1"/>
              </a:buClr>
              <a:buFont typeface="Arial" panose="020B0604020202020204" pitchFamily="34" charset="0"/>
              <a:buChar char="•"/>
              <a:defRPr/>
            </a:pPr>
            <a:r>
              <a:rPr lang="fi" sz="2000" dirty="0">
                <a:solidFill>
                  <a:schemeClr val="dk1"/>
                </a:solidFill>
                <a:latin typeface="Calibri"/>
                <a:ea typeface="Calibri"/>
                <a:cs typeface="Calibri"/>
                <a:sym typeface="Calibri"/>
              </a:rPr>
              <a:t>muokkautuu tietojen ja uskomusten myötä</a:t>
            </a:r>
          </a:p>
          <a:p>
            <a:pPr marL="530225" indent="-342900" eaLnBrk="1" fontAlgn="auto" hangingPunct="1">
              <a:spcAft>
                <a:spcPts val="0"/>
              </a:spcAft>
              <a:buClr>
                <a:schemeClr val="dk1"/>
              </a:buClr>
              <a:buFont typeface="Arial" panose="020B0604020202020204" pitchFamily="34" charset="0"/>
              <a:buChar char="•"/>
              <a:defRPr/>
            </a:pPr>
            <a:r>
              <a:rPr lang="fi" sz="2000" dirty="0">
                <a:solidFill>
                  <a:schemeClr val="dk1"/>
                </a:solidFill>
                <a:latin typeface="Calibri"/>
                <a:ea typeface="Calibri"/>
                <a:cs typeface="Calibri"/>
                <a:sym typeface="Calibri"/>
              </a:rPr>
              <a:t>maailmankuvaan liittyy </a:t>
            </a:r>
            <a:r>
              <a:rPr lang="fi" sz="2000" b="1" dirty="0">
                <a:solidFill>
                  <a:schemeClr val="dk1"/>
                </a:solidFill>
                <a:latin typeface="Calibri"/>
                <a:ea typeface="Calibri"/>
                <a:cs typeface="Calibri"/>
                <a:sym typeface="Calibri"/>
              </a:rPr>
              <a:t>ihmiskäsitys</a:t>
            </a:r>
          </a:p>
          <a:p>
            <a:pPr marL="530225" indent="-342900" eaLnBrk="1" fontAlgn="auto" hangingPunct="1">
              <a:spcAft>
                <a:spcPts val="0"/>
              </a:spcAft>
              <a:buClr>
                <a:schemeClr val="dk1"/>
              </a:buClr>
              <a:buFont typeface="Arial" panose="020B0604020202020204" pitchFamily="34" charset="0"/>
              <a:buChar char="•"/>
              <a:defRPr/>
            </a:pPr>
            <a:r>
              <a:rPr lang="fi" sz="2000" b="1" dirty="0">
                <a:solidFill>
                  <a:schemeClr val="dk1"/>
                </a:solidFill>
                <a:latin typeface="Calibri"/>
                <a:ea typeface="Calibri"/>
                <a:cs typeface="Calibri"/>
                <a:sym typeface="Calibri"/>
              </a:rPr>
              <a:t>maailmankatsomus</a:t>
            </a:r>
            <a:r>
              <a:rPr lang="fi" sz="2000" dirty="0">
                <a:solidFill>
                  <a:schemeClr val="dk1"/>
                </a:solidFill>
                <a:latin typeface="Calibri"/>
                <a:ea typeface="Calibri"/>
                <a:cs typeface="Calibri"/>
                <a:sym typeface="Calibri"/>
              </a:rPr>
              <a:t> sisältää maailmankuvan, arvot ja normit</a:t>
            </a:r>
          </a:p>
        </p:txBody>
      </p:sp>
    </p:spTree>
  </p:cSld>
  <p:clrMapOvr>
    <a:masterClrMapping/>
  </p:clrMapOvr>
  <p:transition spd="slow">
    <p:cut/>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hape 97"/>
          <p:cNvSpPr txBox="1">
            <a:spLocks noGrp="1"/>
          </p:cNvSpPr>
          <p:nvPr>
            <p:ph type="title"/>
          </p:nvPr>
        </p:nvSpPr>
        <p:spPr>
          <a:xfrm>
            <a:off x="468313" y="620713"/>
            <a:ext cx="8229600" cy="1008062"/>
          </a:xfrm>
        </p:spPr>
        <p:txBody>
          <a:bodyPr tIns="45700" bIns="45700"/>
          <a:lstStyle/>
          <a:p>
            <a:pPr>
              <a:spcBef>
                <a:spcPct val="0"/>
              </a:spcBef>
              <a:buSzPct val="25000"/>
              <a:buFont typeface="Calibri" pitchFamily="34" charset="0"/>
              <a:buNone/>
            </a:pPr>
            <a:r>
              <a:rPr lang="fi-FI" smtClean="0">
                <a:solidFill>
                  <a:schemeClr val="tx1"/>
                </a:solidFill>
                <a:latin typeface="Calibri" pitchFamily="34" charset="0"/>
                <a:cs typeface="Calibri" pitchFamily="34" charset="0"/>
                <a:sym typeface="Calibri" pitchFamily="34" charset="0"/>
              </a:rPr>
              <a:t>Pohdi parin kanssa</a:t>
            </a:r>
          </a:p>
        </p:txBody>
      </p:sp>
      <p:sp>
        <p:nvSpPr>
          <p:cNvPr id="5123" name="Shape 98"/>
          <p:cNvSpPr txBox="1">
            <a:spLocks noGrp="1"/>
          </p:cNvSpPr>
          <p:nvPr>
            <p:ph type="body" idx="1"/>
          </p:nvPr>
        </p:nvSpPr>
        <p:spPr>
          <a:xfrm>
            <a:off x="1258888" y="1557338"/>
            <a:ext cx="7129462" cy="4813300"/>
          </a:xfrm>
        </p:spPr>
        <p:txBody>
          <a:bodyPr tIns="45700" bIns="45700"/>
          <a:lstStyle/>
          <a:p>
            <a:pPr marL="342900" indent="-342900">
              <a:spcBef>
                <a:spcPct val="0"/>
              </a:spcBef>
              <a:buClr>
                <a:srgbClr val="E36C09"/>
              </a:buClr>
              <a:buFontTx/>
              <a:buChar char="•"/>
            </a:pPr>
            <a:r>
              <a:rPr lang="fi-FI" sz="2800" smtClean="0">
                <a:solidFill>
                  <a:srgbClr val="0F243E"/>
                </a:solidFill>
                <a:latin typeface="Calibri" pitchFamily="34" charset="0"/>
                <a:cs typeface="Calibri" pitchFamily="34" charset="0"/>
                <a:sym typeface="Calibri" pitchFamily="34" charset="0"/>
              </a:rPr>
              <a:t>Opiskeletko aina samalla tavalla, kun luet läksyjä tai kokeeseen?</a:t>
            </a:r>
          </a:p>
          <a:p>
            <a:pPr marL="342900" indent="-342900">
              <a:spcBef>
                <a:spcPts val="563"/>
              </a:spcBef>
              <a:buClr>
                <a:srgbClr val="E36C09"/>
              </a:buClr>
              <a:buFontTx/>
              <a:buChar char="•"/>
            </a:pPr>
            <a:r>
              <a:rPr lang="fi-FI" sz="2800" smtClean="0">
                <a:solidFill>
                  <a:srgbClr val="0F243E"/>
                </a:solidFill>
                <a:latin typeface="Calibri" pitchFamily="34" charset="0"/>
                <a:cs typeface="Calibri" pitchFamily="34" charset="0"/>
                <a:sym typeface="Calibri" pitchFamily="34" charset="0"/>
              </a:rPr>
              <a:t>Mitä hyviä/huonoja puolia käyttämässäsi opiskelutavassa on?</a:t>
            </a:r>
          </a:p>
          <a:p>
            <a:pPr marL="342900" indent="-342900">
              <a:spcBef>
                <a:spcPts val="563"/>
              </a:spcBef>
              <a:buClr>
                <a:srgbClr val="E36C09"/>
              </a:buClr>
              <a:buFontTx/>
              <a:buChar char="•"/>
            </a:pPr>
            <a:r>
              <a:rPr lang="fi-FI" sz="2800" smtClean="0">
                <a:solidFill>
                  <a:srgbClr val="0F243E"/>
                </a:solidFill>
                <a:latin typeface="Calibri" pitchFamily="34" charset="0"/>
                <a:cs typeface="Calibri" pitchFamily="34" charset="0"/>
                <a:sym typeface="Calibri" pitchFamily="34" charset="0"/>
              </a:rPr>
              <a:t>Sopivatko eri aineisiin erilaiset oppimistavat (esimerkiksi ulkoluku tai tehtävien tekeminen)? Miksi?</a:t>
            </a:r>
          </a:p>
        </p:txBody>
      </p:sp>
      <p:pic>
        <p:nvPicPr>
          <p:cNvPr id="5124" name="Shape 99"/>
          <p:cNvPicPr preferRelativeResize="0">
            <a:picLocks noChangeAspect="1" noChangeArrowheads="1"/>
          </p:cNvPicPr>
          <p:nvPr/>
        </p:nvPicPr>
        <p:blipFill>
          <a:blip r:embed="rId3" cstate="print"/>
          <a:srcRect/>
          <a:stretch>
            <a:fillRect/>
          </a:stretch>
        </p:blipFill>
        <p:spPr bwMode="auto">
          <a:xfrm>
            <a:off x="4932363" y="4437063"/>
            <a:ext cx="2832100" cy="1889125"/>
          </a:xfrm>
          <a:prstGeom prst="rect">
            <a:avLst/>
          </a:prstGeom>
          <a:noFill/>
          <a:ln w="9525">
            <a:noFill/>
            <a:miter lim="800000"/>
            <a:headEnd/>
            <a:tailEnd/>
          </a:ln>
        </p:spPr>
      </p:pic>
    </p:spTree>
  </p:cSld>
  <p:clrMapOvr>
    <a:masterClrMapping/>
  </p:clrMapOvr>
  <p:transition spd="slow">
    <p:cut/>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b="1" dirty="0" smtClean="0"/>
              <a:t>Konstruktivistinen oppimiskäsitys</a:t>
            </a:r>
            <a:endParaRPr lang="fi-FI" dirty="0"/>
          </a:p>
        </p:txBody>
      </p:sp>
      <p:sp>
        <p:nvSpPr>
          <p:cNvPr id="3" name="Sisällön paikkamerkki 2"/>
          <p:cNvSpPr>
            <a:spLocks noGrp="1"/>
          </p:cNvSpPr>
          <p:nvPr>
            <p:ph idx="1"/>
          </p:nvPr>
        </p:nvSpPr>
        <p:spPr/>
        <p:txBody>
          <a:bodyPr>
            <a:normAutofit lnSpcReduction="10000"/>
          </a:bodyPr>
          <a:lstStyle/>
          <a:p>
            <a:pPr fontAlgn="base">
              <a:buNone/>
            </a:pPr>
            <a:r>
              <a:rPr lang="fi-FI" b="1" dirty="0" smtClean="0"/>
              <a:t>Oppiminen tiedon rakentamisena</a:t>
            </a:r>
          </a:p>
          <a:p>
            <a:pPr fontAlgn="base"/>
            <a:r>
              <a:rPr lang="fi-FI" dirty="0" smtClean="0"/>
              <a:t>Konstruktivismissa oppiminen nähdään aktiivisena tiedon konstruointiprosessina eli tiedon rakentamisen prosessina.</a:t>
            </a:r>
          </a:p>
          <a:p>
            <a:pPr fontAlgn="base"/>
            <a:r>
              <a:rPr lang="fi-FI" dirty="0" smtClean="0"/>
              <a:t>Konstruktivismin keskeisenä ajatuksena on, että tieto ei siirry vaan oppija rakentaa eli konstruoi sen itse uudelleen.</a:t>
            </a:r>
          </a:p>
          <a:p>
            <a:pPr fontAlgn="base"/>
            <a:r>
              <a:rPr lang="fi-FI" dirty="0" smtClean="0"/>
              <a:t> Oppijan omat aikaisemmat tiedot, käsitykset ja kokemukset opittavasta asiasta säätelevät hyvin paljon sitä, mitä hän asiasta havaitsee ja miten hän asiaa tulkitsee. </a:t>
            </a:r>
          </a:p>
          <a:p>
            <a:endParaRPr lang="fi-FI"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fontScale="92500" lnSpcReduction="20000"/>
          </a:bodyPr>
          <a:lstStyle/>
          <a:p>
            <a:pPr fontAlgn="base"/>
            <a:r>
              <a:rPr lang="fi-FI" dirty="0" smtClean="0"/>
              <a:t>Oppiminen liittyy toimintaan ja palvelee toimintaa. Olennaista on, että oppijassa heräävät omiksi koetut, opittavaan asiaan liittyvät kysymykset, oma kokeilu, ongelmanratkaisu ja ymmärtäminen.</a:t>
            </a:r>
          </a:p>
          <a:p>
            <a:pPr fontAlgn="base"/>
            <a:r>
              <a:rPr lang="fi-FI" dirty="0" smtClean="0"/>
              <a:t> Oppiminen on oppijan oman toiminnan tulosta. Se on tilannesidonnaista, </a:t>
            </a:r>
            <a:r>
              <a:rPr lang="fi-FI" dirty="0" err="1" smtClean="0"/>
              <a:t>kontekstuaalista</a:t>
            </a:r>
            <a:r>
              <a:rPr lang="fi-FI" dirty="0" smtClean="0"/>
              <a:t> eli asiayhteyteen sidottua ja vuorovaikutuksen tulosta. </a:t>
            </a:r>
          </a:p>
          <a:p>
            <a:pPr fontAlgn="base"/>
            <a:r>
              <a:rPr lang="fi-FI" dirty="0" smtClean="0"/>
              <a:t>Itseohjautuvuus, minän kasvu ja </a:t>
            </a:r>
            <a:r>
              <a:rPr lang="fi-FI" dirty="0" err="1" smtClean="0"/>
              <a:t>itsereflektiiviset</a:t>
            </a:r>
            <a:r>
              <a:rPr lang="fi-FI" dirty="0" smtClean="0"/>
              <a:t> valmiudet ovat mahdollisia ihmislajin yksilölle, mutta ne on opittava. </a:t>
            </a:r>
          </a:p>
          <a:p>
            <a:pPr fontAlgn="base"/>
            <a:r>
              <a:rPr lang="fi-FI" dirty="0" smtClean="0"/>
              <a:t>Subjektiivisista kokemuksista muodostuu objektiivista tietoa sosiaalisen vuorovaikutuksen ja </a:t>
            </a:r>
            <a:r>
              <a:rPr lang="fi-FI" dirty="0" err="1" smtClean="0"/>
              <a:t>oppijoiden</a:t>
            </a:r>
            <a:r>
              <a:rPr lang="fi-FI" dirty="0" smtClean="0"/>
              <a:t> keskinäisen yhteistoiminnan kautta.</a:t>
            </a:r>
          </a:p>
          <a:p>
            <a:endParaRPr lang="fi-FI"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fontScale="70000" lnSpcReduction="20000"/>
          </a:bodyPr>
          <a:lstStyle/>
          <a:p>
            <a:pPr fontAlgn="base"/>
            <a:r>
              <a:rPr lang="fi-FI" dirty="0" err="1" smtClean="0"/>
              <a:t>Maijaliisa</a:t>
            </a:r>
            <a:r>
              <a:rPr lang="fi-FI" dirty="0" smtClean="0"/>
              <a:t> </a:t>
            </a:r>
            <a:r>
              <a:rPr lang="fi-FI" dirty="0" err="1" smtClean="0"/>
              <a:t>Rauste-von</a:t>
            </a:r>
            <a:r>
              <a:rPr lang="fi-FI" dirty="0" smtClean="0"/>
              <a:t> Wright ja Johan von Wright (1994) kuvaavat konstruktivismia seuraavilla yleistyksillä:</a:t>
            </a:r>
          </a:p>
          <a:p>
            <a:pPr fontAlgn="base"/>
            <a:r>
              <a:rPr lang="fi-FI" dirty="0" smtClean="0"/>
              <a:t>uutta tietoa omaksutaan käyttämällä aiemmin opittua</a:t>
            </a:r>
          </a:p>
          <a:p>
            <a:pPr fontAlgn="base"/>
            <a:r>
              <a:rPr lang="fi-FI" dirty="0" smtClean="0"/>
              <a:t>oppiminen on oppijan oman toiminnan tulosta</a:t>
            </a:r>
          </a:p>
          <a:p>
            <a:pPr fontAlgn="base"/>
            <a:r>
              <a:rPr lang="fi-FI" dirty="0" smtClean="0"/>
              <a:t>toimintaa ohjaa sen tavoite, ja tavoitetta ohjaavat oppimisen kriteerit – mutta oppimista säätelee se, mitä oppija tekee</a:t>
            </a:r>
          </a:p>
          <a:p>
            <a:pPr fontAlgn="base"/>
            <a:r>
              <a:rPr lang="fi-FI" dirty="0" smtClean="0"/>
              <a:t>ymmärtämisen painottaminen edistää mielekästä tiedon jäsentämistä</a:t>
            </a:r>
          </a:p>
          <a:p>
            <a:pPr fontAlgn="base"/>
            <a:r>
              <a:rPr lang="fi-FI" dirty="0" smtClean="0"/>
              <a:t>sama asia voidaan käsittää ja tulkita monella eri tavalla</a:t>
            </a:r>
          </a:p>
          <a:p>
            <a:pPr fontAlgn="base"/>
            <a:r>
              <a:rPr lang="fi-FI" dirty="0" smtClean="0"/>
              <a:t>opitun siirtäminen uusiin tilanteisiin riippuu tietojen ja taitojen kytkeytymisestä toisiinsa</a:t>
            </a:r>
          </a:p>
          <a:p>
            <a:pPr fontAlgn="base"/>
            <a:r>
              <a:rPr lang="fi-FI" dirty="0" smtClean="0"/>
              <a:t>sosiaalisella vuorovaikutuksella on keskeinen rooli oppimisessa</a:t>
            </a:r>
          </a:p>
          <a:p>
            <a:pPr fontAlgn="base"/>
            <a:r>
              <a:rPr lang="fi-FI" dirty="0" smtClean="0"/>
              <a:t>tavoitteellinen oppiminen on taito, jota voi oppia</a:t>
            </a:r>
          </a:p>
          <a:p>
            <a:pPr fontAlgn="base"/>
            <a:r>
              <a:rPr lang="fi-FI" dirty="0" smtClean="0"/>
              <a:t>oppimisen arvioinnin tulisi olla monipuolista</a:t>
            </a:r>
          </a:p>
          <a:p>
            <a:pPr fontAlgn="base"/>
            <a:r>
              <a:rPr lang="fi-FI" dirty="0" smtClean="0"/>
              <a:t>opetussuunnitelmien tulisi olla joustavia ja ottaa huomioon niin oppijan valmiudet kuin tiedon suhteellisuus ja muuttuvuuskin.</a:t>
            </a:r>
          </a:p>
          <a:p>
            <a:endParaRPr lang="fi-FI"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Shape 91"/>
          <p:cNvSpPr txBox="1">
            <a:spLocks noGrp="1"/>
          </p:cNvSpPr>
          <p:nvPr>
            <p:ph type="body" idx="1"/>
          </p:nvPr>
        </p:nvSpPr>
        <p:spPr>
          <a:xfrm>
            <a:off x="1692275" y="1196975"/>
            <a:ext cx="6191250" cy="3829050"/>
          </a:xfrm>
        </p:spPr>
        <p:txBody>
          <a:bodyPr tIns="45700" bIns="45700">
            <a:noAutofit/>
          </a:bodyPr>
          <a:lstStyle/>
          <a:p>
            <a:pPr marL="342900" indent="-342900">
              <a:buClr>
                <a:srgbClr val="E36C09"/>
              </a:buClr>
              <a:buSzPct val="100000"/>
              <a:buFont typeface="Arial"/>
              <a:buNone/>
              <a:defRPr/>
            </a:pPr>
            <a:endParaRPr sz="2800">
              <a:solidFill>
                <a:srgbClr val="0F243E"/>
              </a:solidFill>
              <a:latin typeface="Calibri"/>
              <a:ea typeface="Calibri"/>
              <a:cs typeface="Calibri"/>
              <a:sym typeface="Calibri"/>
            </a:endParaRPr>
          </a:p>
          <a:p>
            <a:pPr>
              <a:spcBef>
                <a:spcPts val="560"/>
              </a:spcBef>
              <a:defRPr/>
            </a:pPr>
            <a:endParaRPr sz="2800">
              <a:solidFill>
                <a:srgbClr val="0F243E"/>
              </a:solidFill>
              <a:latin typeface="Calibri"/>
              <a:ea typeface="Calibri"/>
              <a:cs typeface="Calibri"/>
              <a:sym typeface="Calibri"/>
            </a:endParaRPr>
          </a:p>
        </p:txBody>
      </p:sp>
      <p:sp>
        <p:nvSpPr>
          <p:cNvPr id="4099" name="Shape 97"/>
          <p:cNvSpPr txBox="1">
            <a:spLocks noGrp="1"/>
          </p:cNvSpPr>
          <p:nvPr>
            <p:ph type="title"/>
          </p:nvPr>
        </p:nvSpPr>
        <p:spPr>
          <a:xfrm>
            <a:off x="395288" y="476250"/>
            <a:ext cx="8229600" cy="1081088"/>
          </a:xfrm>
        </p:spPr>
        <p:txBody>
          <a:bodyPr tIns="45700" bIns="45700"/>
          <a:lstStyle/>
          <a:p>
            <a:pPr>
              <a:spcBef>
                <a:spcPct val="0"/>
              </a:spcBef>
              <a:buSzPct val="25000"/>
              <a:buFont typeface="Calibri" pitchFamily="34" charset="0"/>
              <a:buNone/>
            </a:pPr>
            <a:r>
              <a:rPr lang="fi-FI" smtClean="0">
                <a:solidFill>
                  <a:schemeClr val="tx1"/>
                </a:solidFill>
                <a:latin typeface="Calibri" pitchFamily="34" charset="0"/>
                <a:cs typeface="Calibri" pitchFamily="34" charset="0"/>
                <a:sym typeface="Calibri" pitchFamily="34" charset="0"/>
              </a:rPr>
              <a:t>Pohdi</a:t>
            </a:r>
          </a:p>
        </p:txBody>
      </p:sp>
      <p:pic>
        <p:nvPicPr>
          <p:cNvPr id="4100" name="Kuva 2"/>
          <p:cNvPicPr>
            <a:picLocks noChangeAspect="1"/>
          </p:cNvPicPr>
          <p:nvPr/>
        </p:nvPicPr>
        <p:blipFill>
          <a:blip r:embed="rId3" cstate="print"/>
          <a:srcRect/>
          <a:stretch>
            <a:fillRect/>
          </a:stretch>
        </p:blipFill>
        <p:spPr bwMode="auto">
          <a:xfrm>
            <a:off x="2714625" y="1557338"/>
            <a:ext cx="4430713" cy="4679950"/>
          </a:xfrm>
          <a:prstGeom prst="rect">
            <a:avLst/>
          </a:prstGeom>
          <a:noFill/>
          <a:ln w="9525">
            <a:noFill/>
            <a:miter lim="800000"/>
            <a:headEnd/>
            <a:tailEnd/>
          </a:ln>
        </p:spPr>
      </p:pic>
    </p:spTree>
  </p:cSld>
  <p:clrMapOvr>
    <a:masterClrMapping/>
  </p:clrMapOvr>
  <p:transition spd="slow">
    <p:cut/>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hape 66"/>
          <p:cNvSpPr txBox="1">
            <a:spLocks noGrp="1"/>
          </p:cNvSpPr>
          <p:nvPr>
            <p:ph type="title"/>
          </p:nvPr>
        </p:nvSpPr>
        <p:spPr>
          <a:xfrm>
            <a:off x="323850" y="981075"/>
            <a:ext cx="8520113" cy="763588"/>
          </a:xfrm>
        </p:spPr>
        <p:txBody>
          <a:bodyPr>
            <a:normAutofit fontScale="90000"/>
          </a:bodyPr>
          <a:lstStyle/>
          <a:p>
            <a:pPr eaLnBrk="1" hangingPunct="1">
              <a:spcBef>
                <a:spcPct val="0"/>
              </a:spcBef>
              <a:buClr>
                <a:srgbClr val="000000"/>
              </a:buClr>
              <a:buFont typeface="Calibri" pitchFamily="34" charset="0"/>
              <a:buNone/>
            </a:pPr>
            <a:r>
              <a:rPr lang="fi-FI" smtClean="0">
                <a:solidFill>
                  <a:srgbClr val="000000"/>
                </a:solidFill>
                <a:latin typeface="Calibri" pitchFamily="34" charset="0"/>
                <a:cs typeface="Calibri" pitchFamily="34" charset="0"/>
                <a:sym typeface="Calibri" pitchFamily="34" charset="0"/>
              </a:rPr>
              <a:t>Pelaa tietokone- tai kännykkäpeliä!</a:t>
            </a:r>
            <a:br>
              <a:rPr lang="fi-FI" smtClean="0">
                <a:solidFill>
                  <a:srgbClr val="000000"/>
                </a:solidFill>
                <a:latin typeface="Calibri" pitchFamily="34" charset="0"/>
                <a:cs typeface="Calibri" pitchFamily="34" charset="0"/>
                <a:sym typeface="Calibri" pitchFamily="34" charset="0"/>
              </a:rPr>
            </a:br>
            <a:endParaRPr lang="fi-FI" smtClean="0">
              <a:solidFill>
                <a:srgbClr val="000000"/>
              </a:solidFill>
              <a:latin typeface="Calibri" pitchFamily="34" charset="0"/>
              <a:cs typeface="Calibri" pitchFamily="34" charset="0"/>
              <a:sym typeface="Calibri" pitchFamily="34" charset="0"/>
            </a:endParaRPr>
          </a:p>
        </p:txBody>
      </p:sp>
      <p:sp>
        <p:nvSpPr>
          <p:cNvPr id="67" name="Shape 67"/>
          <p:cNvSpPr txBox="1">
            <a:spLocks noGrp="1"/>
          </p:cNvSpPr>
          <p:nvPr>
            <p:ph type="body" idx="1"/>
          </p:nvPr>
        </p:nvSpPr>
        <p:spPr>
          <a:xfrm>
            <a:off x="539750" y="1989138"/>
            <a:ext cx="7993063" cy="4102100"/>
          </a:xfrm>
        </p:spPr>
        <p:txBody>
          <a:bodyPr>
            <a:noAutofit/>
          </a:bodyPr>
          <a:lstStyle/>
          <a:p>
            <a:pPr marL="508000" indent="-457200" eaLnBrk="1" fontAlgn="auto" hangingPunct="1">
              <a:spcAft>
                <a:spcPts val="0"/>
              </a:spcAft>
              <a:buFont typeface="Arial" panose="020B0604020202020204" pitchFamily="34" charset="0"/>
              <a:buChar char="•"/>
              <a:defRPr/>
            </a:pPr>
            <a:r>
              <a:rPr lang="fi" sz="2800" dirty="0" smtClean="0"/>
              <a:t>Pelaa </a:t>
            </a:r>
            <a:r>
              <a:rPr lang="fi" sz="2800" dirty="0"/>
              <a:t>peliä, jota et ole aiemmin </a:t>
            </a:r>
            <a:r>
              <a:rPr lang="fi" sz="2800" dirty="0" smtClean="0"/>
              <a:t>pelannut. </a:t>
            </a:r>
            <a:r>
              <a:rPr lang="fi" sz="2800" dirty="0"/>
              <a:t>Kysy vaikka naapurilta, mitä peliä hän suosittelee</a:t>
            </a:r>
            <a:r>
              <a:rPr lang="fi" sz="2800" dirty="0" smtClean="0"/>
              <a:t>.</a:t>
            </a:r>
          </a:p>
          <a:p>
            <a:pPr marL="50800" indent="0" eaLnBrk="1" fontAlgn="auto" hangingPunct="1">
              <a:spcAft>
                <a:spcPts val="0"/>
              </a:spcAft>
              <a:buFont typeface="Arial"/>
              <a:buNone/>
              <a:defRPr/>
            </a:pPr>
            <a:endParaRPr lang="fi" sz="2800" dirty="0"/>
          </a:p>
          <a:p>
            <a:pPr marL="508000" indent="-457200" eaLnBrk="1" fontAlgn="auto" hangingPunct="1">
              <a:spcAft>
                <a:spcPts val="0"/>
              </a:spcAft>
              <a:buFont typeface="Arial" panose="020B0604020202020204" pitchFamily="34" charset="0"/>
              <a:buChar char="•"/>
              <a:defRPr/>
            </a:pPr>
            <a:r>
              <a:rPr lang="fi" sz="2800" dirty="0"/>
              <a:t>Aikaa pelaamiseen on 10 min.</a:t>
            </a:r>
          </a:p>
          <a:p>
            <a:pPr eaLnBrk="1" fontAlgn="auto" hangingPunct="1">
              <a:spcAft>
                <a:spcPts val="0"/>
              </a:spcAft>
              <a:buFont typeface="Arial"/>
              <a:buNone/>
              <a:defRPr/>
            </a:pPr>
            <a:endParaRPr dirty="0"/>
          </a:p>
        </p:txBody>
      </p:sp>
    </p:spTree>
  </p:cSld>
  <p:clrMapOvr>
    <a:masterClrMapping/>
  </p:clrMapOvr>
  <p:transition spd="slow">
    <p:cut/>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hape 72"/>
          <p:cNvSpPr txBox="1">
            <a:spLocks noGrp="1"/>
          </p:cNvSpPr>
          <p:nvPr>
            <p:ph type="title"/>
          </p:nvPr>
        </p:nvSpPr>
        <p:spPr>
          <a:xfrm>
            <a:off x="251520" y="332656"/>
            <a:ext cx="8521700" cy="763588"/>
          </a:xfrm>
        </p:spPr>
        <p:txBody>
          <a:bodyPr/>
          <a:lstStyle/>
          <a:p>
            <a:pPr eaLnBrk="1" hangingPunct="1">
              <a:spcBef>
                <a:spcPct val="0"/>
              </a:spcBef>
              <a:buClr>
                <a:srgbClr val="000000"/>
              </a:buClr>
              <a:buFont typeface="Calibri" pitchFamily="34" charset="0"/>
              <a:buNone/>
            </a:pPr>
            <a:r>
              <a:rPr lang="fi-FI" dirty="0" smtClean="0">
                <a:solidFill>
                  <a:srgbClr val="000000"/>
                </a:solidFill>
                <a:latin typeface="Calibri" pitchFamily="34" charset="0"/>
                <a:cs typeface="Calibri" pitchFamily="34" charset="0"/>
                <a:sym typeface="Calibri" pitchFamily="34" charset="0"/>
              </a:rPr>
              <a:t>Pelaamisen jälkeen:</a:t>
            </a:r>
          </a:p>
        </p:txBody>
      </p:sp>
      <p:sp>
        <p:nvSpPr>
          <p:cNvPr id="73" name="Shape 73"/>
          <p:cNvSpPr txBox="1">
            <a:spLocks noGrp="1"/>
          </p:cNvSpPr>
          <p:nvPr>
            <p:ph type="body" idx="1"/>
          </p:nvPr>
        </p:nvSpPr>
        <p:spPr>
          <a:xfrm>
            <a:off x="539750" y="1052736"/>
            <a:ext cx="7848600" cy="5544616"/>
          </a:xfrm>
        </p:spPr>
        <p:txBody>
          <a:bodyPr>
            <a:noAutofit/>
          </a:bodyPr>
          <a:lstStyle/>
          <a:p>
            <a:pPr marL="571500" indent="-342900" eaLnBrk="1" fontAlgn="auto" hangingPunct="1">
              <a:spcAft>
                <a:spcPts val="0"/>
              </a:spcAft>
              <a:buFont typeface="Arial" panose="020B0604020202020204" pitchFamily="34" charset="0"/>
              <a:buChar char="•"/>
              <a:defRPr/>
            </a:pPr>
            <a:r>
              <a:rPr lang="fi" dirty="0" smtClean="0"/>
              <a:t>mitkä </a:t>
            </a:r>
            <a:r>
              <a:rPr lang="fi" dirty="0"/>
              <a:t>tekijät helpottivat pelaamista ja miksi?</a:t>
            </a:r>
          </a:p>
          <a:p>
            <a:pPr marL="571500" indent="-342900" eaLnBrk="1" fontAlgn="auto" hangingPunct="1">
              <a:spcAft>
                <a:spcPts val="0"/>
              </a:spcAft>
              <a:buFont typeface="Arial" panose="020B0604020202020204" pitchFamily="34" charset="0"/>
              <a:buChar char="•"/>
              <a:defRPr/>
            </a:pPr>
            <a:r>
              <a:rPr lang="fi" dirty="0"/>
              <a:t>mitkä tekijät vaikeuttivat pelaamista ja miksi?</a:t>
            </a:r>
          </a:p>
          <a:p>
            <a:pPr eaLnBrk="1" fontAlgn="auto" hangingPunct="1">
              <a:spcAft>
                <a:spcPts val="0"/>
              </a:spcAft>
              <a:buFont typeface="Arial"/>
              <a:buNone/>
              <a:defRPr/>
            </a:pPr>
            <a:endParaRPr lang="fi" dirty="0" smtClean="0"/>
          </a:p>
          <a:p>
            <a:pPr eaLnBrk="1" fontAlgn="auto" hangingPunct="1">
              <a:spcAft>
                <a:spcPts val="0"/>
              </a:spcAft>
              <a:buFont typeface="Arial"/>
              <a:buNone/>
              <a:defRPr/>
            </a:pPr>
            <a:r>
              <a:rPr lang="fi" dirty="0" smtClean="0"/>
              <a:t>Käytä </a:t>
            </a:r>
            <a:r>
              <a:rPr lang="fi" dirty="0"/>
              <a:t>hyväksesi esimerkiksi näitä käsitteitä:</a:t>
            </a:r>
          </a:p>
          <a:p>
            <a:pPr marL="571500" indent="-342900" eaLnBrk="1" fontAlgn="auto" hangingPunct="1">
              <a:spcAft>
                <a:spcPts val="0"/>
              </a:spcAft>
              <a:buFont typeface="Arial" panose="020B0604020202020204" pitchFamily="34" charset="0"/>
              <a:buChar char="•"/>
              <a:defRPr/>
            </a:pPr>
            <a:r>
              <a:rPr lang="fi" dirty="0"/>
              <a:t>sisäinen malli/skeema</a:t>
            </a:r>
          </a:p>
          <a:p>
            <a:pPr marL="571500" indent="-342900" eaLnBrk="1" fontAlgn="auto" hangingPunct="1">
              <a:spcAft>
                <a:spcPts val="0"/>
              </a:spcAft>
              <a:buFont typeface="Arial" panose="020B0604020202020204" pitchFamily="34" charset="0"/>
              <a:buChar char="•"/>
              <a:defRPr/>
            </a:pPr>
            <a:r>
              <a:rPr lang="fi" dirty="0"/>
              <a:t>Neisserin havaintokehä</a:t>
            </a:r>
          </a:p>
          <a:p>
            <a:pPr marL="571500" indent="-342900" eaLnBrk="1" fontAlgn="auto" hangingPunct="1">
              <a:spcAft>
                <a:spcPts val="0"/>
              </a:spcAft>
              <a:buFont typeface="Arial" panose="020B0604020202020204" pitchFamily="34" charset="0"/>
              <a:buChar char="•"/>
              <a:defRPr/>
            </a:pPr>
            <a:r>
              <a:rPr lang="fi" dirty="0"/>
              <a:t>valikoiva tarkkaavaisuus</a:t>
            </a:r>
          </a:p>
          <a:p>
            <a:pPr marL="571500" indent="-342900" eaLnBrk="1" fontAlgn="auto" hangingPunct="1">
              <a:spcAft>
                <a:spcPts val="0"/>
              </a:spcAft>
              <a:buFont typeface="Arial" panose="020B0604020202020204" pitchFamily="34" charset="0"/>
              <a:buChar char="•"/>
              <a:defRPr/>
            </a:pPr>
            <a:r>
              <a:rPr lang="fi" dirty="0"/>
              <a:t>skripti</a:t>
            </a:r>
          </a:p>
          <a:p>
            <a:pPr eaLnBrk="1" fontAlgn="auto" hangingPunct="1">
              <a:spcAft>
                <a:spcPts val="0"/>
              </a:spcAft>
              <a:buFont typeface="Arial"/>
              <a:buNone/>
              <a:defRPr/>
            </a:pPr>
            <a:endParaRPr dirty="0"/>
          </a:p>
        </p:txBody>
      </p:sp>
    </p:spTree>
  </p:cSld>
  <p:clrMapOvr>
    <a:masterClrMapping/>
  </p:clrMapOvr>
  <p:transition spd="slow">
    <p:cut/>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b="1" dirty="0" smtClean="0"/>
              <a:t>Konstruktivismi ja oppimisen ohjaaminen</a:t>
            </a:r>
            <a:endParaRPr lang="fi-FI" dirty="0"/>
          </a:p>
        </p:txBody>
      </p:sp>
      <p:sp>
        <p:nvSpPr>
          <p:cNvPr id="3" name="Sisällön paikkamerkki 2"/>
          <p:cNvSpPr>
            <a:spLocks noGrp="1"/>
          </p:cNvSpPr>
          <p:nvPr>
            <p:ph idx="1"/>
          </p:nvPr>
        </p:nvSpPr>
        <p:spPr/>
        <p:txBody>
          <a:bodyPr>
            <a:normAutofit fontScale="32500" lnSpcReduction="20000"/>
          </a:bodyPr>
          <a:lstStyle/>
          <a:p>
            <a:pPr fontAlgn="base"/>
            <a:r>
              <a:rPr lang="fi-FI" sz="4500" dirty="0" err="1" smtClean="0"/>
              <a:t>Maijaliisa</a:t>
            </a:r>
            <a:r>
              <a:rPr lang="fi-FI" sz="4500" dirty="0" smtClean="0"/>
              <a:t> </a:t>
            </a:r>
            <a:r>
              <a:rPr lang="fi-FI" sz="4500" dirty="0" err="1" smtClean="0"/>
              <a:t>Rauste-von</a:t>
            </a:r>
            <a:r>
              <a:rPr lang="fi-FI" sz="4500" dirty="0" smtClean="0"/>
              <a:t> Wright (1997,19) kuvaa konstruktivistisesti suuntautunutta koulutusprosessia seuraavilla piirteillä:</a:t>
            </a:r>
          </a:p>
          <a:p>
            <a:pPr fontAlgn="base"/>
            <a:r>
              <a:rPr lang="fi-FI" sz="4500" dirty="0" smtClean="0"/>
              <a:t>opetussuunnitelmaan kirjataan vain keskeiset tavoitteet ja ideat, jotka mahdollistavat koulutusvaiheen kokonaisosaamisen; hyvän osaamisen kriteerit esitetään</a:t>
            </a:r>
          </a:p>
          <a:p>
            <a:pPr fontAlgn="base"/>
            <a:r>
              <a:rPr lang="fi-FI" sz="4500" dirty="0" smtClean="0"/>
              <a:t>oppiminen on oppijan aktiivinen tiedon konstruointiprosessi; oppija valikoi ja tulkitsee informaatiota aikaisemman oppimansa ja odotustensa pohjalta</a:t>
            </a:r>
          </a:p>
          <a:p>
            <a:pPr fontAlgn="base"/>
            <a:r>
              <a:rPr lang="fi-FI" sz="4500" dirty="0" smtClean="0"/>
              <a:t>ymmärtäminen ja ajattelu ovat aina keskeisiä oppimisessa; tavoitteena on, että oppijalle syntyy omiksi ja tärkeiksi koettuja ongelmia, jotka ovat koulutuksen kannalta relevantteja</a:t>
            </a:r>
          </a:p>
          <a:p>
            <a:pPr fontAlgn="base"/>
            <a:r>
              <a:rPr lang="fi-FI" sz="4500" dirty="0" smtClean="0"/>
              <a:t>oppiminen on aina konteksti- ja tilannesidonnaista; ihminen oppii jatkuvasti, myös koulutustilanteiden ulkopuolella</a:t>
            </a:r>
          </a:p>
          <a:p>
            <a:pPr fontAlgn="base"/>
            <a:r>
              <a:rPr lang="fi-FI" sz="4500" dirty="0" smtClean="0"/>
              <a:t>hyvän opettajuuden edellytys on taito luoda oppimisympäristöjä, jotka herättävät oppijassa kysymyksiä ja auttavat häntä konstruoimaan vastauksia ymmärtäen, mihin ollaan pyrkimässä; oleellista opettajan toiminnassa on sekä opiskeltavan asian kannalta tärkeiden kysymysten virittäminen että opiskelijoiden ajattelu- ja ymmärtämisvalmiuksien harjaannuttaminen antamalla heille monipuolisia mahdollisuuksia saada palautetta toiminnastaan</a:t>
            </a:r>
          </a:p>
          <a:p>
            <a:pPr fontAlgn="base"/>
            <a:r>
              <a:rPr lang="fi-FI" sz="4500" dirty="0" smtClean="0"/>
              <a:t>koulutuksen keskiöön nousee oppimaan oppimisen valmiuksien oppiminen.</a:t>
            </a:r>
          </a:p>
          <a:p>
            <a:endParaRPr lang="fi-FI"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Kysymyksiä</a:t>
            </a:r>
            <a:endParaRPr lang="fi-FI" dirty="0"/>
          </a:p>
        </p:txBody>
      </p:sp>
      <p:sp>
        <p:nvSpPr>
          <p:cNvPr id="3" name="Sisällön paikkamerkki 2"/>
          <p:cNvSpPr>
            <a:spLocks noGrp="1"/>
          </p:cNvSpPr>
          <p:nvPr>
            <p:ph sz="quarter" idx="1"/>
          </p:nvPr>
        </p:nvSpPr>
        <p:spPr/>
        <p:txBody>
          <a:bodyPr>
            <a:normAutofit lnSpcReduction="10000"/>
          </a:bodyPr>
          <a:lstStyle/>
          <a:p>
            <a:endParaRPr lang="fi-FI" dirty="0" smtClean="0"/>
          </a:p>
          <a:p>
            <a:endParaRPr lang="fi-FI" dirty="0" smtClean="0"/>
          </a:p>
          <a:p>
            <a:r>
              <a:rPr lang="fi-FI" dirty="0" smtClean="0"/>
              <a:t>Mitä on kasvatus ja miten se on muuttunut kulttuurin kehittymisen myötä?</a:t>
            </a:r>
          </a:p>
          <a:p>
            <a:pPr>
              <a:buNone/>
            </a:pPr>
            <a:endParaRPr lang="fi-FI" dirty="0" smtClean="0"/>
          </a:p>
          <a:p>
            <a:r>
              <a:rPr lang="fi-FI" dirty="0" smtClean="0"/>
              <a:t>Mitkä asiat mielestäsi vaikuttavat kasvatukseen?</a:t>
            </a:r>
          </a:p>
          <a:p>
            <a:pPr>
              <a:buNone/>
            </a:pPr>
            <a:endParaRPr lang="fi-FI" dirty="0" smtClean="0"/>
          </a:p>
          <a:p>
            <a:r>
              <a:rPr lang="fi-FI" dirty="0" smtClean="0"/>
              <a:t>Mitkä tahot toimivat kasvattajina?</a:t>
            </a:r>
          </a:p>
          <a:p>
            <a:pPr>
              <a:buNone/>
            </a:pPr>
            <a:endParaRPr lang="fi-FI" dirty="0" smtClean="0"/>
          </a:p>
          <a:p>
            <a:r>
              <a:rPr lang="fi-FI" dirty="0" smtClean="0"/>
              <a:t>Miten media kasvattaa?</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fontScale="62500" lnSpcReduction="20000"/>
          </a:bodyPr>
          <a:lstStyle/>
          <a:p>
            <a:pPr fontAlgn="base"/>
            <a:r>
              <a:rPr lang="fi-FI" dirty="0" smtClean="0"/>
              <a:t>Päivi Tynjälä (1999, 60-67) vastaa kysymykseen ”mitä konstruktivismista seuraa käytännön opetustyöhön?” seuraavasti:</a:t>
            </a:r>
          </a:p>
          <a:p>
            <a:pPr fontAlgn="base"/>
            <a:r>
              <a:rPr lang="fi-FI" dirty="0" smtClean="0"/>
              <a:t>Oppijan aktiivisuuden merkitys ja opettajan roolin muuttuminen: opettajan rooli muuttuu oppimistilanteen järjestäjäksi, jossa keskeistä on oppijan oppimisprosessin tukeminen; opettajan tehtävä on aikaansaada ristiriitaa oppijan ajattelumalleissa; opettaja on ohjaaja ja oman alansa asiantuntija</a:t>
            </a:r>
          </a:p>
          <a:p>
            <a:pPr fontAlgn="base"/>
            <a:r>
              <a:rPr lang="fi-FI" dirty="0" smtClean="0"/>
              <a:t>Oppijan aikaisemmat tiedot ovat uuden tiedon oppimisen perusta: </a:t>
            </a:r>
            <a:r>
              <a:rPr lang="fi-FI" dirty="0" err="1" smtClean="0"/>
              <a:t>oppijoiden</a:t>
            </a:r>
            <a:r>
              <a:rPr lang="fi-FI" dirty="0" smtClean="0"/>
              <a:t> arkikokemukset voivat olla ristiriidassa oppilaitoksen opetuksen kanssa</a:t>
            </a:r>
          </a:p>
          <a:p>
            <a:pPr fontAlgn="base"/>
            <a:r>
              <a:rPr lang="fi-FI" dirty="0" smtClean="0"/>
              <a:t>Metakognitiivisten taitojen kehittäminen: opiskelun alkuvaiheessa ulkoinen tuki ja kontrolli ovat tärkeitä, mutta niitä voidaan vähentää oppimaan oppimisen taitojen kasvaessa; </a:t>
            </a:r>
            <a:r>
              <a:rPr lang="fi-FI" dirty="0" err="1" smtClean="0"/>
              <a:t>oppijoita</a:t>
            </a:r>
            <a:r>
              <a:rPr lang="fi-FI" dirty="0" smtClean="0"/>
              <a:t> ohjataan asteittain lisääntyvään oppimisen itsesäätelyyn</a:t>
            </a:r>
          </a:p>
          <a:p>
            <a:pPr fontAlgn="base"/>
            <a:r>
              <a:rPr lang="fi-FI" dirty="0" smtClean="0"/>
              <a:t>Ymmärtäminen on tärkeämpää kuin ulkoa osaaminen: ainoastaan ymmärretty tieto on mielekästä, merkityksellistä tietoa</a:t>
            </a:r>
          </a:p>
          <a:p>
            <a:pPr fontAlgn="base"/>
            <a:r>
              <a:rPr lang="fi-FI" dirty="0" smtClean="0"/>
              <a:t>Erilaisten tulkintojen huomioon ottaminen: kaikki eivät opi samoja asioita samoista sisällöistä, </a:t>
            </a:r>
            <a:r>
              <a:rPr lang="fi-FI" dirty="0" err="1" smtClean="0"/>
              <a:t>oppijoiden</a:t>
            </a:r>
            <a:r>
              <a:rPr lang="fi-FI" dirty="0" smtClean="0"/>
              <a:t> erilaisia tulkintoja tulee käsitellä sosiaalisessa vuorovaikutuksessa</a:t>
            </a:r>
          </a:p>
          <a:p>
            <a:pPr fontAlgn="base"/>
            <a:r>
              <a:rPr lang="fi-FI" dirty="0" smtClean="0"/>
              <a:t>Faktapainotteisuudesta ongelmakeskeisyyteen: on asioita, joita ei voi tulkita monella eri tavalla eli jotka ovat faktoja, mutta nekin opitaan parhaiten silloin, kun ne kytketään </a:t>
            </a:r>
            <a:r>
              <a:rPr lang="fi-FI" dirty="0" err="1" smtClean="0"/>
              <a:t>oppijoiden</a:t>
            </a:r>
            <a:r>
              <a:rPr lang="fi-FI" dirty="0" smtClean="0"/>
              <a:t> aikaisempaan tietoon, laajempiin kokonaisuuksiin ja aitoihin todellisiin tilanteisiin</a:t>
            </a:r>
          </a:p>
          <a:p>
            <a:endParaRPr lang="fi-FI"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fontScale="62500" lnSpcReduction="20000"/>
          </a:bodyPr>
          <a:lstStyle/>
          <a:p>
            <a:pPr fontAlgn="base"/>
            <a:r>
              <a:rPr lang="fi-FI" dirty="0" smtClean="0"/>
              <a:t>Oppimisen tilannesidonnaisuuden huomioon ottaminen: koulutusta ei pidä erottaa niistä yhteyksistä, joissa opittavia tietoja ja taitoja tullaan käyttämään; oppiminen on aina sidoksissa kontekstiinsa, siihen ympäristöön, tilanteeseen ja laajempaan kulttuuriin, jossa oppiminen tapahtuu</a:t>
            </a:r>
          </a:p>
          <a:p>
            <a:pPr fontAlgn="base"/>
            <a:r>
              <a:rPr lang="fi-FI" dirty="0" smtClean="0"/>
              <a:t>Monipuolisten representaatioiden eli uudelleen esittämisen tapojen kehittäminen: tietoa tulee esittää useista eri näkökulmista, erilaisin esitystavoin ja oppimistehtävin</a:t>
            </a:r>
          </a:p>
          <a:p>
            <a:pPr fontAlgn="base"/>
            <a:r>
              <a:rPr lang="fi-FI" dirty="0" smtClean="0"/>
              <a:t>Sosiaalisen vuorovaikutuksen painottaminen: sosiaalisen vuorovaikutuksen kautta oppija voi </a:t>
            </a:r>
            <a:r>
              <a:rPr lang="fi-FI" dirty="0" err="1" smtClean="0"/>
              <a:t>ulkoistaa</a:t>
            </a:r>
            <a:r>
              <a:rPr lang="fi-FI" dirty="0" smtClean="0"/>
              <a:t> omaa ajatteluaan ja saada </a:t>
            </a:r>
            <a:r>
              <a:rPr lang="fi-FI" dirty="0" err="1" smtClean="0"/>
              <a:t>reflektion</a:t>
            </a:r>
            <a:r>
              <a:rPr lang="fi-FI" dirty="0" smtClean="0"/>
              <a:t> aineksia muilta; vuorovaikutuksellisuutta voi tehostaa yhteistoiminnallisilla opiskelumuodoilla</a:t>
            </a:r>
          </a:p>
          <a:p>
            <a:pPr fontAlgn="base"/>
            <a:r>
              <a:rPr lang="fi-FI" dirty="0" smtClean="0"/>
              <a:t>Uusien arviointimenetelmien kehittäminen: arviointi tulee kytkeä osaksi oppimisprosessia; huomiota kiinnitetään oppimisprosessiin ja oppimisen laatuun painottuvien arviointimenetelmien kehittäminen; oppijan osallistuminen arviointiinsa tulee keskeiseksi</a:t>
            </a:r>
          </a:p>
          <a:p>
            <a:pPr fontAlgn="base"/>
            <a:r>
              <a:rPr lang="fi-FI" dirty="0" smtClean="0"/>
              <a:t>Tiedon suhteellisuuden ja tuottamistapojen esiin tuominen: olisi hyvä käsitellä </a:t>
            </a:r>
            <a:r>
              <a:rPr lang="fi-FI" dirty="0" err="1" smtClean="0"/>
              <a:t>oppijoiden</a:t>
            </a:r>
            <a:r>
              <a:rPr lang="fi-FI" dirty="0" smtClean="0"/>
              <a:t> kanssa myös sitä, miten oppisisältöjen tieto on tuotettu</a:t>
            </a:r>
          </a:p>
          <a:p>
            <a:pPr fontAlgn="base"/>
            <a:r>
              <a:rPr lang="fi-FI" dirty="0" smtClean="0"/>
              <a:t>Opetussuunnitelman kehittäminen: opetussuunnitelmia tulisi kehittää ongelmakeskeisiksi, opetussuunnitelmissa esitetään ilmiöiden ”suuret ideat”, yksi mahdollisuus on ns. ongelmalähtöiset opetussuunnitelmat.</a:t>
            </a:r>
          </a:p>
          <a:p>
            <a:endParaRPr lang="fi-FI"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Behavioristinen oppimiskäsitys</a:t>
            </a:r>
            <a:endParaRPr lang="fi-FI" dirty="0"/>
          </a:p>
        </p:txBody>
      </p:sp>
      <p:pic>
        <p:nvPicPr>
          <p:cNvPr id="4" name="Sisällön paikkamerkki 3" descr="behavioristinen oppimiskäsitys_kuva.jpg"/>
          <p:cNvPicPr>
            <a:picLocks noGrp="1" noChangeAspect="1"/>
          </p:cNvPicPr>
          <p:nvPr>
            <p:ph idx="1"/>
          </p:nvPr>
        </p:nvPicPr>
        <p:blipFill>
          <a:blip r:embed="rId2" cstate="print"/>
          <a:stretch>
            <a:fillRect/>
          </a:stretch>
        </p:blipFill>
        <p:spPr>
          <a:xfrm>
            <a:off x="548922" y="1600200"/>
            <a:ext cx="8046156" cy="4525963"/>
          </a:xfr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Humanistinen oppimiskäsitys</a:t>
            </a:r>
            <a:endParaRPr lang="fi-FI" dirty="0"/>
          </a:p>
        </p:txBody>
      </p:sp>
      <p:pic>
        <p:nvPicPr>
          <p:cNvPr id="4" name="Sisällön paikkamerkki 3" descr="humanistinen oppimiskäsitys_kuva.jpg"/>
          <p:cNvPicPr>
            <a:picLocks noGrp="1" noChangeAspect="1"/>
          </p:cNvPicPr>
          <p:nvPr>
            <p:ph idx="1"/>
          </p:nvPr>
        </p:nvPicPr>
        <p:blipFill>
          <a:blip r:embed="rId2" cstate="print"/>
          <a:stretch>
            <a:fillRect/>
          </a:stretch>
        </p:blipFill>
        <p:spPr>
          <a:xfrm>
            <a:off x="548922" y="1600200"/>
            <a:ext cx="8046156" cy="4525963"/>
          </a:xfr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Konstruktivistinen oppimiskäsitys</a:t>
            </a:r>
            <a:endParaRPr lang="fi-FI" dirty="0"/>
          </a:p>
        </p:txBody>
      </p:sp>
      <p:pic>
        <p:nvPicPr>
          <p:cNvPr id="4" name="Sisällön paikkamerkki 3" descr="konstuktivistinen oppimiskäsitys_kuva.jpg"/>
          <p:cNvPicPr>
            <a:picLocks noGrp="1" noChangeAspect="1"/>
          </p:cNvPicPr>
          <p:nvPr>
            <p:ph idx="1"/>
          </p:nvPr>
        </p:nvPicPr>
        <p:blipFill>
          <a:blip r:embed="rId2" cstate="print"/>
          <a:stretch>
            <a:fillRect/>
          </a:stretch>
        </p:blipFill>
        <p:spPr>
          <a:xfrm>
            <a:off x="548922" y="1600200"/>
            <a:ext cx="8046156" cy="4525963"/>
          </a:xfr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hape 60"/>
          <p:cNvSpPr txBox="1">
            <a:spLocks noGrp="1"/>
          </p:cNvSpPr>
          <p:nvPr>
            <p:ph type="title"/>
          </p:nvPr>
        </p:nvSpPr>
        <p:spPr>
          <a:xfrm>
            <a:off x="323850" y="765175"/>
            <a:ext cx="8520113" cy="763588"/>
          </a:xfrm>
        </p:spPr>
        <p:txBody>
          <a:bodyPr/>
          <a:lstStyle/>
          <a:p>
            <a:pPr algn="ctr">
              <a:spcBef>
                <a:spcPct val="0"/>
              </a:spcBef>
            </a:pPr>
            <a:r>
              <a:rPr lang="fi-FI" sz="4000" smtClean="0">
                <a:latin typeface="Calibri" pitchFamily="34" charset="0"/>
                <a:cs typeface="Arial" charset="0"/>
              </a:rPr>
              <a:t>Oppimisen sosiokulttuurinen tausta</a:t>
            </a:r>
          </a:p>
        </p:txBody>
      </p:sp>
      <p:sp>
        <p:nvSpPr>
          <p:cNvPr id="4099" name="Shape 61"/>
          <p:cNvSpPr txBox="1">
            <a:spLocks noGrp="1"/>
          </p:cNvSpPr>
          <p:nvPr>
            <p:ph type="body" idx="1"/>
          </p:nvPr>
        </p:nvSpPr>
        <p:spPr>
          <a:xfrm>
            <a:off x="323850" y="1773238"/>
            <a:ext cx="8004175" cy="4176712"/>
          </a:xfrm>
        </p:spPr>
        <p:txBody>
          <a:bodyPr/>
          <a:lstStyle/>
          <a:p>
            <a:pPr marL="571500" indent="-342900">
              <a:spcBef>
                <a:spcPct val="0"/>
              </a:spcBef>
              <a:spcAft>
                <a:spcPts val="600"/>
              </a:spcAft>
              <a:buClr>
                <a:srgbClr val="000000"/>
              </a:buClr>
              <a:buFontTx/>
              <a:buChar char="•"/>
            </a:pPr>
            <a:r>
              <a:rPr lang="fi-FI" sz="2400" smtClean="0">
                <a:latin typeface="Calibri" pitchFamily="34" charset="0"/>
                <a:cs typeface="Arial" charset="0"/>
              </a:rPr>
              <a:t>Sosiokulttuurinen näkökulma korostaa oppimista vuorovaikutuksessa toisten kanssa.</a:t>
            </a:r>
          </a:p>
          <a:p>
            <a:pPr marL="571500" indent="-342900">
              <a:spcBef>
                <a:spcPct val="0"/>
              </a:spcBef>
              <a:spcAft>
                <a:spcPts val="600"/>
              </a:spcAft>
              <a:buClr>
                <a:srgbClr val="000000"/>
              </a:buClr>
              <a:buFontTx/>
              <a:buChar char="•"/>
            </a:pPr>
            <a:r>
              <a:rPr lang="fi-FI" sz="2400" b="1" smtClean="0">
                <a:latin typeface="Calibri" pitchFamily="34" charset="0"/>
                <a:cs typeface="Arial" charset="0"/>
              </a:rPr>
              <a:t>Lähikehityksen vyöhykkeellä</a:t>
            </a:r>
            <a:r>
              <a:rPr lang="fi-FI" sz="2400" smtClean="0">
                <a:latin typeface="Calibri" pitchFamily="34" charset="0"/>
                <a:cs typeface="Arial" charset="0"/>
              </a:rPr>
              <a:t> oppii tehokkaasti → osaamisalue, jolla yksilö ei opi itse mutta kylläkin toisten tekemänä.</a:t>
            </a:r>
          </a:p>
          <a:p>
            <a:pPr marL="1028700" lvl="1" indent="-342900">
              <a:spcBef>
                <a:spcPct val="0"/>
              </a:spcBef>
              <a:spcAft>
                <a:spcPts val="600"/>
              </a:spcAft>
              <a:buClr>
                <a:srgbClr val="000000"/>
              </a:buClr>
              <a:buFont typeface="Arial" charset="0"/>
              <a:buChar char="•"/>
            </a:pPr>
            <a:r>
              <a:rPr lang="fi-FI" sz="2400" smtClean="0">
                <a:latin typeface="Calibri" pitchFamily="34" charset="0"/>
                <a:cs typeface="Arial" charset="0"/>
              </a:rPr>
              <a:t>Käsite on peräisin Lev Vygotskylta, joka tutki oppimista vuorovaikutuksessa toisten kanssa.</a:t>
            </a:r>
          </a:p>
          <a:p>
            <a:pPr marL="571500" indent="-342900">
              <a:spcBef>
                <a:spcPct val="0"/>
              </a:spcBef>
              <a:spcAft>
                <a:spcPts val="600"/>
              </a:spcAft>
              <a:buClr>
                <a:srgbClr val="000000"/>
              </a:buClr>
              <a:buFontTx/>
              <a:buChar char="•"/>
            </a:pPr>
            <a:r>
              <a:rPr lang="fi-FI" sz="2400" smtClean="0">
                <a:latin typeface="Calibri" pitchFamily="34" charset="0"/>
                <a:cs typeface="Arial" charset="0"/>
              </a:rPr>
              <a:t>Osallistuminen ja toimiminen asiantuntijoiden kanssa auttaa oppimaan: tätä hyödynnetään työssäoppimisessa ja vertaisoppimisessa.</a:t>
            </a:r>
          </a:p>
        </p:txBody>
      </p:sp>
    </p:spTree>
  </p:cSld>
  <p:clrMapOvr>
    <a:masterClrMapping/>
  </p:clrMapOvr>
  <p:transition spd="slow">
    <p:cut/>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hape 136"/>
          <p:cNvSpPr txBox="1">
            <a:spLocks noGrp="1"/>
          </p:cNvSpPr>
          <p:nvPr>
            <p:ph type="title"/>
          </p:nvPr>
        </p:nvSpPr>
        <p:spPr>
          <a:xfrm>
            <a:off x="420688" y="981075"/>
            <a:ext cx="8229600" cy="1143000"/>
          </a:xfrm>
        </p:spPr>
        <p:txBody>
          <a:bodyPr tIns="45700" bIns="45700"/>
          <a:lstStyle/>
          <a:p>
            <a:pPr>
              <a:spcBef>
                <a:spcPct val="0"/>
              </a:spcBef>
              <a:buSzPct val="25000"/>
              <a:buFont typeface="Calibri" pitchFamily="34" charset="0"/>
              <a:buNone/>
            </a:pPr>
            <a:r>
              <a:rPr lang="fi-FI" sz="3200" smtClean="0">
                <a:latin typeface="Calibri" pitchFamily="34" charset="0"/>
                <a:cs typeface="Calibri" pitchFamily="34" charset="0"/>
                <a:sym typeface="Calibri" pitchFamily="34" charset="0"/>
              </a:rPr>
              <a:t>Minkälainen opiskeluympäristö</a:t>
            </a:r>
            <a:br>
              <a:rPr lang="fi-FI" sz="3200" smtClean="0">
                <a:latin typeface="Calibri" pitchFamily="34" charset="0"/>
                <a:cs typeface="Calibri" pitchFamily="34" charset="0"/>
                <a:sym typeface="Calibri" pitchFamily="34" charset="0"/>
              </a:rPr>
            </a:br>
            <a:r>
              <a:rPr lang="fi-FI" sz="3200" smtClean="0">
                <a:latin typeface="Calibri" pitchFamily="34" charset="0"/>
                <a:cs typeface="Calibri" pitchFamily="34" charset="0"/>
                <a:sym typeface="Calibri" pitchFamily="34" charset="0"/>
              </a:rPr>
              <a:t> kuvan tilanne on?</a:t>
            </a:r>
          </a:p>
        </p:txBody>
      </p:sp>
      <p:pic>
        <p:nvPicPr>
          <p:cNvPr id="4099" name="Shape 137"/>
          <p:cNvPicPr preferRelativeResize="0">
            <a:picLocks noChangeAspect="1" noChangeArrowheads="1"/>
          </p:cNvPicPr>
          <p:nvPr/>
        </p:nvPicPr>
        <p:blipFill>
          <a:blip r:embed="rId3" cstate="print"/>
          <a:srcRect/>
          <a:stretch>
            <a:fillRect/>
          </a:stretch>
        </p:blipFill>
        <p:spPr bwMode="auto">
          <a:xfrm>
            <a:off x="2268538" y="2420938"/>
            <a:ext cx="4664075" cy="3313112"/>
          </a:xfrm>
          <a:prstGeom prst="rect">
            <a:avLst/>
          </a:prstGeom>
          <a:noFill/>
          <a:ln w="9525">
            <a:noFill/>
            <a:miter lim="800000"/>
            <a:headEnd/>
            <a:tailEnd/>
          </a:ln>
        </p:spPr>
      </p:pic>
    </p:spTree>
  </p:cSld>
  <p:clrMapOvr>
    <a:masterClrMapping/>
  </p:clrMapOvr>
  <p:transition spd="slow">
    <p:cut/>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hape 142"/>
          <p:cNvSpPr txBox="1">
            <a:spLocks noGrp="1"/>
          </p:cNvSpPr>
          <p:nvPr>
            <p:ph type="title"/>
          </p:nvPr>
        </p:nvSpPr>
        <p:spPr>
          <a:xfrm>
            <a:off x="468313" y="260350"/>
            <a:ext cx="8229600" cy="936402"/>
          </a:xfrm>
        </p:spPr>
        <p:txBody>
          <a:bodyPr tIns="45700" bIns="45700"/>
          <a:lstStyle/>
          <a:p>
            <a:pPr>
              <a:spcBef>
                <a:spcPct val="0"/>
              </a:spcBef>
              <a:buSzPct val="25000"/>
              <a:buFont typeface="Calibri" pitchFamily="34" charset="0"/>
              <a:buNone/>
            </a:pPr>
            <a:r>
              <a:rPr lang="fi-FI" sz="3600" dirty="0" smtClean="0">
                <a:latin typeface="Calibri" pitchFamily="34" charset="0"/>
                <a:cs typeface="Calibri" pitchFamily="34" charset="0"/>
                <a:sym typeface="Calibri" pitchFamily="34" charset="0"/>
              </a:rPr>
              <a:t>Kuvasta nousevia  teemoja</a:t>
            </a:r>
          </a:p>
        </p:txBody>
      </p:sp>
      <p:sp>
        <p:nvSpPr>
          <p:cNvPr id="5123" name="Shape 143"/>
          <p:cNvSpPr txBox="1">
            <a:spLocks noGrp="1"/>
          </p:cNvSpPr>
          <p:nvPr>
            <p:ph type="body" idx="1"/>
          </p:nvPr>
        </p:nvSpPr>
        <p:spPr>
          <a:xfrm>
            <a:off x="1692275" y="1989138"/>
            <a:ext cx="6994525" cy="4868862"/>
          </a:xfrm>
        </p:spPr>
        <p:txBody>
          <a:bodyPr tIns="45700" bIns="45700"/>
          <a:lstStyle/>
          <a:p>
            <a:pPr marL="342900" indent="-342900">
              <a:spcBef>
                <a:spcPct val="0"/>
              </a:spcBef>
              <a:buClr>
                <a:srgbClr val="E36C09"/>
              </a:buClr>
              <a:buFontTx/>
              <a:buChar char="•"/>
            </a:pPr>
            <a:r>
              <a:rPr lang="fi-FI" sz="2800" dirty="0" smtClean="0">
                <a:latin typeface="Calibri" pitchFamily="34" charset="0"/>
                <a:cs typeface="Calibri" pitchFamily="34" charset="0"/>
                <a:sym typeface="Calibri" pitchFamily="34" charset="0"/>
              </a:rPr>
              <a:t>melu</a:t>
            </a:r>
          </a:p>
          <a:p>
            <a:pPr marL="342900" indent="-342900">
              <a:spcBef>
                <a:spcPts val="563"/>
              </a:spcBef>
              <a:buClr>
                <a:srgbClr val="E36C09"/>
              </a:buClr>
              <a:buFontTx/>
              <a:buChar char="•"/>
            </a:pPr>
            <a:r>
              <a:rPr lang="fi-FI" sz="2800" dirty="0" smtClean="0">
                <a:latin typeface="Calibri" pitchFamily="34" charset="0"/>
                <a:cs typeface="Calibri" pitchFamily="34" charset="0"/>
                <a:sym typeface="Calibri" pitchFamily="34" charset="0"/>
              </a:rPr>
              <a:t>monen asian tekeminen yhtä aikaa</a:t>
            </a:r>
          </a:p>
          <a:p>
            <a:pPr marL="342900" indent="-342900">
              <a:spcBef>
                <a:spcPts val="563"/>
              </a:spcBef>
              <a:buClr>
                <a:srgbClr val="E36C09"/>
              </a:buClr>
              <a:buFontTx/>
              <a:buChar char="•"/>
            </a:pPr>
            <a:r>
              <a:rPr lang="fi-FI" sz="2800" dirty="0" smtClean="0">
                <a:latin typeface="Calibri" pitchFamily="34" charset="0"/>
                <a:cs typeface="Calibri" pitchFamily="34" charset="0"/>
                <a:sym typeface="Calibri" pitchFamily="34" charset="0"/>
              </a:rPr>
              <a:t>ympäristön tarjoama tuki</a:t>
            </a:r>
          </a:p>
          <a:p>
            <a:pPr marL="342900" indent="-342900">
              <a:spcBef>
                <a:spcPts val="563"/>
              </a:spcBef>
              <a:buClr>
                <a:srgbClr val="E36C09"/>
              </a:buClr>
              <a:buFontTx/>
              <a:buChar char="•"/>
            </a:pPr>
            <a:r>
              <a:rPr lang="fi-FI" sz="2800" dirty="0" smtClean="0">
                <a:latin typeface="Calibri" pitchFamily="34" charset="0"/>
                <a:cs typeface="Calibri" pitchFamily="34" charset="0"/>
                <a:sym typeface="Calibri" pitchFamily="34" charset="0"/>
              </a:rPr>
              <a:t>stressi</a:t>
            </a:r>
          </a:p>
        </p:txBody>
      </p:sp>
      <p:sp>
        <p:nvSpPr>
          <p:cNvPr id="144" name="Shape 144"/>
          <p:cNvSpPr/>
          <p:nvPr/>
        </p:nvSpPr>
        <p:spPr>
          <a:xfrm>
            <a:off x="1692275" y="3500438"/>
            <a:ext cx="6119813" cy="2881312"/>
          </a:xfrm>
          <a:prstGeom prst="rightArrow">
            <a:avLst>
              <a:gd name="adj1" fmla="val 50000"/>
              <a:gd name="adj2" fmla="val 50000"/>
            </a:avLst>
          </a:prstGeom>
          <a:solidFill>
            <a:schemeClr val="accent5"/>
          </a:solidFill>
          <a:ln>
            <a:noFill/>
          </a:ln>
        </p:spPr>
        <p:txBody>
          <a:bodyPr lIns="91425" tIns="45700" rIns="91425" bIns="45700" anchor="ctr"/>
          <a:lstStyle/>
          <a:p>
            <a:pPr marL="285750" indent="-285750">
              <a:spcBef>
                <a:spcPts val="0"/>
              </a:spcBef>
              <a:buClr>
                <a:schemeClr val="lt1"/>
              </a:buClr>
              <a:buSzPct val="100000"/>
              <a:buFont typeface="Arial"/>
              <a:buChar char="•"/>
              <a:defRPr/>
            </a:pPr>
            <a:r>
              <a:rPr lang="fi" sz="2400">
                <a:solidFill>
                  <a:schemeClr val="lt1"/>
                </a:solidFill>
                <a:latin typeface="Calibri"/>
                <a:ea typeface="Calibri"/>
                <a:cs typeface="Calibri"/>
                <a:sym typeface="Calibri"/>
              </a:rPr>
              <a:t>Opiskeluympäristö voi tukea oppimista.</a:t>
            </a:r>
          </a:p>
          <a:p>
            <a:pPr marL="285750" indent="-285750">
              <a:spcBef>
                <a:spcPts val="0"/>
              </a:spcBef>
              <a:buClr>
                <a:schemeClr val="lt1"/>
              </a:buClr>
              <a:buSzPct val="100000"/>
              <a:buFont typeface="Arial"/>
              <a:buChar char="•"/>
              <a:defRPr/>
            </a:pPr>
            <a:r>
              <a:rPr lang="fi" sz="2400">
                <a:solidFill>
                  <a:schemeClr val="lt1"/>
                </a:solidFill>
                <a:latin typeface="Calibri"/>
                <a:ea typeface="Calibri"/>
                <a:cs typeface="Calibri"/>
                <a:sym typeface="Calibri"/>
              </a:rPr>
              <a:t>Hyvän opiskeluympäristön vaatimukset ovat yksilöllisiä.</a:t>
            </a:r>
          </a:p>
        </p:txBody>
      </p:sp>
    </p:spTree>
  </p:cSld>
  <p:clrMapOvr>
    <a:masterClrMapping/>
  </p:clrMapOvr>
  <p:transition spd="slow">
    <p:cut/>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hape 149"/>
          <p:cNvSpPr txBox="1">
            <a:spLocks noGrp="1"/>
          </p:cNvSpPr>
          <p:nvPr>
            <p:ph type="title"/>
          </p:nvPr>
        </p:nvSpPr>
        <p:spPr>
          <a:xfrm>
            <a:off x="467544" y="260648"/>
            <a:ext cx="5185346" cy="1367557"/>
          </a:xfrm>
        </p:spPr>
        <p:txBody>
          <a:bodyPr tIns="45700" bIns="45700"/>
          <a:lstStyle/>
          <a:p>
            <a:pPr>
              <a:spcBef>
                <a:spcPct val="0"/>
              </a:spcBef>
              <a:buSzPct val="25000"/>
              <a:buFont typeface="Calibri" pitchFamily="34" charset="0"/>
              <a:buNone/>
            </a:pPr>
            <a:r>
              <a:rPr lang="fi-FI" sz="3200" dirty="0" smtClean="0">
                <a:latin typeface="Calibri" pitchFamily="34" charset="0"/>
                <a:cs typeface="Calibri" pitchFamily="34" charset="0"/>
                <a:sym typeface="Calibri" pitchFamily="34" charset="0"/>
              </a:rPr>
              <a:t>Millainen olisi hyvä</a:t>
            </a:r>
            <a:br>
              <a:rPr lang="fi-FI" sz="3200" dirty="0" smtClean="0">
                <a:latin typeface="Calibri" pitchFamily="34" charset="0"/>
                <a:cs typeface="Calibri" pitchFamily="34" charset="0"/>
                <a:sym typeface="Calibri" pitchFamily="34" charset="0"/>
              </a:rPr>
            </a:br>
            <a:r>
              <a:rPr lang="fi-FI" sz="3200" dirty="0" smtClean="0">
                <a:latin typeface="Calibri" pitchFamily="34" charset="0"/>
                <a:cs typeface="Calibri" pitchFamily="34" charset="0"/>
                <a:sym typeface="Calibri" pitchFamily="34" charset="0"/>
              </a:rPr>
              <a:t> oppimisympäristö?</a:t>
            </a:r>
          </a:p>
        </p:txBody>
      </p:sp>
      <p:sp>
        <p:nvSpPr>
          <p:cNvPr id="6147" name="Shape 150"/>
          <p:cNvSpPr txBox="1">
            <a:spLocks noGrp="1"/>
          </p:cNvSpPr>
          <p:nvPr>
            <p:ph type="body" idx="1"/>
          </p:nvPr>
        </p:nvSpPr>
        <p:spPr>
          <a:xfrm>
            <a:off x="971550" y="2060575"/>
            <a:ext cx="7354888" cy="3529013"/>
          </a:xfrm>
        </p:spPr>
        <p:txBody>
          <a:bodyPr tIns="45700" bIns="45700"/>
          <a:lstStyle/>
          <a:p>
            <a:pPr marL="342900" indent="-304800">
              <a:lnSpc>
                <a:spcPct val="107000"/>
              </a:lnSpc>
              <a:spcBef>
                <a:spcPct val="0"/>
              </a:spcBef>
              <a:buClr>
                <a:srgbClr val="E36C09"/>
              </a:buClr>
              <a:buFontTx/>
              <a:buChar char="•"/>
            </a:pPr>
            <a:r>
              <a:rPr lang="fi-FI" sz="2200" smtClean="0">
                <a:solidFill>
                  <a:srgbClr val="0F243E"/>
                </a:solidFill>
                <a:latin typeface="Calibri" pitchFamily="34" charset="0"/>
                <a:cs typeface="Calibri" pitchFamily="34" charset="0"/>
                <a:sym typeface="Calibri" pitchFamily="34" charset="0"/>
              </a:rPr>
              <a:t>Työskennelkää 3–4 hengen ryhmissä.</a:t>
            </a:r>
          </a:p>
          <a:p>
            <a:pPr marL="342900" indent="-304800">
              <a:lnSpc>
                <a:spcPct val="107000"/>
              </a:lnSpc>
              <a:spcBef>
                <a:spcPts val="563"/>
              </a:spcBef>
              <a:buClr>
                <a:srgbClr val="E36C09"/>
              </a:buClr>
              <a:buFontTx/>
              <a:buChar char="•"/>
            </a:pPr>
            <a:r>
              <a:rPr lang="fi-FI" sz="2200" smtClean="0">
                <a:solidFill>
                  <a:srgbClr val="0F243E"/>
                </a:solidFill>
                <a:latin typeface="Calibri" pitchFamily="34" charset="0"/>
                <a:cs typeface="Calibri" pitchFamily="34" charset="0"/>
                <a:sym typeface="Calibri" pitchFamily="34" charset="0"/>
              </a:rPr>
              <a:t>Suunnitelkaa toimiva oppimisympäristö.</a:t>
            </a:r>
          </a:p>
          <a:p>
            <a:pPr marL="342900" indent="-304800">
              <a:lnSpc>
                <a:spcPct val="107000"/>
              </a:lnSpc>
              <a:spcBef>
                <a:spcPts val="563"/>
              </a:spcBef>
              <a:buClr>
                <a:srgbClr val="E36C09"/>
              </a:buClr>
              <a:buFontTx/>
              <a:buChar char="•"/>
            </a:pPr>
            <a:r>
              <a:rPr lang="fi-FI" sz="2200" smtClean="0">
                <a:solidFill>
                  <a:srgbClr val="0F243E"/>
                </a:solidFill>
                <a:latin typeface="Calibri" pitchFamily="34" charset="0"/>
                <a:cs typeface="Calibri" pitchFamily="34" charset="0"/>
                <a:sym typeface="Calibri" pitchFamily="34" charset="0"/>
              </a:rPr>
              <a:t>Hyödyntäkää omia kokemuksianne, oppikirjaa ja nettiä mahdollisuuksien mukaan. Muistakaa perustelut!</a:t>
            </a:r>
          </a:p>
          <a:p>
            <a:pPr marL="342900" indent="-304800">
              <a:lnSpc>
                <a:spcPct val="107000"/>
              </a:lnSpc>
              <a:spcBef>
                <a:spcPts val="563"/>
              </a:spcBef>
              <a:buClr>
                <a:srgbClr val="E36C09"/>
              </a:buClr>
              <a:buFontTx/>
              <a:buChar char="•"/>
            </a:pPr>
            <a:r>
              <a:rPr lang="fi-FI" sz="2200" smtClean="0">
                <a:solidFill>
                  <a:srgbClr val="0F243E"/>
                </a:solidFill>
                <a:latin typeface="Calibri" pitchFamily="34" charset="0"/>
                <a:cs typeface="Arial" charset="0"/>
              </a:rPr>
              <a:t>Voitte laatia vaikka videon, piirustuksen, kirjallisen selityksen.</a:t>
            </a:r>
          </a:p>
          <a:p>
            <a:pPr marL="342900" indent="-304800">
              <a:lnSpc>
                <a:spcPct val="107000"/>
              </a:lnSpc>
              <a:spcBef>
                <a:spcPts val="563"/>
              </a:spcBef>
              <a:buClr>
                <a:srgbClr val="E36C09"/>
              </a:buClr>
              <a:buFontTx/>
              <a:buChar char="•"/>
            </a:pPr>
            <a:r>
              <a:rPr lang="fi-FI" sz="2200" smtClean="0">
                <a:solidFill>
                  <a:srgbClr val="0F243E"/>
                </a:solidFill>
                <a:latin typeface="Calibri" pitchFamily="34" charset="0"/>
                <a:cs typeface="Calibri" pitchFamily="34" charset="0"/>
                <a:sym typeface="Calibri" pitchFamily="34" charset="0"/>
              </a:rPr>
              <a:t>Seuraavalla dialla on kysymyksiä pohdintaa helpottamaan.</a:t>
            </a:r>
          </a:p>
        </p:txBody>
      </p:sp>
      <p:pic>
        <p:nvPicPr>
          <p:cNvPr id="6148" name="Shape 151"/>
          <p:cNvPicPr preferRelativeResize="0">
            <a:picLocks noChangeAspect="1" noChangeArrowheads="1"/>
          </p:cNvPicPr>
          <p:nvPr/>
        </p:nvPicPr>
        <p:blipFill>
          <a:blip r:embed="rId3" cstate="print"/>
          <a:srcRect/>
          <a:stretch>
            <a:fillRect/>
          </a:stretch>
        </p:blipFill>
        <p:spPr bwMode="auto">
          <a:xfrm>
            <a:off x="6156325" y="168275"/>
            <a:ext cx="2736850" cy="1824038"/>
          </a:xfrm>
          <a:prstGeom prst="rect">
            <a:avLst/>
          </a:prstGeom>
          <a:noFill/>
          <a:ln w="9525">
            <a:noFill/>
            <a:miter lim="800000"/>
            <a:headEnd/>
            <a:tailEnd/>
          </a:ln>
        </p:spPr>
      </p:pic>
    </p:spTree>
  </p:cSld>
  <p:clrMapOvr>
    <a:masterClrMapping/>
  </p:clrMapOvr>
  <p:transition spd="slow">
    <p:cut/>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hape 156"/>
          <p:cNvSpPr txBox="1">
            <a:spLocks noGrp="1"/>
          </p:cNvSpPr>
          <p:nvPr>
            <p:ph type="title"/>
          </p:nvPr>
        </p:nvSpPr>
        <p:spPr>
          <a:xfrm>
            <a:off x="142874" y="-243408"/>
            <a:ext cx="4573142" cy="1944216"/>
          </a:xfrm>
        </p:spPr>
        <p:txBody>
          <a:bodyPr tIns="45700" bIns="45700"/>
          <a:lstStyle/>
          <a:p>
            <a:pPr>
              <a:spcBef>
                <a:spcPct val="0"/>
              </a:spcBef>
              <a:buSzPct val="25000"/>
              <a:buFont typeface="Calibri" pitchFamily="34" charset="0"/>
              <a:buNone/>
            </a:pPr>
            <a:r>
              <a:rPr lang="fi-FI" sz="3200" dirty="0" smtClean="0">
                <a:latin typeface="Calibri" pitchFamily="34" charset="0"/>
                <a:cs typeface="Calibri" pitchFamily="34" charset="0"/>
                <a:sym typeface="Calibri" pitchFamily="34" charset="0"/>
              </a:rPr>
              <a:t>Pohtikaa esimerkiksi…</a:t>
            </a:r>
          </a:p>
        </p:txBody>
      </p:sp>
      <p:sp>
        <p:nvSpPr>
          <p:cNvPr id="157" name="Shape 157"/>
          <p:cNvSpPr txBox="1">
            <a:spLocks noGrp="1"/>
          </p:cNvSpPr>
          <p:nvPr>
            <p:ph type="body" idx="1"/>
          </p:nvPr>
        </p:nvSpPr>
        <p:spPr>
          <a:xfrm>
            <a:off x="419100" y="2276475"/>
            <a:ext cx="8467725" cy="3816350"/>
          </a:xfrm>
        </p:spPr>
        <p:txBody>
          <a:bodyPr tIns="45700" bIns="45700">
            <a:noAutofit/>
          </a:bodyPr>
          <a:lstStyle/>
          <a:p>
            <a:pPr marL="342900" indent="-342900">
              <a:buSzPct val="100000"/>
              <a:buFont typeface="Arial"/>
              <a:buChar char="•"/>
              <a:defRPr/>
            </a:pPr>
            <a:r>
              <a:rPr lang="fi" sz="2400" dirty="0">
                <a:solidFill>
                  <a:srgbClr val="0F243E"/>
                </a:solidFill>
                <a:latin typeface="Calibri" panose="020F0502020204030204" pitchFamily="34" charset="0"/>
                <a:ea typeface="Calibri"/>
                <a:cs typeface="Calibri"/>
                <a:sym typeface="Calibri"/>
              </a:rPr>
              <a:t>Millaiset olisivat fyysiset puitteet ja huonekalut: luokka, pulpetit, sohvat, kahvila tms.?</a:t>
            </a:r>
          </a:p>
          <a:p>
            <a:pPr marL="342900" indent="-342900">
              <a:spcBef>
                <a:spcPts val="480"/>
              </a:spcBef>
              <a:buSzPct val="100000"/>
              <a:buFont typeface="Arial"/>
              <a:buChar char="•"/>
              <a:defRPr/>
            </a:pPr>
            <a:r>
              <a:rPr lang="fi" sz="2400" dirty="0">
                <a:solidFill>
                  <a:srgbClr val="0F243E"/>
                </a:solidFill>
                <a:latin typeface="Calibri" panose="020F0502020204030204" pitchFamily="34" charset="0"/>
                <a:ea typeface="Calibri"/>
                <a:cs typeface="Calibri"/>
                <a:sym typeface="Calibri"/>
              </a:rPr>
              <a:t>Olisiko oppitunteja vai vapaa aikataulu?</a:t>
            </a:r>
          </a:p>
          <a:p>
            <a:pPr marL="342900" indent="-342900">
              <a:spcBef>
                <a:spcPts val="480"/>
              </a:spcBef>
              <a:buSzPct val="100000"/>
              <a:buFont typeface="Arial"/>
              <a:buChar char="•"/>
              <a:defRPr/>
            </a:pPr>
            <a:r>
              <a:rPr lang="fi" sz="2400" dirty="0">
                <a:solidFill>
                  <a:srgbClr val="0F243E"/>
                </a:solidFill>
                <a:latin typeface="Calibri" panose="020F0502020204030204" pitchFamily="34" charset="0"/>
                <a:ea typeface="Calibri"/>
                <a:cs typeface="Calibri"/>
                <a:sym typeface="Calibri"/>
              </a:rPr>
              <a:t>Millaiset tehtävät tukisivat parhaiten oppimista (esim. oppimisen opiskelua)? Mit</a:t>
            </a:r>
            <a:r>
              <a:rPr lang="fi" sz="2400" dirty="0">
                <a:solidFill>
                  <a:srgbClr val="0F243E"/>
                </a:solidFill>
                <a:latin typeface="Calibri" panose="020F0502020204030204" pitchFamily="34" charset="0"/>
              </a:rPr>
              <a:t>en tilassa työskenneltäisiin?</a:t>
            </a:r>
          </a:p>
          <a:p>
            <a:pPr marL="342900" indent="-342900">
              <a:spcBef>
                <a:spcPts val="480"/>
              </a:spcBef>
              <a:buSzPct val="100000"/>
              <a:buFont typeface="Arial"/>
              <a:buChar char="•"/>
              <a:defRPr/>
            </a:pPr>
            <a:r>
              <a:rPr lang="fi" sz="2400" dirty="0">
                <a:solidFill>
                  <a:srgbClr val="0F243E"/>
                </a:solidFill>
                <a:latin typeface="Calibri" panose="020F0502020204030204" pitchFamily="34" charset="0"/>
              </a:rPr>
              <a:t>Miten tilassa hyödynnettäisiin teknologiaa?</a:t>
            </a:r>
          </a:p>
          <a:p>
            <a:pPr marL="342900" indent="-342900">
              <a:spcBef>
                <a:spcPts val="480"/>
              </a:spcBef>
              <a:buSzPct val="100000"/>
              <a:buFont typeface="Arial"/>
              <a:buChar char="•"/>
              <a:defRPr/>
            </a:pPr>
            <a:r>
              <a:rPr lang="fi" sz="2400" dirty="0">
                <a:solidFill>
                  <a:srgbClr val="0F243E"/>
                </a:solidFill>
                <a:latin typeface="Calibri" panose="020F0502020204030204" pitchFamily="34" charset="0"/>
                <a:ea typeface="Calibri"/>
                <a:cs typeface="Calibri"/>
                <a:sym typeface="Calibri"/>
              </a:rPr>
              <a:t>Kumpi olisi toimivampaa: ryhmätyö vai yksilötyö? Perustelkaa.</a:t>
            </a:r>
          </a:p>
          <a:p>
            <a:pPr marL="342900" indent="-342900">
              <a:spcBef>
                <a:spcPts val="480"/>
              </a:spcBef>
              <a:buSzPct val="100000"/>
              <a:buFont typeface="Arial"/>
              <a:buChar char="•"/>
              <a:defRPr/>
            </a:pPr>
            <a:r>
              <a:rPr lang="fi" sz="2400" dirty="0">
                <a:solidFill>
                  <a:srgbClr val="0F243E"/>
                </a:solidFill>
                <a:latin typeface="Calibri" panose="020F0502020204030204" pitchFamily="34" charset="0"/>
                <a:ea typeface="Calibri"/>
                <a:cs typeface="Calibri"/>
                <a:sym typeface="Calibri"/>
              </a:rPr>
              <a:t>Mitä muuta tulisi ratkaista toimivan oppimisympäristön suunnittelussa?</a:t>
            </a:r>
          </a:p>
          <a:p>
            <a:pPr marL="177800" indent="-177800">
              <a:spcBef>
                <a:spcPts val="560"/>
              </a:spcBef>
              <a:buClr>
                <a:srgbClr val="E36C09"/>
              </a:buClr>
              <a:buSzPct val="100000"/>
              <a:buFont typeface="Arial"/>
              <a:buNone/>
              <a:defRPr/>
            </a:pPr>
            <a:endParaRPr sz="2800" dirty="0">
              <a:solidFill>
                <a:srgbClr val="0F243E"/>
              </a:solidFill>
              <a:latin typeface="Calibri"/>
              <a:ea typeface="Calibri"/>
              <a:cs typeface="Calibri"/>
              <a:sym typeface="Calibri"/>
            </a:endParaRPr>
          </a:p>
        </p:txBody>
      </p:sp>
      <p:pic>
        <p:nvPicPr>
          <p:cNvPr id="7172" name="Shape 158"/>
          <p:cNvPicPr preferRelativeResize="0">
            <a:picLocks noChangeAspect="1" noChangeArrowheads="1"/>
          </p:cNvPicPr>
          <p:nvPr/>
        </p:nvPicPr>
        <p:blipFill>
          <a:blip r:embed="rId3" cstate="print"/>
          <a:srcRect/>
          <a:stretch>
            <a:fillRect/>
          </a:stretch>
        </p:blipFill>
        <p:spPr bwMode="auto">
          <a:xfrm>
            <a:off x="6300788" y="0"/>
            <a:ext cx="2843212" cy="1897063"/>
          </a:xfrm>
          <a:prstGeom prst="rect">
            <a:avLst/>
          </a:prstGeom>
          <a:noFill/>
          <a:ln w="9525">
            <a:noFill/>
            <a:miter lim="800000"/>
            <a:headEnd/>
            <a:tailEnd/>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Varhaiskasvatuksen historia</a:t>
            </a:r>
            <a:endParaRPr lang="fi-FI" dirty="0"/>
          </a:p>
        </p:txBody>
      </p:sp>
      <p:sp>
        <p:nvSpPr>
          <p:cNvPr id="3" name="Sisällön paikkamerkki 2"/>
          <p:cNvSpPr>
            <a:spLocks noGrp="1"/>
          </p:cNvSpPr>
          <p:nvPr>
            <p:ph sz="quarter" idx="1"/>
          </p:nvPr>
        </p:nvSpPr>
        <p:spPr/>
        <p:txBody>
          <a:bodyPr>
            <a:normAutofit fontScale="85000" lnSpcReduction="20000"/>
          </a:bodyPr>
          <a:lstStyle/>
          <a:p>
            <a:pPr>
              <a:buNone/>
            </a:pPr>
            <a:r>
              <a:rPr lang="fi-FI" b="1" dirty="0" smtClean="0"/>
              <a:t>Ryhmätyö – Varhaiskasvatuksen historian vaikuttajat </a:t>
            </a:r>
            <a:endParaRPr lang="fi-FI" dirty="0" smtClean="0"/>
          </a:p>
          <a:p>
            <a:r>
              <a:rPr lang="fi-FI" b="1" dirty="0" smtClean="0"/>
              <a:t>Aiheet </a:t>
            </a:r>
            <a:endParaRPr lang="fi-FI" dirty="0" smtClean="0"/>
          </a:p>
          <a:p>
            <a:pPr lvl="0"/>
            <a:r>
              <a:rPr lang="fi-FI" dirty="0" smtClean="0"/>
              <a:t>Johan Amos </a:t>
            </a:r>
            <a:r>
              <a:rPr lang="fi-FI" dirty="0" err="1" smtClean="0"/>
              <a:t>Comenius</a:t>
            </a:r>
            <a:r>
              <a:rPr lang="fi-FI" dirty="0" smtClean="0"/>
              <a:t> </a:t>
            </a:r>
          </a:p>
          <a:p>
            <a:pPr lvl="0"/>
            <a:r>
              <a:rPr lang="en-US" dirty="0" smtClean="0"/>
              <a:t>Jean Jacques Rousseau </a:t>
            </a:r>
            <a:endParaRPr lang="fi-FI" dirty="0" smtClean="0"/>
          </a:p>
          <a:p>
            <a:pPr lvl="0"/>
            <a:r>
              <a:rPr lang="en-US" dirty="0" smtClean="0"/>
              <a:t>Johann Heinrich Pestalozzi </a:t>
            </a:r>
            <a:endParaRPr lang="fi-FI" dirty="0" smtClean="0"/>
          </a:p>
          <a:p>
            <a:pPr lvl="0"/>
            <a:r>
              <a:rPr lang="en-US" dirty="0" smtClean="0"/>
              <a:t>Friedrich </a:t>
            </a:r>
            <a:r>
              <a:rPr lang="en-US" dirty="0" err="1" smtClean="0"/>
              <a:t>Fröbel</a:t>
            </a:r>
            <a:r>
              <a:rPr lang="en-US" dirty="0" smtClean="0"/>
              <a:t> </a:t>
            </a:r>
            <a:endParaRPr lang="fi-FI" dirty="0" smtClean="0"/>
          </a:p>
          <a:p>
            <a:pPr lvl="0"/>
            <a:r>
              <a:rPr lang="en-US" dirty="0" smtClean="0"/>
              <a:t>Uno </a:t>
            </a:r>
            <a:r>
              <a:rPr lang="en-US" dirty="0" err="1" smtClean="0"/>
              <a:t>Cygnaeus</a:t>
            </a:r>
            <a:r>
              <a:rPr lang="en-US" dirty="0" smtClean="0"/>
              <a:t> </a:t>
            </a:r>
            <a:endParaRPr lang="fi-FI" dirty="0" smtClean="0"/>
          </a:p>
          <a:p>
            <a:pPr lvl="0"/>
            <a:r>
              <a:rPr lang="en-US" dirty="0" smtClean="0"/>
              <a:t>Maria Montessori </a:t>
            </a:r>
            <a:endParaRPr lang="fi-FI" dirty="0" smtClean="0"/>
          </a:p>
          <a:p>
            <a:pPr lvl="0"/>
            <a:r>
              <a:rPr lang="fi-FI" dirty="0" smtClean="0"/>
              <a:t>Hanna </a:t>
            </a:r>
            <a:r>
              <a:rPr lang="fi-FI" dirty="0" err="1" smtClean="0"/>
              <a:t>Rohtman</a:t>
            </a:r>
            <a:r>
              <a:rPr lang="fi-FI" dirty="0" smtClean="0"/>
              <a:t> ja </a:t>
            </a:r>
            <a:r>
              <a:rPr lang="fi-FI" dirty="0" err="1" smtClean="0"/>
              <a:t>Ebeneser</a:t>
            </a:r>
            <a:r>
              <a:rPr lang="fi-FI" dirty="0" smtClean="0"/>
              <a:t> </a:t>
            </a:r>
          </a:p>
          <a:p>
            <a:endParaRPr lang="fi-FI" dirty="0" smtClean="0"/>
          </a:p>
          <a:p>
            <a:r>
              <a:rPr lang="fi-FI" dirty="0" smtClean="0"/>
              <a:t>Tehtävä tehdään </a:t>
            </a:r>
            <a:r>
              <a:rPr lang="fi-FI" b="1" dirty="0" err="1" smtClean="0"/>
              <a:t>Padlet</a:t>
            </a:r>
            <a:r>
              <a:rPr lang="fi-FI" b="1" dirty="0" smtClean="0"/>
              <a:t> –alustalle </a:t>
            </a:r>
            <a:r>
              <a:rPr lang="fi-FI" dirty="0" smtClean="0"/>
              <a:t>netissä. Jokaiselle ryhmälle on oma seinä, jonne tietoja kootaan. Linkit omalle sivulle </a:t>
            </a:r>
            <a:r>
              <a:rPr lang="fi-FI" dirty="0" err="1" smtClean="0"/>
              <a:t>Peda.netin</a:t>
            </a:r>
            <a:r>
              <a:rPr lang="fi-FI" dirty="0" smtClean="0"/>
              <a:t> kautta. </a:t>
            </a:r>
          </a:p>
          <a:p>
            <a:pPr>
              <a:buNone/>
            </a:pPr>
            <a:endParaRPr lang="fi-FI" dirty="0" smtClean="0"/>
          </a:p>
          <a:p>
            <a:endParaRPr lang="fi-FI"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Tehtävä oppimiskäsityksistä</a:t>
            </a:r>
            <a:endParaRPr lang="fi-FI" dirty="0"/>
          </a:p>
        </p:txBody>
      </p:sp>
      <p:sp>
        <p:nvSpPr>
          <p:cNvPr id="3" name="Sisällön paikkamerkki 2"/>
          <p:cNvSpPr>
            <a:spLocks noGrp="1"/>
          </p:cNvSpPr>
          <p:nvPr>
            <p:ph idx="1"/>
          </p:nvPr>
        </p:nvSpPr>
        <p:spPr/>
        <p:txBody>
          <a:bodyPr>
            <a:normAutofit/>
          </a:bodyPr>
          <a:lstStyle/>
          <a:p>
            <a:r>
              <a:rPr lang="fi-FI" dirty="0" smtClean="0"/>
              <a:t>Ryhmä 1: behavioristinen oppimiskäsitys</a:t>
            </a:r>
          </a:p>
          <a:p>
            <a:r>
              <a:rPr lang="fi-FI" dirty="0" smtClean="0"/>
              <a:t>Ryhmä 2: humanistinen oppimiskäsitys</a:t>
            </a:r>
          </a:p>
          <a:p>
            <a:r>
              <a:rPr lang="fi-FI" dirty="0" smtClean="0"/>
              <a:t>Ryhmä 3: kognitiivinen oppimiskäsitys</a:t>
            </a:r>
          </a:p>
          <a:p>
            <a:r>
              <a:rPr lang="fi-FI" dirty="0" smtClean="0"/>
              <a:t>Ryhmä 4: konstruktivistinen oppimiskäsitys </a:t>
            </a:r>
          </a:p>
          <a:p>
            <a:endParaRPr lang="fi-FI" dirty="0" smtClean="0"/>
          </a:p>
          <a:p>
            <a:r>
              <a:rPr lang="fi-FI" dirty="0" smtClean="0"/>
              <a:t>Video, näytelmä, nukketeatteri</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p:cNvSpPr>
            <a:spLocks noGrp="1"/>
          </p:cNvSpPr>
          <p:nvPr>
            <p:ph type="title"/>
          </p:nvPr>
        </p:nvSpPr>
        <p:spPr>
          <a:xfrm>
            <a:off x="827584" y="2564904"/>
            <a:ext cx="7772400" cy="1143000"/>
          </a:xfrm>
        </p:spPr>
        <p:txBody>
          <a:bodyPr>
            <a:normAutofit fontScale="90000"/>
          </a:bodyPr>
          <a:lstStyle/>
          <a:p>
            <a:r>
              <a:rPr lang="fi-FI" dirty="0" smtClean="0"/>
              <a:t>Varhaiskasvatusta ohjaava lainsäädäntö</a:t>
            </a:r>
            <a:endParaRPr lang="fi-FI"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smtClean="0"/>
              <a:t>Varhaiskasvatusta ohjaava lainsäädäntö</a:t>
            </a:r>
            <a:endParaRPr lang="fi-FI" dirty="0"/>
          </a:p>
        </p:txBody>
      </p:sp>
      <p:sp>
        <p:nvSpPr>
          <p:cNvPr id="3" name="Sisällön paikkamerkki 2"/>
          <p:cNvSpPr>
            <a:spLocks noGrp="1"/>
          </p:cNvSpPr>
          <p:nvPr>
            <p:ph sz="quarter" idx="1"/>
          </p:nvPr>
        </p:nvSpPr>
        <p:spPr/>
        <p:txBody>
          <a:bodyPr/>
          <a:lstStyle/>
          <a:p>
            <a:r>
              <a:rPr lang="fi-FI" dirty="0" smtClean="0"/>
              <a:t>Kertaus?</a:t>
            </a:r>
            <a:endParaRPr lang="fi-FI"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6"/>
          <p:cNvSpPr>
            <a:spLocks noGrp="1"/>
          </p:cNvSpPr>
          <p:nvPr>
            <p:ph type="title"/>
          </p:nvPr>
        </p:nvSpPr>
        <p:spPr/>
        <p:txBody>
          <a:bodyPr>
            <a:normAutofit fontScale="90000"/>
          </a:bodyPr>
          <a:lstStyle/>
          <a:p>
            <a:r>
              <a:rPr lang="fi-FI" dirty="0" smtClean="0"/>
              <a:t>Valtionhallinnon keinot ja tavat ohjata ammatillista varhaiskasvatusta</a:t>
            </a:r>
            <a:endParaRPr lang="fi-FI" dirty="0"/>
          </a:p>
        </p:txBody>
      </p:sp>
      <p:graphicFrame>
        <p:nvGraphicFramePr>
          <p:cNvPr id="6" name="Sisällön paikkamerkki 5"/>
          <p:cNvGraphicFramePr>
            <a:graphicFrameLocks noGrp="1"/>
          </p:cNvGraphicFramePr>
          <p:nvPr>
            <p:ph sz="quarter" idx="1"/>
          </p:nvPr>
        </p:nvGraphicFramePr>
        <p:xfrm>
          <a:off x="914400" y="1447800"/>
          <a:ext cx="77724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Varhaiskasvatuslaki 540/2018</a:t>
            </a:r>
            <a:endParaRPr lang="fi-FI" dirty="0"/>
          </a:p>
        </p:txBody>
      </p:sp>
      <p:sp>
        <p:nvSpPr>
          <p:cNvPr id="3" name="Sisällön paikkamerkki 2"/>
          <p:cNvSpPr>
            <a:spLocks noGrp="1"/>
          </p:cNvSpPr>
          <p:nvPr>
            <p:ph sz="quarter" idx="1"/>
          </p:nvPr>
        </p:nvSpPr>
        <p:spPr/>
        <p:txBody>
          <a:bodyPr/>
          <a:lstStyle/>
          <a:p>
            <a:r>
              <a:rPr lang="fi-FI" dirty="0" smtClean="0"/>
              <a:t>Päivähoitolaki v. 1973 </a:t>
            </a:r>
            <a:r>
              <a:rPr lang="fi-FI" dirty="0" err="1" smtClean="0"/>
              <a:t>huom</a:t>
            </a:r>
            <a:r>
              <a:rPr lang="fi-FI" dirty="0" smtClean="0"/>
              <a:t>! Yksikään alkuperäinen päivähoitolain pykälä ei ollut enää voimassa v. 2014!</a:t>
            </a:r>
          </a:p>
          <a:p>
            <a:r>
              <a:rPr lang="fi-FI" dirty="0" smtClean="0"/>
              <a:t>Lainsäädäntö oli ns. ajan tasalla ennen v. 2015 uudistuksia</a:t>
            </a:r>
          </a:p>
          <a:p>
            <a:r>
              <a:rPr lang="fi-FI" dirty="0" smtClean="0"/>
              <a:t>Vuosien 2015 ja 2016 jäivät keskeneräisiksi </a:t>
            </a:r>
            <a:r>
              <a:rPr lang="fi-FI" dirty="0" smtClean="0">
                <a:sym typeface="Wingdings" pitchFamily="2" charset="2"/>
              </a:rPr>
              <a:t> uusi yhtenäislaki v. 2018</a:t>
            </a:r>
            <a:endParaRPr lang="fi-FI"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
          </p:nvPr>
        </p:nvSpPr>
        <p:spPr/>
        <p:txBody>
          <a:bodyPr/>
          <a:lstStyle/>
          <a:p>
            <a:endParaRPr lang="fi-FI"/>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Varhaiskasvatuslaki</a:t>
            </a:r>
            <a:endParaRPr lang="fi-FI" dirty="0"/>
          </a:p>
        </p:txBody>
      </p:sp>
      <p:sp>
        <p:nvSpPr>
          <p:cNvPr id="3" name="Sisällön paikkamerkki 2"/>
          <p:cNvSpPr>
            <a:spLocks noGrp="1"/>
          </p:cNvSpPr>
          <p:nvPr>
            <p:ph idx="1"/>
          </p:nvPr>
        </p:nvSpPr>
        <p:spPr/>
        <p:txBody>
          <a:bodyPr>
            <a:normAutofit fontScale="85000" lnSpcReduction="10000"/>
          </a:bodyPr>
          <a:lstStyle/>
          <a:p>
            <a:endParaRPr lang="fi-FI" dirty="0" smtClean="0"/>
          </a:p>
          <a:p>
            <a:r>
              <a:rPr lang="fi-FI" dirty="0" smtClean="0"/>
              <a:t>Varhaiskasvatuslaki tuli voimaan 1.8.2015.</a:t>
            </a:r>
            <a:r>
              <a:rPr lang="fi-FI" b="1" dirty="0" smtClean="0"/>
              <a:t> </a:t>
            </a:r>
            <a:r>
              <a:rPr lang="fi-FI" dirty="0" smtClean="0"/>
              <a:t>Laki määrittää Opetushallituksen varhaiskasvatusta ohjaavaksi asiantuntijavirastoksi.</a:t>
            </a:r>
          </a:p>
          <a:p>
            <a:r>
              <a:rPr lang="fi-FI" dirty="0" smtClean="0"/>
              <a:t>Opetushallitus päätti lokakuussa 2016 varhaiskasvatussuunnitelman perusteista. Varhaiskasvatuksen järjestäjien tuli ottaa perusteiden mukaiset paikalliset suunnitelmat käyttöön 1.8.2017 alkaen.</a:t>
            </a:r>
          </a:p>
          <a:p>
            <a:r>
              <a:rPr lang="fi-FI" dirty="0" smtClean="0"/>
              <a:t>Lain mukaan jokaiselle päiväkodissa varhaiskasvatukseen osallistuvalle lapselle on laadittava henkilökohtainen varhaiskasvatussuunnitelma lapsen kasvatuksen, opetuksen ja hoidon toteuttamiseksi. Suunnitelma tulee laatia myös perhepäivähoidossa.</a:t>
            </a:r>
          </a:p>
          <a:p>
            <a:endParaRPr lang="fi-FI"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sz="3200" dirty="0" smtClean="0"/>
              <a:t>Varhaiskasvatuslaki ja suurimmat muutokset aiempaan verrattuna 1.8.2016 lähtien</a:t>
            </a:r>
            <a:endParaRPr lang="fi-FI" sz="3200" dirty="0"/>
          </a:p>
        </p:txBody>
      </p:sp>
      <p:sp>
        <p:nvSpPr>
          <p:cNvPr id="3" name="Sisällön paikkamerkki 2"/>
          <p:cNvSpPr>
            <a:spLocks noGrp="1"/>
          </p:cNvSpPr>
          <p:nvPr>
            <p:ph idx="1"/>
          </p:nvPr>
        </p:nvSpPr>
        <p:spPr/>
        <p:txBody>
          <a:bodyPr>
            <a:normAutofit/>
          </a:bodyPr>
          <a:lstStyle/>
          <a:p>
            <a:r>
              <a:rPr lang="fi-FI" dirty="0" smtClean="0"/>
              <a:t>Päiväkodit osa koulutusjärjestelmää (hallinnollinen uudistus)</a:t>
            </a:r>
          </a:p>
          <a:p>
            <a:r>
              <a:rPr lang="fi-FI" dirty="0" smtClean="0"/>
              <a:t>Suhdeluvun muutokset (yli 3-v. ryhmissä)</a:t>
            </a:r>
          </a:p>
          <a:p>
            <a:r>
              <a:rPr lang="fi-FI" dirty="0" smtClean="0">
                <a:sym typeface="Wingdings" pitchFamily="2" charset="2"/>
              </a:rPr>
              <a:t>vasu</a:t>
            </a:r>
            <a:endParaRPr lang="fi-FI"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 ja uusimmat muutokset</a:t>
            </a:r>
            <a:endParaRPr lang="fi-FI" dirty="0"/>
          </a:p>
        </p:txBody>
      </p:sp>
      <p:sp>
        <p:nvSpPr>
          <p:cNvPr id="3" name="Sisällön paikkamerkki 2"/>
          <p:cNvSpPr>
            <a:spLocks noGrp="1"/>
          </p:cNvSpPr>
          <p:nvPr>
            <p:ph idx="1"/>
          </p:nvPr>
        </p:nvSpPr>
        <p:spPr/>
        <p:txBody>
          <a:bodyPr/>
          <a:lstStyle/>
          <a:p>
            <a:r>
              <a:rPr lang="fi-FI" dirty="0" smtClean="0"/>
              <a:t>1.9.2018 lähtien:</a:t>
            </a:r>
          </a:p>
          <a:p>
            <a:r>
              <a:rPr lang="fi-FI" dirty="0" smtClean="0"/>
              <a:t>Uudet henkilöstömitoitukset (</a:t>
            </a:r>
            <a:r>
              <a:rPr lang="fi-FI" dirty="0" err="1" smtClean="0"/>
              <a:t>huom</a:t>
            </a:r>
            <a:r>
              <a:rPr lang="fi-FI" dirty="0" smtClean="0"/>
              <a:t>! siirtymäkausi, vasta v.2030 alkaen täysimääräisesti)</a:t>
            </a:r>
          </a:p>
          <a:p>
            <a:r>
              <a:rPr lang="fi-FI" dirty="0" smtClean="0"/>
              <a:t>tehtävänimikkeet</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Varhaiskasvatuslaki 2018</a:t>
            </a:r>
            <a:endParaRPr lang="fi-FI" dirty="0"/>
          </a:p>
        </p:txBody>
      </p:sp>
      <p:sp>
        <p:nvSpPr>
          <p:cNvPr id="3" name="Sisällön paikkamerkki 2"/>
          <p:cNvSpPr>
            <a:spLocks noGrp="1"/>
          </p:cNvSpPr>
          <p:nvPr>
            <p:ph sz="quarter" idx="1"/>
          </p:nvPr>
        </p:nvSpPr>
        <p:spPr/>
        <p:txBody>
          <a:bodyPr/>
          <a:lstStyle/>
          <a:p>
            <a:r>
              <a:rPr lang="fi-FI" dirty="0" smtClean="0"/>
              <a:t>Varhaiskasvatuksen </a:t>
            </a:r>
            <a:r>
              <a:rPr lang="fi-FI" b="1" dirty="0" smtClean="0"/>
              <a:t>tietovaranto </a:t>
            </a:r>
            <a:r>
              <a:rPr lang="fi-FI" dirty="0" smtClean="0"/>
              <a:t>(digitaalinen):</a:t>
            </a:r>
          </a:p>
          <a:p>
            <a:pPr>
              <a:buNone/>
            </a:pPr>
            <a:r>
              <a:rPr lang="fi-FI" dirty="0" smtClean="0"/>
              <a:t>1) tuottaja ja toimipaikat</a:t>
            </a:r>
          </a:p>
          <a:p>
            <a:pPr>
              <a:buNone/>
            </a:pPr>
            <a:r>
              <a:rPr lang="fi-FI" dirty="0" smtClean="0"/>
              <a:t>2) henkilöstö</a:t>
            </a:r>
          </a:p>
          <a:p>
            <a:pPr>
              <a:buNone/>
            </a:pPr>
            <a:r>
              <a:rPr lang="fi-FI" dirty="0" smtClean="0"/>
              <a:t>3) Tiedot lapsesta</a:t>
            </a:r>
          </a:p>
          <a:p>
            <a:pPr>
              <a:buNone/>
            </a:pPr>
            <a:r>
              <a:rPr lang="fi-FI" dirty="0" smtClean="0"/>
              <a:t>4) vanhempia/huoltajia koskevat tiedot</a:t>
            </a:r>
          </a:p>
          <a:p>
            <a:r>
              <a:rPr lang="fi-FI" dirty="0" smtClean="0"/>
              <a:t>Tuottajat (kunnat/yksityinen) tallentavat 1.1.2019/1.9.2019 ja 1.1.2020/1.9.2020 (yksityinen) alk. </a:t>
            </a:r>
            <a:r>
              <a:rPr lang="fi-FI" dirty="0" smtClean="0">
                <a:sym typeface="Wingdings" pitchFamily="2" charset="2"/>
              </a:rPr>
              <a:t> Opetushallitus</a:t>
            </a:r>
            <a:endParaRPr lang="fi-FI"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6439585</TotalTime>
  <Words>5677</Words>
  <Application>Microsoft Office PowerPoint</Application>
  <PresentationFormat>Näytössä katseltava diaesitys (4:3)</PresentationFormat>
  <Paragraphs>711</Paragraphs>
  <Slides>129</Slides>
  <Notes>22</Notes>
  <HiddenSlides>0</HiddenSlides>
  <MMClips>0</MMClips>
  <ScaleCrop>false</ScaleCrop>
  <HeadingPairs>
    <vt:vector size="4" baseType="variant">
      <vt:variant>
        <vt:lpstr>Teema</vt:lpstr>
      </vt:variant>
      <vt:variant>
        <vt:i4>1</vt:i4>
      </vt:variant>
      <vt:variant>
        <vt:lpstr>Dian otsikot</vt:lpstr>
      </vt:variant>
      <vt:variant>
        <vt:i4>129</vt:i4>
      </vt:variant>
    </vt:vector>
  </HeadingPairs>
  <TitlesOfParts>
    <vt:vector size="130" baseType="lpstr">
      <vt:lpstr>Equity</vt:lpstr>
      <vt:lpstr>Varhaiskasvatuksen perusteet, 3 OSP</vt:lpstr>
      <vt:lpstr>Dia 2</vt:lpstr>
      <vt:lpstr>Aikataulu</vt:lpstr>
      <vt:lpstr>Varhaiskasvatuksen käsitteet</vt:lpstr>
      <vt:lpstr>Dia 5</vt:lpstr>
      <vt:lpstr>Alan keskeiset käsitteet/kertaus</vt:lpstr>
      <vt:lpstr>Dia 7</vt:lpstr>
      <vt:lpstr>Kysymyksiä</vt:lpstr>
      <vt:lpstr>Varhaiskasvatuksen historia</vt:lpstr>
      <vt:lpstr>Dia 10</vt:lpstr>
      <vt:lpstr>Varhaiskasvatuksen historia</vt:lpstr>
      <vt:lpstr>Dia 12</vt:lpstr>
      <vt:lpstr>Dia 13</vt:lpstr>
      <vt:lpstr>Dia 14</vt:lpstr>
      <vt:lpstr>Dia 15</vt:lpstr>
      <vt:lpstr>Dia 16</vt:lpstr>
      <vt:lpstr>Dia 17</vt:lpstr>
      <vt:lpstr>Dia 18</vt:lpstr>
      <vt:lpstr>Dia 19</vt:lpstr>
      <vt:lpstr>Dia 20</vt:lpstr>
      <vt:lpstr>Varhaiskasvatuksen historia Suomessa – 5 vaihetta</vt:lpstr>
      <vt:lpstr>Dia 22</vt:lpstr>
      <vt:lpstr>Dia 23</vt:lpstr>
      <vt:lpstr>Dia 24</vt:lpstr>
      <vt:lpstr>Dia 25</vt:lpstr>
      <vt:lpstr>Dia 26</vt:lpstr>
      <vt:lpstr>Tehtävä</vt:lpstr>
      <vt:lpstr>Tehtävä/kasvatustyylit</vt:lpstr>
      <vt:lpstr>Tehtävä: varhaiskasvatusta 2050-luvulla?</vt:lpstr>
      <vt:lpstr>Arvot ja toimintaperiaatteet</vt:lpstr>
      <vt:lpstr>Varhaiskasvatuksen arvoperusta/VASU</vt:lpstr>
      <vt:lpstr>Lapsuuden itseisarvo</vt:lpstr>
      <vt:lpstr>Ihmisenä kasvaminen</vt:lpstr>
      <vt:lpstr>Lapsen oikeudet</vt:lpstr>
      <vt:lpstr>Yhdenvertaisuus, tasa-arvo ja moninaisuus</vt:lpstr>
      <vt:lpstr>Perheiden monimuotoisuus</vt:lpstr>
      <vt:lpstr>Terveellinen ja kestävä elämäntapa</vt:lpstr>
      <vt:lpstr>Omien arvojen kartoittaminen</vt:lpstr>
      <vt:lpstr>Mieti yksilöllisiä arvojasi; järjestysnumero1 tärkeimmälle jne.</vt:lpstr>
      <vt:lpstr>Arvot lastenohjaajan työssä</vt:lpstr>
      <vt:lpstr>Arvot lastenohjaajan työssä</vt:lpstr>
      <vt:lpstr>Arvot lastenohjaajan työssä</vt:lpstr>
      <vt:lpstr>Oppimiskäsitykset</vt:lpstr>
      <vt:lpstr>Pohdi parin kanssa</vt:lpstr>
      <vt:lpstr>Löytyikö listaltanne esimerkiksi seuraavia asioita?</vt:lpstr>
      <vt:lpstr>Pohdi</vt:lpstr>
      <vt:lpstr>Pohdi edellisten kysymysten  vastausten perusteella</vt:lpstr>
      <vt:lpstr>Ihminen oppii jatkuvasti ja kaikkialla</vt:lpstr>
      <vt:lpstr>Behaviorismin näkökulma oppimiseen</vt:lpstr>
      <vt:lpstr>Klassinen ehdollistuminen</vt:lpstr>
      <vt:lpstr>Välineellinen ehdollistuminen</vt:lpstr>
      <vt:lpstr>Behavioristinen oppimiskäsitys</vt:lpstr>
      <vt:lpstr>Dia 53</vt:lpstr>
      <vt:lpstr>Mallioppiminen</vt:lpstr>
      <vt:lpstr>Behavioristinen oppimiskäsitys ja oppimisen ohjaaminen</vt:lpstr>
      <vt:lpstr>Opetuksen tyypillisiä piirteitä:</vt:lpstr>
      <vt:lpstr>Humanistinen oppimiskäsitys/ Kokemuksellinen oppiminen</vt:lpstr>
      <vt:lpstr>Dia 58</vt:lpstr>
      <vt:lpstr>Humanistinen oppimiskäsitys ja oppimisen ohjaaminen</vt:lpstr>
      <vt:lpstr>Kokemuksellisessa oppimisessa</vt:lpstr>
      <vt:lpstr>Kokemuksellinen oppiminen ja oppimisen ohjaaminen</vt:lpstr>
      <vt:lpstr>Dia 62</vt:lpstr>
      <vt:lpstr>Kognitiivinen oppimiskäsitys</vt:lpstr>
      <vt:lpstr>Dia 64</vt:lpstr>
      <vt:lpstr>Kognitiivinen oppimiskäsitys ja oppimisen ohjaaminen</vt:lpstr>
      <vt:lpstr>Dia 66</vt:lpstr>
      <vt:lpstr>Dia 67</vt:lpstr>
      <vt:lpstr>Skeemat ohjaavat kognitiivista toimintaa</vt:lpstr>
      <vt:lpstr>Ulrich Neisserin havaintokehä </vt:lpstr>
      <vt:lpstr>Skeemat vaikuttavat kaikkeen tiedonkäsittelyyn</vt:lpstr>
      <vt:lpstr>Minäkäsitys ja maailmankuva ovat laajoja skeemoja</vt:lpstr>
      <vt:lpstr>Pohdi parin kanssa</vt:lpstr>
      <vt:lpstr>Konstruktivistinen oppimiskäsitys</vt:lpstr>
      <vt:lpstr>Dia 74</vt:lpstr>
      <vt:lpstr>Dia 75</vt:lpstr>
      <vt:lpstr>Pohdi</vt:lpstr>
      <vt:lpstr>Pelaa tietokone- tai kännykkäpeliä! </vt:lpstr>
      <vt:lpstr>Pelaamisen jälkeen:</vt:lpstr>
      <vt:lpstr>Konstruktivismi ja oppimisen ohjaaminen</vt:lpstr>
      <vt:lpstr>Dia 80</vt:lpstr>
      <vt:lpstr>Dia 81</vt:lpstr>
      <vt:lpstr>Behavioristinen oppimiskäsitys</vt:lpstr>
      <vt:lpstr>Humanistinen oppimiskäsitys</vt:lpstr>
      <vt:lpstr>Konstruktivistinen oppimiskäsitys</vt:lpstr>
      <vt:lpstr>Oppimisen sosiokulttuurinen tausta</vt:lpstr>
      <vt:lpstr>Minkälainen opiskeluympäristö  kuvan tilanne on?</vt:lpstr>
      <vt:lpstr>Kuvasta nousevia  teemoja</vt:lpstr>
      <vt:lpstr>Millainen olisi hyvä  oppimisympäristö?</vt:lpstr>
      <vt:lpstr>Pohtikaa esimerkiksi…</vt:lpstr>
      <vt:lpstr>Tehtävä oppimiskäsityksistä</vt:lpstr>
      <vt:lpstr>Varhaiskasvatusta ohjaava lainsäädäntö</vt:lpstr>
      <vt:lpstr>Varhaiskasvatusta ohjaava lainsäädäntö</vt:lpstr>
      <vt:lpstr>Valtionhallinnon keinot ja tavat ohjata ammatillista varhaiskasvatusta</vt:lpstr>
      <vt:lpstr>Varhaiskasvatuslaki 540/2018</vt:lpstr>
      <vt:lpstr>Dia 95</vt:lpstr>
      <vt:lpstr>Varhaiskasvatuslaki</vt:lpstr>
      <vt:lpstr>Varhaiskasvatuslaki ja suurimmat muutokset aiempaan verrattuna 1.8.2016 lähtien</vt:lpstr>
      <vt:lpstr>… ja uusimmat muutokset</vt:lpstr>
      <vt:lpstr>Varhaiskasvatuslaki 2018</vt:lpstr>
      <vt:lpstr>Varhaiskasvatuslaki 2018</vt:lpstr>
      <vt:lpstr>Varhaiskasvatuslaki 2018</vt:lpstr>
      <vt:lpstr>Varhaiskasvatuslaki 2018</vt:lpstr>
      <vt:lpstr>Varhaiskasvatuslaki 2018</vt:lpstr>
      <vt:lpstr>Varhaiskasvatuksen tietosuoja ja salassapito</vt:lpstr>
      <vt:lpstr>Varhaiskasvatuksen ammattiryhmät, työtehtävät ja vastuualueet </vt:lpstr>
      <vt:lpstr>Ammattiryhmät</vt:lpstr>
      <vt:lpstr>Työpaikalla oppimiseen liittyvä tehtävä (pedanet)</vt:lpstr>
      <vt:lpstr>Dia 108</vt:lpstr>
      <vt:lpstr>1.9.2018 lähtien</vt:lpstr>
      <vt:lpstr>Päiväkodissa…</vt:lpstr>
      <vt:lpstr>Perhepäivähoidossa…</vt:lpstr>
      <vt:lpstr>Tuntitehtävä</vt:lpstr>
      <vt:lpstr>Jatkoa edelliseen tehtävään</vt:lpstr>
      <vt:lpstr>Tuntitehtävä</vt:lpstr>
      <vt:lpstr>Tuntitehtävä</vt:lpstr>
      <vt:lpstr>Varhaiskasvatussuunnitelman perusteet 2018</vt:lpstr>
      <vt:lpstr>Valtakunnalliset varhaiskasvatussuunnitelman perusteet</vt:lpstr>
      <vt:lpstr>Dia 118</vt:lpstr>
      <vt:lpstr>KASVATUS</vt:lpstr>
      <vt:lpstr>OPETUS</vt:lpstr>
      <vt:lpstr>HOITO</vt:lpstr>
      <vt:lpstr>Lapsi aktiivisena toimijana</vt:lpstr>
      <vt:lpstr>Dia 123</vt:lpstr>
      <vt:lpstr>Dia 124</vt:lpstr>
      <vt:lpstr>Dia 125</vt:lpstr>
      <vt:lpstr>Dia 126</vt:lpstr>
      <vt:lpstr>Vaihtoehtopedagogiikat</vt:lpstr>
      <vt:lpstr>Ryhmätehtävä</vt:lpstr>
      <vt:lpstr>Videot</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Varhaiskasvatuksen perusteet, 3 OSP</dc:title>
  <dc:creator>Timo</dc:creator>
  <cp:lastModifiedBy>Timo</cp:lastModifiedBy>
  <cp:revision>63</cp:revision>
  <dcterms:created xsi:type="dcterms:W3CDTF">2018-11-22T17:17:41Z</dcterms:created>
  <dcterms:modified xsi:type="dcterms:W3CDTF">2020-11-17T09:02:50Z</dcterms:modified>
</cp:coreProperties>
</file>