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2" r:id="rId9"/>
    <p:sldId id="263" r:id="rId10"/>
    <p:sldId id="264" r:id="rId11"/>
    <p:sldId id="265" r:id="rId12"/>
    <p:sldId id="267" r:id="rId13"/>
    <p:sldId id="269" r:id="rId14"/>
    <p:sldId id="272" r:id="rId15"/>
    <p:sldId id="273" r:id="rId16"/>
    <p:sldId id="276" r:id="rId17"/>
    <p:sldId id="266" r:id="rId18"/>
    <p:sldId id="268" r:id="rId19"/>
    <p:sldId id="270" r:id="rId20"/>
    <p:sldId id="274" r:id="rId21"/>
    <p:sldId id="275" r:id="rId22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8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A25-62BC-4D67-BDB5-2EBE5DDA1A78}" type="datetimeFigureOut">
              <a:rPr lang="fi-FI" smtClean="0"/>
              <a:pPr/>
              <a:t>3.4.2018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2517-F1A8-4ABE-BD0B-4778221FF03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A25-62BC-4D67-BDB5-2EBE5DDA1A78}" type="datetimeFigureOut">
              <a:rPr lang="fi-FI" smtClean="0"/>
              <a:pPr/>
              <a:t>3.4.2018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2517-F1A8-4ABE-BD0B-4778221FF03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A25-62BC-4D67-BDB5-2EBE5DDA1A78}" type="datetimeFigureOut">
              <a:rPr lang="fi-FI" smtClean="0"/>
              <a:pPr/>
              <a:t>3.4.2018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2517-F1A8-4ABE-BD0B-4778221FF03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A25-62BC-4D67-BDB5-2EBE5DDA1A78}" type="datetimeFigureOut">
              <a:rPr lang="fi-FI" smtClean="0"/>
              <a:pPr/>
              <a:t>3.4.2018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2517-F1A8-4ABE-BD0B-4778221FF03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A25-62BC-4D67-BDB5-2EBE5DDA1A78}" type="datetimeFigureOut">
              <a:rPr lang="fi-FI" smtClean="0"/>
              <a:pPr/>
              <a:t>3.4.2018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2517-F1A8-4ABE-BD0B-4778221FF03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A25-62BC-4D67-BDB5-2EBE5DDA1A78}" type="datetimeFigureOut">
              <a:rPr lang="fi-FI" smtClean="0"/>
              <a:pPr/>
              <a:t>3.4.2018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2517-F1A8-4ABE-BD0B-4778221FF03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A25-62BC-4D67-BDB5-2EBE5DDA1A78}" type="datetimeFigureOut">
              <a:rPr lang="fi-FI" smtClean="0"/>
              <a:pPr/>
              <a:t>3.4.2018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2517-F1A8-4ABE-BD0B-4778221FF03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A25-62BC-4D67-BDB5-2EBE5DDA1A78}" type="datetimeFigureOut">
              <a:rPr lang="fi-FI" smtClean="0"/>
              <a:pPr/>
              <a:t>3.4.2018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2517-F1A8-4ABE-BD0B-4778221FF03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A25-62BC-4D67-BDB5-2EBE5DDA1A78}" type="datetimeFigureOut">
              <a:rPr lang="fi-FI" smtClean="0"/>
              <a:pPr/>
              <a:t>3.4.2018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2517-F1A8-4ABE-BD0B-4778221FF03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A25-62BC-4D67-BDB5-2EBE5DDA1A78}" type="datetimeFigureOut">
              <a:rPr lang="fi-FI" smtClean="0"/>
              <a:pPr/>
              <a:t>3.4.2018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2517-F1A8-4ABE-BD0B-4778221FF03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3BA25-62BC-4D67-BDB5-2EBE5DDA1A78}" type="datetimeFigureOut">
              <a:rPr lang="fi-FI" smtClean="0"/>
              <a:pPr/>
              <a:t>3.4.2018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32517-F1A8-4ABE-BD0B-4778221FF03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3BA25-62BC-4D67-BDB5-2EBE5DDA1A78}" type="datetimeFigureOut">
              <a:rPr lang="fi-FI" smtClean="0"/>
              <a:pPr/>
              <a:t>3.4.2018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32517-F1A8-4ABE-BD0B-4778221FF039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yle.fi/aihe/artikkeli/2013/09/24/islamin-vieraana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Islam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19458" name="Picture 2" descr="Osmanien valtakunta 168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6811677" cy="6408712"/>
          </a:xfrm>
          <a:prstGeom prst="rect">
            <a:avLst/>
          </a:prstGeom>
          <a:noFill/>
        </p:spPr>
      </p:pic>
      <p:sp>
        <p:nvSpPr>
          <p:cNvPr id="5" name="Tekstikehys 4"/>
          <p:cNvSpPr txBox="1"/>
          <p:nvPr/>
        </p:nvSpPr>
        <p:spPr>
          <a:xfrm>
            <a:off x="1763688" y="645333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Osmanien valtakunta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22530" name="Picture 2" descr="Justinian555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015065" cy="4896544"/>
          </a:xfrm>
          <a:prstGeom prst="rect">
            <a:avLst/>
          </a:prstGeom>
          <a:noFill/>
        </p:spPr>
      </p:pic>
      <p:sp>
        <p:nvSpPr>
          <p:cNvPr id="5" name="Tekstikehys 4"/>
          <p:cNvSpPr txBox="1"/>
          <p:nvPr/>
        </p:nvSpPr>
        <p:spPr>
          <a:xfrm>
            <a:off x="2195736" y="558924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hlinkClick r:id="rId3" action="ppaction://hlinksldjump"/>
              </a:rPr>
              <a:t>Bysantti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Islam kulttuurin ja tieteen kehittäjänä ja ylläpitäjänä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Islamilainen maailma halveksi eurooppalaisia keskiajalla.</a:t>
            </a:r>
          </a:p>
          <a:p>
            <a:r>
              <a:rPr lang="fi-FI" dirty="0" smtClean="0"/>
              <a:t>Otti vaikutteita Intiasta ja Persiasta, mutta myös juutalaisuudesta ja hellenismistä.</a:t>
            </a:r>
          </a:p>
          <a:p>
            <a:r>
              <a:rPr lang="fi-FI" dirty="0" smtClean="0">
                <a:hlinkClick r:id="rId2" action="ppaction://hlinksldjump"/>
              </a:rPr>
              <a:t>Antiikin perinteen säilyttäminen</a:t>
            </a:r>
            <a:endParaRPr lang="fi-FI" dirty="0" smtClean="0"/>
          </a:p>
          <a:p>
            <a:pPr lvl="1"/>
            <a:r>
              <a:rPr lang="fi-FI" dirty="0" smtClean="0"/>
              <a:t>Myöhempi vaikutus </a:t>
            </a:r>
            <a:r>
              <a:rPr lang="fi-FI" dirty="0" smtClean="0">
                <a:hlinkClick r:id="rId3" action="ppaction://hlinksldjump"/>
              </a:rPr>
              <a:t>renessanssin</a:t>
            </a:r>
            <a:r>
              <a:rPr lang="fi-FI" dirty="0" smtClean="0"/>
              <a:t> syntyyn</a:t>
            </a:r>
          </a:p>
          <a:p>
            <a:r>
              <a:rPr lang="fi-FI" dirty="0" smtClean="0"/>
              <a:t>Islamilainen kulttuuri Eurooppaa vahvempi</a:t>
            </a:r>
          </a:p>
          <a:p>
            <a:pPr lvl="1"/>
            <a:r>
              <a:rPr lang="fi-FI" dirty="0" smtClean="0"/>
              <a:t>Vahvoja kulttuurikaupunkeja esim. Bagdad, Kairo</a:t>
            </a:r>
          </a:p>
          <a:p>
            <a:pPr lvl="1"/>
            <a:r>
              <a:rPr lang="fi-FI" dirty="0" smtClean="0"/>
              <a:t>Euroopan sivistysalue muslimien valloittamassa Espanjassa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Muslimit toimivat välittäjinä niin aatteiden kuin tavaroidenkin levittämisessä eri kulttuurien kesken</a:t>
            </a:r>
          </a:p>
          <a:p>
            <a:r>
              <a:rPr lang="fi-FI" dirty="0" smtClean="0"/>
              <a:t>Islam ”toi tieteen takaisin Eurooppaan” Espanjan kautta</a:t>
            </a:r>
          </a:p>
          <a:p>
            <a:pPr lvl="1"/>
            <a:r>
              <a:rPr lang="fi-FI" dirty="0" smtClean="0"/>
              <a:t>Arabialaisen tieteen ylivoimaisuus (esim. lääketiede, </a:t>
            </a:r>
            <a:r>
              <a:rPr lang="fi-FI" dirty="0" smtClean="0">
                <a:hlinkClick r:id="rId2" action="ppaction://hlinksldjump"/>
              </a:rPr>
              <a:t>tähtitiede</a:t>
            </a:r>
            <a:r>
              <a:rPr lang="fi-FI" dirty="0" smtClean="0"/>
              <a:t>, matematiikka…)</a:t>
            </a:r>
          </a:p>
          <a:p>
            <a:pPr lvl="1"/>
            <a:r>
              <a:rPr lang="fi-FI" dirty="0"/>
              <a:t>n</a:t>
            </a:r>
            <a:r>
              <a:rPr lang="fi-FI" dirty="0" smtClean="0"/>
              <a:t>umerot, paperi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Perusasiat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Islam: Jumalan tahtoon alistuminen</a:t>
            </a:r>
          </a:p>
          <a:p>
            <a:r>
              <a:rPr lang="fi-FI" dirty="0" smtClean="0"/>
              <a:t>Ajanlasku alkaa vuodesta 622</a:t>
            </a:r>
          </a:p>
          <a:p>
            <a:r>
              <a:rPr lang="fi-FI" dirty="0" smtClean="0"/>
              <a:t>sunnit: </a:t>
            </a:r>
          </a:p>
          <a:p>
            <a:pPr lvl="1"/>
            <a:r>
              <a:rPr lang="fi-FI" dirty="0" smtClean="0"/>
              <a:t>valtaosa maailman muslimeista</a:t>
            </a:r>
          </a:p>
          <a:p>
            <a:pPr lvl="1"/>
            <a:r>
              <a:rPr lang="fi-FI" dirty="0" smtClean="0"/>
              <a:t>Muhammedin seuraajat eivät sukua profeetalle</a:t>
            </a:r>
          </a:p>
          <a:p>
            <a:r>
              <a:rPr lang="fi-FI" dirty="0"/>
              <a:t>š</a:t>
            </a:r>
            <a:r>
              <a:rPr lang="fi-FI" dirty="0" smtClean="0"/>
              <a:t>iiat</a:t>
            </a:r>
          </a:p>
          <a:p>
            <a:pPr lvl="1"/>
            <a:r>
              <a:rPr lang="fi-FI" dirty="0" smtClean="0"/>
              <a:t>Muhammedin serkku Ali oikea seuraaja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805264"/>
          </a:xfrm>
        </p:spPr>
        <p:txBody>
          <a:bodyPr>
            <a:normAutofit fontScale="92500" lnSpcReduction="20000"/>
          </a:bodyPr>
          <a:lstStyle/>
          <a:p>
            <a:r>
              <a:rPr lang="fi-FI" dirty="0" smtClean="0"/>
              <a:t>Peruspilarit</a:t>
            </a:r>
          </a:p>
          <a:p>
            <a:pPr lvl="1"/>
            <a:r>
              <a:rPr lang="fi-FI" dirty="0" smtClean="0"/>
              <a:t>Uskontunnustus</a:t>
            </a:r>
          </a:p>
          <a:p>
            <a:pPr lvl="1"/>
            <a:r>
              <a:rPr lang="fi-FI" dirty="0" smtClean="0"/>
              <a:t>Paasto</a:t>
            </a:r>
          </a:p>
          <a:p>
            <a:pPr lvl="1"/>
            <a:r>
              <a:rPr lang="fi-FI" dirty="0" smtClean="0"/>
              <a:t>Rukous</a:t>
            </a:r>
          </a:p>
          <a:p>
            <a:pPr lvl="1"/>
            <a:r>
              <a:rPr lang="fi-FI" dirty="0" smtClean="0"/>
              <a:t>Almuvero</a:t>
            </a:r>
          </a:p>
          <a:p>
            <a:pPr lvl="1"/>
            <a:r>
              <a:rPr lang="fi-FI" dirty="0" smtClean="0"/>
              <a:t>Pyhiinvaellus</a:t>
            </a:r>
          </a:p>
          <a:p>
            <a:r>
              <a:rPr lang="fi-FI" dirty="0" err="1" smtClean="0"/>
              <a:t>šaria</a:t>
            </a:r>
            <a:endParaRPr lang="fi-FI" dirty="0" smtClean="0"/>
          </a:p>
          <a:p>
            <a:pPr lvl="1"/>
            <a:r>
              <a:rPr lang="fi-FI" dirty="0" smtClean="0"/>
              <a:t>Muuttumaton laki</a:t>
            </a:r>
          </a:p>
          <a:p>
            <a:pPr lvl="1"/>
            <a:r>
              <a:rPr lang="fi-FI" dirty="0" smtClean="0"/>
              <a:t>Koraanin laki eri asia! Sisältää lähinnä uskonnollisia määräyksiä.</a:t>
            </a:r>
          </a:p>
          <a:p>
            <a:pPr lvl="1"/>
            <a:r>
              <a:rPr lang="fi-FI" dirty="0" err="1" smtClean="0"/>
              <a:t>Koraani+sunna</a:t>
            </a:r>
            <a:r>
              <a:rPr lang="fi-FI" dirty="0" smtClean="0"/>
              <a:t> (Muhammedin elämäntapa/perimätieto)=</a:t>
            </a:r>
            <a:r>
              <a:rPr lang="fi-FI" dirty="0" err="1" smtClean="0"/>
              <a:t>šaria</a:t>
            </a:r>
            <a:endParaRPr lang="fi-FI" dirty="0" smtClean="0"/>
          </a:p>
          <a:p>
            <a:pPr lvl="1"/>
            <a:r>
              <a:rPr lang="fi-FI" dirty="0" smtClean="0"/>
              <a:t>Käytössä esim. Saudi-Arabiassa</a:t>
            </a:r>
          </a:p>
          <a:p>
            <a:r>
              <a:rPr lang="fi-FI" dirty="0" smtClean="0">
                <a:hlinkClick r:id="rId2" action="ppaction://hlinksldjump"/>
              </a:rPr>
              <a:t>kuvakielto</a:t>
            </a:r>
            <a:endParaRPr lang="fi-FI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mtClean="0">
                <a:hlinkClick r:id="rId2"/>
              </a:rPr>
              <a:t>http://yle.fi/aihe/artikkeli/2013/09/24/islamin-vieraana</a:t>
            </a:r>
            <a:r>
              <a:rPr lang="fi-FI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315496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23554" name="Picture 2" descr="http://www.muslimheritage.com/sites/default/files/origins_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32656"/>
            <a:ext cx="3829050" cy="5715000"/>
          </a:xfrm>
          <a:prstGeom prst="rect">
            <a:avLst/>
          </a:prstGeom>
          <a:noFill/>
        </p:spPr>
      </p:pic>
      <p:sp>
        <p:nvSpPr>
          <p:cNvPr id="5" name="Suorakulmio 4"/>
          <p:cNvSpPr/>
          <p:nvPr/>
        </p:nvSpPr>
        <p:spPr>
          <a:xfrm>
            <a:off x="2051720" y="6093296"/>
            <a:ext cx="3999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Aristotle's </a:t>
            </a:r>
            <a:r>
              <a:rPr lang="en-US" i="1" dirty="0" err="1" smtClean="0"/>
              <a:t>Organon</a:t>
            </a:r>
            <a:r>
              <a:rPr lang="en-US" i="1" dirty="0" smtClean="0"/>
              <a:t>, Rhetoric and Poetics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24578" name="Picture 2" descr="https://cdn.thinglink.me/api/image/649547823326429186/1024/10/scaletowid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6991350" cy="4343400"/>
          </a:xfrm>
          <a:prstGeom prst="rect">
            <a:avLst/>
          </a:prstGeom>
          <a:noFill/>
        </p:spPr>
      </p:pic>
      <p:sp>
        <p:nvSpPr>
          <p:cNvPr id="5" name="Tekstikehys 4"/>
          <p:cNvSpPr txBox="1"/>
          <p:nvPr/>
        </p:nvSpPr>
        <p:spPr>
          <a:xfrm>
            <a:off x="2339752" y="5589240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Sandro Botticelli: Venuksen syntymä</a:t>
            </a:r>
            <a:endParaRPr lang="fi-FI" dirty="0"/>
          </a:p>
        </p:txBody>
      </p:sp>
      <p:sp>
        <p:nvSpPr>
          <p:cNvPr id="6" name="Nuoli vasemmalle 5">
            <a:hlinkClick r:id="rId3" action="ppaction://hlinksldjump"/>
          </p:cNvPr>
          <p:cNvSpPr/>
          <p:nvPr/>
        </p:nvSpPr>
        <p:spPr>
          <a:xfrm>
            <a:off x="6732240" y="6165304"/>
            <a:ext cx="50405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26626" name="Picture 2" descr="http://www.muslimheritage.com/sites/default/files/origins_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6588993" cy="3811600"/>
          </a:xfrm>
          <a:prstGeom prst="rect">
            <a:avLst/>
          </a:prstGeom>
          <a:noFill/>
        </p:spPr>
      </p:pic>
      <p:sp>
        <p:nvSpPr>
          <p:cNvPr id="5" name="Tekstikehys 4"/>
          <p:cNvSpPr txBox="1"/>
          <p:nvPr/>
        </p:nvSpPr>
        <p:spPr>
          <a:xfrm>
            <a:off x="2339752" y="537321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/>
              <a:t>Astrolabi</a:t>
            </a:r>
            <a:endParaRPr lang="fi-FI" dirty="0"/>
          </a:p>
        </p:txBody>
      </p:sp>
      <p:sp>
        <p:nvSpPr>
          <p:cNvPr id="6" name="Nuoli vasemmalle 5">
            <a:hlinkClick r:id="rId3" action="ppaction://hlinksldjump"/>
          </p:cNvPr>
          <p:cNvSpPr/>
          <p:nvPr/>
        </p:nvSpPr>
        <p:spPr>
          <a:xfrm>
            <a:off x="6588224" y="5661248"/>
            <a:ext cx="576064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</a:t>
            </a:r>
            <a:r>
              <a:rPr lang="fi-FI" dirty="0" smtClean="0"/>
              <a:t>änsi vs. itä?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Missä kulkee idän ja lännen raja?</a:t>
            </a:r>
          </a:p>
          <a:p>
            <a:pPr lvl="1"/>
            <a:r>
              <a:rPr lang="fi-FI" dirty="0" smtClean="0"/>
              <a:t>Riippuu näkökulmasta </a:t>
            </a:r>
            <a:r>
              <a:rPr lang="fi-FI" dirty="0" smtClean="0">
                <a:sym typeface="Wingdings" pitchFamily="2" charset="2"/>
              </a:rPr>
              <a:t> katsotaanko Euroopasta, USA:sta, Kiinasta…</a:t>
            </a:r>
          </a:p>
          <a:p>
            <a:r>
              <a:rPr lang="fi-FI" dirty="0" smtClean="0">
                <a:sym typeface="Wingdings" pitchFamily="2" charset="2"/>
              </a:rPr>
              <a:t>Onko Lähi-itä itäistä vai läntistä kulttuuripiiriä?</a:t>
            </a:r>
          </a:p>
          <a:p>
            <a:pPr lvl="1"/>
            <a:r>
              <a:rPr lang="fi-FI" dirty="0" smtClean="0">
                <a:sym typeface="Wingdings" pitchFamily="2" charset="2"/>
              </a:rPr>
              <a:t>Euroopasta katsottuna itää, mutta kauempaa idästä katsottuna onkin länttä  kaikki Lähi-idän uskonnot läntisiä?</a:t>
            </a:r>
          </a:p>
          <a:p>
            <a:r>
              <a:rPr lang="fi-FI" dirty="0">
                <a:sym typeface="Wingdings" pitchFamily="2" charset="2"/>
              </a:rPr>
              <a:t>l</a:t>
            </a:r>
            <a:r>
              <a:rPr lang="fi-FI" dirty="0" smtClean="0">
                <a:sym typeface="Wingdings" pitchFamily="2" charset="2"/>
              </a:rPr>
              <a:t>änsi vs. itä</a:t>
            </a:r>
          </a:p>
          <a:p>
            <a:pPr lvl="1"/>
            <a:r>
              <a:rPr lang="fi-FI" dirty="0" smtClean="0">
                <a:sym typeface="Wingdings" pitchFamily="2" charset="2"/>
              </a:rPr>
              <a:t>Miksi?</a:t>
            </a:r>
            <a:endParaRPr lang="fi-FI" dirty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Ornamenttikuvioita</a:t>
            </a:r>
            <a:endParaRPr lang="fi-FI" dirty="0"/>
          </a:p>
        </p:txBody>
      </p:sp>
      <p:pic>
        <p:nvPicPr>
          <p:cNvPr id="28676" name="Picture 4" descr="http://opinnot.internetix.fi/fi/materiaalit/hi/hi6/3_kulttuuripiirit/12.islamilainen/embedded/embedd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2543175" cy="3810000"/>
          </a:xfrm>
          <a:prstGeom prst="rect">
            <a:avLst/>
          </a:prstGeom>
          <a:noFill/>
        </p:spPr>
      </p:pic>
      <p:pic>
        <p:nvPicPr>
          <p:cNvPr id="28678" name="Picture 6" descr="https://c2.staticflickr.com/2/1214/547990745_b292e7a1e4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556792"/>
            <a:ext cx="5832648" cy="3901677"/>
          </a:xfrm>
          <a:prstGeom prst="rect">
            <a:avLst/>
          </a:prstGeom>
          <a:noFill/>
        </p:spPr>
      </p:pic>
      <p:sp>
        <p:nvSpPr>
          <p:cNvPr id="7" name="Suorakulmio 6"/>
          <p:cNvSpPr/>
          <p:nvPr/>
        </p:nvSpPr>
        <p:spPr>
          <a:xfrm>
            <a:off x="4499992" y="5445224"/>
            <a:ext cx="1678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b="1" dirty="0" err="1" smtClean="0"/>
              <a:t>Masjed-e</a:t>
            </a:r>
            <a:r>
              <a:rPr lang="fi-FI" b="1" dirty="0" smtClean="0"/>
              <a:t> </a:t>
            </a:r>
            <a:r>
              <a:rPr lang="fi-FI" b="1" dirty="0" err="1" smtClean="0"/>
              <a:t>Imam</a:t>
            </a:r>
            <a:endParaRPr lang="fi-FI" b="1" dirty="0"/>
          </a:p>
        </p:txBody>
      </p:sp>
      <p:sp>
        <p:nvSpPr>
          <p:cNvPr id="8" name="Suorakulmio 7"/>
          <p:cNvSpPr/>
          <p:nvPr/>
        </p:nvSpPr>
        <p:spPr>
          <a:xfrm>
            <a:off x="323528" y="5445224"/>
            <a:ext cx="2507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b="1" dirty="0" smtClean="0"/>
              <a:t>Moskeija Uzbekistanissa</a:t>
            </a:r>
            <a:endParaRPr lang="fi-FI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2770" name="Picture 2" descr="https://upload.wikimedia.org/wikipedia/commons/thumb/f/fa/Allah3.svg/220px-Allah3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2736304" cy="2736305"/>
          </a:xfrm>
          <a:prstGeom prst="rect">
            <a:avLst/>
          </a:prstGeom>
          <a:noFill/>
        </p:spPr>
      </p:pic>
      <p:sp>
        <p:nvSpPr>
          <p:cNvPr id="5" name="Tekstikehys 4"/>
          <p:cNvSpPr txBox="1"/>
          <p:nvPr/>
        </p:nvSpPr>
        <p:spPr>
          <a:xfrm>
            <a:off x="971600" y="42210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Allah -kalligrafia</a:t>
            </a:r>
            <a:endParaRPr lang="fi-FI" dirty="0"/>
          </a:p>
        </p:txBody>
      </p:sp>
      <p:pic>
        <p:nvPicPr>
          <p:cNvPr id="32774" name="Picture 6" descr="http://www.artnindia.com/wp-content/uploads/imported/Islamic-Calligraphy-Drawing-HANDMADE-Zoomorphic-Turkey-Persia-Arabia-India-Art-2008513206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844824"/>
            <a:ext cx="3810000" cy="2705100"/>
          </a:xfrm>
          <a:prstGeom prst="rect">
            <a:avLst/>
          </a:prstGeom>
          <a:noFill/>
        </p:spPr>
      </p:pic>
      <p:sp>
        <p:nvSpPr>
          <p:cNvPr id="8" name="Tekstikehys 7"/>
          <p:cNvSpPr txBox="1"/>
          <p:nvPr/>
        </p:nvSpPr>
        <p:spPr>
          <a:xfrm>
            <a:off x="4283968" y="479715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Kalligrafiaa</a:t>
            </a:r>
            <a:endParaRPr lang="fi-FI" dirty="0"/>
          </a:p>
        </p:txBody>
      </p:sp>
      <p:sp>
        <p:nvSpPr>
          <p:cNvPr id="7" name="Nuoli vasemmalle 6">
            <a:hlinkClick r:id="rId4" action="ppaction://hlinksldjump"/>
          </p:cNvPr>
          <p:cNvSpPr/>
          <p:nvPr/>
        </p:nvSpPr>
        <p:spPr>
          <a:xfrm>
            <a:off x="6300192" y="5877272"/>
            <a:ext cx="64807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Uskonto ja kulttuuri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Miten uskonto on vaikuttanut kulttuuriin? </a:t>
            </a:r>
          </a:p>
          <a:p>
            <a:r>
              <a:rPr lang="fi-FI" dirty="0" smtClean="0"/>
              <a:t>Miten kulttuuri on vaikuttanut uskontoon?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Muuttumaton ja muuttuva kulttuureissa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”Me olemme tehneet tämän arabiankieliseksi Koraaniksi, jotta te ymmärtäisitte.” profeetta Muhammed</a:t>
            </a:r>
          </a:p>
          <a:p>
            <a:pPr lvl="1"/>
            <a:r>
              <a:rPr lang="fi-FI" dirty="0" smtClean="0"/>
              <a:t>Islamin laki </a:t>
            </a:r>
            <a:r>
              <a:rPr lang="fi-FI" i="1" dirty="0" err="1"/>
              <a:t>s</a:t>
            </a:r>
            <a:r>
              <a:rPr lang="fi-FI" i="1" dirty="0" err="1" smtClean="0"/>
              <a:t>haria</a:t>
            </a:r>
            <a:r>
              <a:rPr lang="fi-FI" dirty="0" smtClean="0"/>
              <a:t> koostuu Koraanista ja perimätieto </a:t>
            </a:r>
            <a:r>
              <a:rPr lang="fi-FI" i="1" dirty="0" err="1" smtClean="0"/>
              <a:t>sunnasta</a:t>
            </a:r>
            <a:endParaRPr lang="fi-FI" i="1" dirty="0" smtClean="0"/>
          </a:p>
          <a:p>
            <a:pPr lvl="1"/>
            <a:r>
              <a:rPr lang="fi-FI" dirty="0" smtClean="0"/>
              <a:t>Se minkä Allah on säätänyt ei pidä ihmisen muuttaa 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Muuttumaton ja muuttuva kulttuureissa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Kiinan kulttuurin kuvakirjoitus</a:t>
            </a:r>
          </a:p>
          <a:p>
            <a:pPr lvl="1"/>
            <a:r>
              <a:rPr lang="fi-FI" dirty="0" smtClean="0"/>
              <a:t>Puhekielen muuttuessa ja erkaantuessa toisistaan vanha kuvakirjoitus yhdistää sukupolvet ja kansat toisiinsa.</a:t>
            </a:r>
          </a:p>
          <a:p>
            <a:r>
              <a:rPr lang="fi-FI" dirty="0" smtClean="0"/>
              <a:t>Intian sanskrit -kirjakieli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Lähi-idän uskonnot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Samanlaiset piirteet:</a:t>
            </a:r>
          </a:p>
          <a:p>
            <a:pPr lvl="1"/>
            <a:r>
              <a:rPr lang="fi-FI" dirty="0" smtClean="0"/>
              <a:t>aikakäsitys</a:t>
            </a:r>
          </a:p>
          <a:p>
            <a:pPr lvl="1"/>
            <a:r>
              <a:rPr lang="fi-FI" dirty="0" smtClean="0"/>
              <a:t>jumalakäsitys</a:t>
            </a:r>
          </a:p>
          <a:p>
            <a:pPr lvl="1"/>
            <a:r>
              <a:rPr lang="fi-FI" dirty="0" smtClean="0"/>
              <a:t>pelastuskäsitys</a:t>
            </a:r>
          </a:p>
          <a:p>
            <a:pPr lvl="1">
              <a:buNone/>
            </a:pPr>
            <a:r>
              <a:rPr lang="fi-FI" dirty="0" smtClean="0"/>
              <a:t> 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Islamilainen maailma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224137"/>
          </a:xfrm>
        </p:spPr>
        <p:txBody>
          <a:bodyPr>
            <a:normAutofit fontScale="77500" lnSpcReduction="20000"/>
          </a:bodyPr>
          <a:lstStyle/>
          <a:p>
            <a:r>
              <a:rPr lang="fi-FI" dirty="0" smtClean="0"/>
              <a:t>Ei yhtenäinen alue, yhdistävä tekijä islam</a:t>
            </a:r>
          </a:p>
          <a:p>
            <a:r>
              <a:rPr lang="fi-FI" dirty="0"/>
              <a:t>e</a:t>
            </a:r>
            <a:r>
              <a:rPr lang="fi-FI" dirty="0" smtClean="0"/>
              <a:t>rilaisia kulttuurisia, kielellisiä ja taloudellisia alueita</a:t>
            </a:r>
          </a:p>
          <a:p>
            <a:r>
              <a:rPr lang="fi-FI" dirty="0" smtClean="0"/>
              <a:t>Eurooppa?</a:t>
            </a:r>
            <a:endParaRPr lang="fi-FI" dirty="0"/>
          </a:p>
        </p:txBody>
      </p:sp>
      <p:pic>
        <p:nvPicPr>
          <p:cNvPr id="1026" name="Picture 2" descr="https://upload.wikimedia.org/wikipedia/commons/thumb/4/40/Muslim_distribution.png/1280px-Muslim_distribu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90" y="2537520"/>
            <a:ext cx="9094610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Islamin historiaa ja taustaa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Profeetta Muhammed (n.570-632jKr.)</a:t>
            </a:r>
          </a:p>
          <a:p>
            <a:pPr lvl="1"/>
            <a:r>
              <a:rPr lang="fi-FI" dirty="0" smtClean="0"/>
              <a:t>Ilmestysten pohjalta Koraani</a:t>
            </a:r>
          </a:p>
          <a:p>
            <a:pPr lvl="1"/>
            <a:r>
              <a:rPr lang="fi-FI" dirty="0" smtClean="0"/>
              <a:t>Lopulta hänestä kehittyi uskonnollinen, poliittinen ja sotilaallinen johtaja.</a:t>
            </a:r>
          </a:p>
          <a:p>
            <a:r>
              <a:rPr lang="fi-FI" dirty="0" smtClean="0"/>
              <a:t>Islam levisi 600-luvun aikana Lähi-itään ja Pohjois-Afrikkaan </a:t>
            </a:r>
          </a:p>
          <a:p>
            <a:r>
              <a:rPr lang="fi-FI" dirty="0" smtClean="0"/>
              <a:t>700-luvulla Espanjaan ja Intian rajoille </a:t>
            </a:r>
            <a:r>
              <a:rPr lang="fi-FI" dirty="0" smtClean="0">
                <a:sym typeface="Wingdings" pitchFamily="2" charset="2"/>
              </a:rPr>
              <a:t> kosketukset eurooppalaisten kanssa</a:t>
            </a:r>
          </a:p>
          <a:p>
            <a:r>
              <a:rPr lang="fi-FI" dirty="0" smtClean="0">
                <a:sym typeface="Wingdings" pitchFamily="2" charset="2"/>
              </a:rPr>
              <a:t>Miten nopea leviäminen oli mahdollista?</a:t>
            </a:r>
          </a:p>
          <a:p>
            <a:pPr lvl="1"/>
            <a:r>
              <a:rPr lang="fi-FI" dirty="0" smtClean="0">
                <a:sym typeface="Wingdings" pitchFamily="2" charset="2"/>
              </a:rPr>
              <a:t>suvaitsevaisuus</a:t>
            </a:r>
          </a:p>
          <a:p>
            <a:pPr lvl="1"/>
            <a:r>
              <a:rPr lang="fi-FI" dirty="0"/>
              <a:t>s</a:t>
            </a:r>
            <a:r>
              <a:rPr lang="fi-FI" dirty="0" smtClean="0"/>
              <a:t>uurvaltojen heikko tila (Bysantti, Persia)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v</a:t>
            </a:r>
            <a:r>
              <a:rPr lang="fi-FI" dirty="0" smtClean="0"/>
              <a:t>astareaktiona nopeaan levinneisyyteen ristiretket</a:t>
            </a:r>
          </a:p>
          <a:p>
            <a:pPr lvl="1"/>
            <a:r>
              <a:rPr lang="fi-FI" dirty="0"/>
              <a:t>O</a:t>
            </a:r>
            <a:r>
              <a:rPr lang="fi-FI" dirty="0" smtClean="0"/>
              <a:t>liko merkitystä islamin kannalta?</a:t>
            </a:r>
          </a:p>
          <a:p>
            <a:pPr lvl="1"/>
            <a:r>
              <a:rPr lang="fi-FI" dirty="0"/>
              <a:t>e</a:t>
            </a:r>
            <a:r>
              <a:rPr lang="fi-FI" dirty="0" smtClean="0"/>
              <a:t>i lopullista merkitystä tai aluemenetyksiä</a:t>
            </a:r>
          </a:p>
          <a:p>
            <a:r>
              <a:rPr lang="fi-FI" dirty="0" smtClean="0"/>
              <a:t>1200-luvulla mongolien valloitukset</a:t>
            </a:r>
          </a:p>
          <a:p>
            <a:pPr lvl="1"/>
            <a:r>
              <a:rPr lang="fi-FI" dirty="0" smtClean="0"/>
              <a:t>Arabimaailman taantumus</a:t>
            </a:r>
          </a:p>
          <a:p>
            <a:r>
              <a:rPr lang="fi-FI" dirty="0" smtClean="0"/>
              <a:t>Turkmeenit omaksuivat islamin</a:t>
            </a:r>
          </a:p>
          <a:p>
            <a:pPr lvl="1"/>
            <a:r>
              <a:rPr lang="fi-FI" dirty="0" smtClean="0">
                <a:hlinkClick r:id="" action="ppaction://hlinkshowjump?jump=nextslide"/>
              </a:rPr>
              <a:t>Osmanivaltakunta</a:t>
            </a:r>
            <a:endParaRPr lang="fi-FI" dirty="0" smtClean="0"/>
          </a:p>
          <a:p>
            <a:pPr lvl="1"/>
            <a:r>
              <a:rPr lang="fi-FI" dirty="0" smtClean="0"/>
              <a:t>Bysantin hajoaminen (1453)</a:t>
            </a:r>
          </a:p>
          <a:p>
            <a:pPr lvl="1"/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395</Words>
  <Application>Microsoft Office PowerPoint</Application>
  <PresentationFormat>Näytössä katseltava diaesitys (4:3)</PresentationFormat>
  <Paragraphs>89</Paragraphs>
  <Slides>21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21</vt:i4>
      </vt:variant>
    </vt:vector>
  </HeadingPairs>
  <TitlesOfParts>
    <vt:vector size="22" baseType="lpstr">
      <vt:lpstr>Office-teema</vt:lpstr>
      <vt:lpstr>Islam</vt:lpstr>
      <vt:lpstr>länsi vs. itä?</vt:lpstr>
      <vt:lpstr>Uskonto ja kulttuuri</vt:lpstr>
      <vt:lpstr>Muuttumaton ja muuttuva kulttuureissa</vt:lpstr>
      <vt:lpstr>Muuttumaton ja muuttuva kulttuureissa</vt:lpstr>
      <vt:lpstr>Lähi-idän uskonnot</vt:lpstr>
      <vt:lpstr>Islamilainen maailma</vt:lpstr>
      <vt:lpstr>Islamin historiaa ja taustaa</vt:lpstr>
      <vt:lpstr>Dia 9</vt:lpstr>
      <vt:lpstr>Dia 10</vt:lpstr>
      <vt:lpstr>Dia 11</vt:lpstr>
      <vt:lpstr>Islam kulttuurin ja tieteen kehittäjänä ja ylläpitäjänä</vt:lpstr>
      <vt:lpstr>Dia 13</vt:lpstr>
      <vt:lpstr>Perusasiat</vt:lpstr>
      <vt:lpstr>Dia 15</vt:lpstr>
      <vt:lpstr>Dia 16</vt:lpstr>
      <vt:lpstr>Dia 17</vt:lpstr>
      <vt:lpstr>Dia 18</vt:lpstr>
      <vt:lpstr>Dia 19</vt:lpstr>
      <vt:lpstr>Ornamenttikuvioita</vt:lpstr>
      <vt:lpstr>Dia 21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Islam</dc:title>
  <dc:creator>opettaja</dc:creator>
  <cp:lastModifiedBy>mikael.fabrin</cp:lastModifiedBy>
  <cp:revision>35</cp:revision>
  <dcterms:created xsi:type="dcterms:W3CDTF">2016-05-09T09:29:49Z</dcterms:created>
  <dcterms:modified xsi:type="dcterms:W3CDTF">2018-04-03T06:50:52Z</dcterms:modified>
</cp:coreProperties>
</file>