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Questrial" panose="020B0604020202020204" charset="0"/>
      <p:regular r:id="rId14"/>
    </p:embeddedFont>
    <p:embeddedFont>
      <p:font typeface="Wingdings 2" panose="05020102010507070707" pitchFamily="18" charset="2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5" name="Alaotsikko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1" name="Päivämäärän paikkamerkki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" name="Kuvan paikkamerkki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1" name="Tekstin paikkamerkki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05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05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i-FI" sz="48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MIELIHYVÄ JA RIIPPUVUUS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lang="fi-FI" sz="200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i-FI" sz="3600" b="0" cap="none" dirty="0" smtClean="0">
                <a:solidFill>
                  <a:schemeClr val="tx2"/>
                </a:solidFill>
                <a:latin typeface="Questrial"/>
                <a:ea typeface="Questrial"/>
                <a:cs typeface="Questrial"/>
                <a:sym typeface="Questrial"/>
              </a:rPr>
              <a:t>MITKÄ ASIAT TUOTTAVAT SINULLE MIELIHYVÄÄ?</a:t>
            </a:r>
            <a:endParaRPr lang="fi-FI" sz="3600" b="0" i="0" u="none" strike="noStrike" cap="none" dirty="0">
              <a:solidFill>
                <a:schemeClr val="tx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idx="1"/>
          </p:nvPr>
        </p:nvSpPr>
        <p:spPr>
          <a:xfrm>
            <a:off x="263352" y="1777285"/>
            <a:ext cx="10784058" cy="5080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r>
              <a:rPr lang="fi-FI" sz="2800" b="1" dirty="0" smtClean="0">
                <a:latin typeface="Questrial"/>
                <a:ea typeface="Questrial"/>
                <a:cs typeface="Questrial"/>
                <a:sym typeface="Questrial"/>
              </a:rPr>
              <a:t>Kirjoita ylös sinulle mielihyvää tuottavista asioista.</a:t>
            </a:r>
            <a:endParaRPr lang="fi-FI" sz="2800" b="1" i="0" u="none" strike="noStrike" cap="none" dirty="0"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endParaRPr lang="fi-FI" sz="2800" b="0" i="0" u="none" strike="noStrike" cap="none" dirty="0" smtClean="0"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Onko </a:t>
            </a:r>
            <a:r>
              <a:rPr lang="fi-FI" sz="28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mielihyvän hakeminen aina positiivista?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endParaRPr lang="fi-FI" sz="2800" b="0" i="0" u="none" strike="noStrike" cap="none" dirty="0" smtClean="0"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Voiko </a:t>
            </a:r>
            <a:r>
              <a:rPr lang="fi-FI" sz="28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mielihyvää hakea terveydelle haitallisin keinoin</a:t>
            </a: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 Miten esimerkiksi</a:t>
            </a:r>
            <a:r>
              <a:rPr lang="fi-FI" sz="28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endParaRPr lang="fi-FI" sz="2800" b="0" i="0" u="none" strike="noStrike" cap="none" dirty="0" smtClean="0"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Mitä eroa on mielihyvän hakemisesta </a:t>
            </a:r>
            <a:r>
              <a:rPr lang="fi-FI" sz="2800" b="0" i="0" u="none" strike="noStrike" cap="none" smtClean="0">
                <a:latin typeface="Questrial"/>
                <a:ea typeface="Questrial"/>
                <a:cs typeface="Questrial"/>
                <a:sym typeface="Questrial"/>
              </a:rPr>
              <a:t>ja riippuvuudesta?</a:t>
            </a:r>
            <a:endParaRPr lang="fi-FI" sz="2800" b="0" i="0" u="none" strike="noStrike" cap="none" dirty="0" smtClean="0"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43"/>
              <a:buNone/>
            </a:pPr>
            <a:endParaRPr lang="fi-FI" sz="2800" b="0" i="0" u="none" strike="noStrike" cap="none" dirty="0"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32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26923"/>
              <a:buFont typeface="Arial"/>
              <a:buNone/>
            </a:pPr>
            <a:endParaRPr sz="132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i-FI" sz="3600" b="0" i="0" u="none" strike="noStrike" cap="none" dirty="0">
                <a:solidFill>
                  <a:schemeClr val="tx2"/>
                </a:solidFill>
                <a:latin typeface="Questrial"/>
                <a:ea typeface="Questrial"/>
                <a:cs typeface="Questrial"/>
                <a:sym typeface="Questrial"/>
              </a:rPr>
              <a:t>RIIPPUVUUS ELI ADDIKTIO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idx="1"/>
          </p:nvPr>
        </p:nvSpPr>
        <p:spPr>
          <a:xfrm>
            <a:off x="191344" y="1340768"/>
            <a:ext cx="10657184" cy="5369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Pariporinat: pohtikaa, mitä vastaisitte seuraaviin kysymyksiin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fi-FI" sz="2400" b="1" i="0" u="sng" strike="noStrike" cap="none" dirty="0">
                <a:latin typeface="Questrial"/>
                <a:ea typeface="Questrial"/>
                <a:cs typeface="Questrial"/>
                <a:sym typeface="Questrial"/>
              </a:rPr>
              <a:t>Miten riippuvuus voi syntyä? Mitä siihen tarvitaan?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→ Riippuvuuden syntymiseen tarvitaan aina joko </a:t>
            </a:r>
            <a:r>
              <a:rPr lang="fi-FI" sz="2400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ainetta tai toimintaa</a:t>
            </a: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, johon riippuvuus syntyy. Ilman niitä riippuvuutta ei synny, vaikka perintötekijöistä löytyisi taipumus tähän.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lang="fi-FI" sz="2400" b="1" i="0" u="sng" strike="noStrike" cap="none" dirty="0">
                <a:latin typeface="Questrial"/>
                <a:ea typeface="Questrial"/>
                <a:cs typeface="Questrial"/>
                <a:sym typeface="Questrial"/>
              </a:rPr>
              <a:t>Mikä on mielihyvärata ja missä se sijaitsee?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→ Mielihyvärata sijaitsee aivoissa ja vaikuttaa merkittävästi riippuvuuden syntymiseen. Riippuvuuden aiheuttaja ikään kuin ”kaappaa” mielihyväradan ja muokkaa sitä niin, että aivot oppivat odottamaan kyseistä ainetta tai toimintaa mielihyvän saavuttamiseksi.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 rot="10800000" flipH="1">
            <a:off x="838200" y="154545"/>
            <a:ext cx="10515599" cy="210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endParaRPr sz="324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idx="1"/>
          </p:nvPr>
        </p:nvSpPr>
        <p:spPr>
          <a:xfrm>
            <a:off x="1" y="154545"/>
            <a:ext cx="10848528" cy="6452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fi-FI" sz="240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</a:t>
            </a:r>
            <a:r>
              <a:rPr lang="fi-FI" sz="24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Riippuvuuden </a:t>
            </a: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aiheuttajaa tarvitaan yhä enemmän, jotta siitä saa haluamansa mielihyvän kokemuksen (esim. miksi urheilija haluaa saavuttaa urallaan aina vain enemmän, kilpaileminen eri tasoilla)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011680" lvl="8" indent="-2286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None/>
            </a:pPr>
            <a:endParaRPr lang="fi-FI" sz="2400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011680" lvl="8" indent="-2286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None/>
            </a:pPr>
            <a:endParaRPr lang="fi-FI" sz="2400" b="1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011680" lvl="8" indent="-2286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None/>
            </a:pPr>
            <a:endParaRPr lang="fi-FI" sz="2000" b="1" i="0" u="none" strike="noStrike" cap="none" dirty="0" smtClean="0">
              <a:latin typeface="Questrial"/>
              <a:ea typeface="Questrial"/>
              <a:cs typeface="Questrial"/>
              <a:sym typeface="Questrial"/>
            </a:endParaRPr>
          </a:p>
          <a:p>
            <a:pPr marL="2011680" lvl="8" indent="-2286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None/>
            </a:pPr>
            <a:r>
              <a:rPr lang="fi-FI" sz="2000" b="1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Miksi </a:t>
            </a:r>
            <a:r>
              <a:rPr lang="fi-FI" sz="2000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riippuvuus kehittyy nopeammin lapsilla ja nuorilla aikuisiin verrattuna?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→ Nuorilla aivojen kehitys on vielä kesken. Riippuvuutta aiheuttava aine muuttaa hermostoa ja vahvistaa siitä saadun mielihyvän muistijälkeä aivoissa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2204864"/>
            <a:ext cx="2339999" cy="23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664" y="2780928"/>
            <a:ext cx="3327999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0096" y="1556792"/>
            <a:ext cx="3864112" cy="26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047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i-FI" sz="4000" b="0" i="0" u="none" strike="noStrike" cap="none" dirty="0" smtClean="0">
                <a:solidFill>
                  <a:schemeClr val="tx2"/>
                </a:solidFill>
                <a:latin typeface="Questrial"/>
                <a:ea typeface="Questrial"/>
                <a:cs typeface="Questrial"/>
                <a:sym typeface="Questrial"/>
              </a:rPr>
              <a:t>RIIPPUVUUDEN ERI MUODOT</a:t>
            </a:r>
            <a:endParaRPr lang="fi-FI" sz="4000" b="0" i="0" u="none" strike="noStrike" cap="none" dirty="0">
              <a:solidFill>
                <a:schemeClr val="tx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xfrm>
            <a:off x="479376" y="1196752"/>
            <a:ext cx="10297145" cy="54229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7500"/>
              <a:buNone/>
            </a:pPr>
            <a:r>
              <a:rPr lang="fi-FI" sz="24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1) </a:t>
            </a:r>
            <a:r>
              <a:rPr lang="fi-FI" sz="2400" b="1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Fyysinen </a:t>
            </a:r>
            <a:r>
              <a:rPr lang="fi-FI" sz="2400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riippuvuus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→ Elimistön tottuminen riippuvuutta aiheuttavaan aineeseen. Sen puuttumisesta seuraa vieroitusoireita, kuten ärtyneisyyttä, vapinaa, pahoinvointia ja ahdistusta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lang="fi-FI" sz="2400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Psyykkinen eli henkinen riippuvuus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→ Ihminen tottuu johonkin toimintaan tai aineeseen → syntyy tapa, minkä vuoksi sen rajoittaminen on vaikeaa. Ilmenee tunteena, että mielihyvää ei voi kokea ilman kyseistä ainetta tai toimintaa.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3</a:t>
            </a: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lang="fi-FI" sz="2400" b="1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Sosiaalinen riippuvuus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i-FI" sz="24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→ Syntyy siihen ryhmään, jonka kanssa esimerkiksi päihteitä käytetään → suuri yhteenkuuluvuuden tarve, mikä voimistaa riippuvuutta ja vaikeuttaa kieltäytymistä.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7500"/>
              <a:buFont typeface="Arial"/>
              <a:buNone/>
            </a:pPr>
            <a:endParaRPr sz="204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27500"/>
              <a:buFont typeface="Arial"/>
              <a:buNone/>
            </a:pPr>
            <a:endParaRPr sz="204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i-FI" sz="4000" b="0" i="0" u="none" strike="noStrike" cap="none" dirty="0">
                <a:solidFill>
                  <a:schemeClr val="tx2"/>
                </a:solidFill>
                <a:latin typeface="Questrial"/>
                <a:ea typeface="Questrial"/>
                <a:cs typeface="Questrial"/>
                <a:sym typeface="Questrial"/>
              </a:rPr>
              <a:t>FYYSINEN, PSYYKKINEN VAI SOSIAALINEN RIIPPUVUUS…?</a:t>
            </a:r>
          </a:p>
        </p:txBody>
      </p:sp>
      <p:pic>
        <p:nvPicPr>
          <p:cNvPr id="268" name="Shape 26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968" y="1914089"/>
            <a:ext cx="2943999" cy="16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44" y="4125835"/>
            <a:ext cx="2928824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055" y="1914089"/>
            <a:ext cx="2700838" cy="17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0055" y="4233835"/>
            <a:ext cx="3072000" cy="17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7">
            <a:alphaModFix/>
          </a:blip>
          <a:srcRect r="13520"/>
          <a:stretch/>
        </p:blipFill>
        <p:spPr>
          <a:xfrm>
            <a:off x="6430141" y="1950089"/>
            <a:ext cx="2401181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8">
            <a:alphaModFix/>
          </a:blip>
          <a:srcRect r="14711"/>
          <a:stretch/>
        </p:blipFill>
        <p:spPr>
          <a:xfrm>
            <a:off x="6430141" y="4283305"/>
            <a:ext cx="2456282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02690" y="1914089"/>
            <a:ext cx="2892961" cy="176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02690" y="4233835"/>
            <a:ext cx="2740152" cy="17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i-FI" sz="4800" b="0" cap="none" dirty="0" smtClean="0">
                <a:solidFill>
                  <a:schemeClr val="tx2"/>
                </a:solidFill>
                <a:latin typeface="Questrial"/>
                <a:ea typeface="Questrial"/>
                <a:cs typeface="Questrial"/>
                <a:sym typeface="Questrial"/>
              </a:rPr>
              <a:t>MIKÄ AVUKSI?</a:t>
            </a:r>
            <a:endParaRPr lang="fi-FI" sz="4800" b="0" i="0" u="none" strike="noStrike" cap="none" dirty="0">
              <a:solidFill>
                <a:schemeClr val="tx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idx="1"/>
          </p:nvPr>
        </p:nvSpPr>
        <p:spPr>
          <a:xfrm>
            <a:off x="263353" y="1700808"/>
            <a:ext cx="9937104" cy="5157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   </a:t>
            </a: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Miten </a:t>
            </a:r>
            <a:r>
              <a:rPr lang="fi-FI" sz="2800" b="0" i="0" u="none" strike="noStrike" cap="none" dirty="0" smtClean="0">
                <a:latin typeface="Questrial"/>
                <a:ea typeface="Questrial"/>
                <a:cs typeface="Questrial"/>
                <a:sym typeface="Questrial"/>
              </a:rPr>
              <a:t>riippuvuudesta voisi päästä eroon?</a:t>
            </a:r>
          </a:p>
          <a:p>
            <a:pPr marL="228600" marR="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Tx/>
              <a:buChar char="-"/>
            </a:pPr>
            <a:endParaRPr lang="fi-FI" sz="2800" b="0" i="0" u="none" strike="noStrike" cap="none" dirty="0" smtClean="0"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Tx/>
              <a:buChar char="-"/>
            </a:pPr>
            <a:r>
              <a:rPr lang="fi-FI" sz="2800" dirty="0" smtClean="0">
                <a:latin typeface="Questrial"/>
                <a:ea typeface="Questrial"/>
                <a:cs typeface="Questrial"/>
                <a:sym typeface="Questrial"/>
              </a:rPr>
              <a:t>Mistä ja miten hakisit apua?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risteellinen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risteelline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302</Words>
  <Application>Microsoft Office PowerPoint</Application>
  <PresentationFormat>Laajakuva</PresentationFormat>
  <Paragraphs>40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Trebuchet MS</vt:lpstr>
      <vt:lpstr>Questrial</vt:lpstr>
      <vt:lpstr>Arial</vt:lpstr>
      <vt:lpstr>Wingdings 2</vt:lpstr>
      <vt:lpstr>Wingdings</vt:lpstr>
      <vt:lpstr>Koristeellinen</vt:lpstr>
      <vt:lpstr>MIELIHYVÄ JA RIIPPUVUUS</vt:lpstr>
      <vt:lpstr>MITKÄ ASIAT TUOTTAVAT SINULLE MIELIHYVÄÄ?</vt:lpstr>
      <vt:lpstr>RIIPPUVUUS ELI ADDIKTIO</vt:lpstr>
      <vt:lpstr>PowerPoint-esitys</vt:lpstr>
      <vt:lpstr>RIIPPUVUUDEN ERI MUODOT</vt:lpstr>
      <vt:lpstr>FYYSINEN, PSYYKKINEN VAI SOSIAALINEN RIIPPUVUUS…?</vt:lpstr>
      <vt:lpstr>MIKÄ AVUKSI?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MIELIHYVÄ JA RIIPPUVUUS</dc:title>
  <dc:creator>Uusitalo</dc:creator>
  <cp:lastModifiedBy>Jouni Alhonmäki</cp:lastModifiedBy>
  <cp:revision>4</cp:revision>
  <dcterms:modified xsi:type="dcterms:W3CDTF">2018-11-21T08:26:27Z</dcterms:modified>
</cp:coreProperties>
</file>