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D20FEB5-E07B-4044-BE95-F0A347C78087}">
  <a:tblStyle styleId="{3D20FEB5-E07B-4044-BE95-F0A347C7808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CA40CBC-8C7B-4285-A5B7-7AEA63842A51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4" name="Shape 224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0" name="Shape 230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8" name="Shape 248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4" name="Shape 254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rIns="96425" wrap="square" tIns="482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Arki- ja tieteellinen käsite</a:t>
            </a:r>
          </a:p>
        </p:txBody>
      </p:sp>
      <p:sp>
        <p:nvSpPr>
          <p:cNvPr id="255" name="Shape 255"/>
          <p:cNvSpPr txBox="1"/>
          <p:nvPr>
            <p:ph idx="12" type="sldNum"/>
          </p:nvPr>
        </p:nvSpPr>
        <p:spPr>
          <a:xfrm>
            <a:off x="3884618" y="8685230"/>
            <a:ext cx="2971804" cy="457201"/>
          </a:xfrm>
          <a:prstGeom prst="rect">
            <a:avLst/>
          </a:prstGeom>
          <a:noFill/>
          <a:ln>
            <a:noFill/>
          </a:ln>
        </p:spPr>
        <p:txBody>
          <a:bodyPr anchorCtr="0" anchor="b" bIns="48200" lIns="96425" rIns="96425" wrap="square" tIns="482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0" name="Shape 280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7" name="Shape 287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rIns="96425" wrap="square" tIns="482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Ilkka ja Riikka käyvät mielenkiintoista dialogia</a:t>
            </a: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8" y="8685230"/>
            <a:ext cx="2971804" cy="457201"/>
          </a:xfrm>
          <a:prstGeom prst="rect">
            <a:avLst/>
          </a:prstGeom>
          <a:noFill/>
          <a:ln>
            <a:noFill/>
          </a:ln>
        </p:spPr>
        <p:txBody>
          <a:bodyPr anchorCtr="0" anchor="b" bIns="48200" lIns="96425" rIns="96425" wrap="square" tIns="482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GB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t" bIns="48200" lIns="96425" rIns="96425" wrap="square" tIns="482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Bloomin / SOLO taksonomia?</a:t>
            </a: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8" y="8685230"/>
            <a:ext cx="2971804" cy="457201"/>
          </a:xfrm>
          <a:prstGeom prst="rect">
            <a:avLst/>
          </a:prstGeom>
          <a:noFill/>
          <a:ln>
            <a:noFill/>
          </a:ln>
        </p:spPr>
        <p:txBody>
          <a:bodyPr anchorCtr="0" anchor="b" bIns="48200" lIns="96425" rIns="96425" wrap="square" tIns="482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GB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1" y="4343408"/>
            <a:ext cx="5486407" cy="4114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858080" y="686171"/>
            <a:ext cx="3141848" cy="342874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3" type="body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4" type="body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nt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 with Caption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itle and Vertical 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 Title and 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 rot="5400000">
            <a:off x="5463778" y="1371600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MDbBX0d7Ymo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www.youtube.com/watch?v=ygt1XsUsmjg" TargetMode="External"/><Relationship Id="rId4" Type="http://schemas.openxmlformats.org/officeDocument/2006/relationships/hyperlink" Target="https://www.youtube.com/watch?v=RFvVIoBC2jA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www.uef.fi/web/aducate/tiedon-maarittelya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4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POMM1</a:t>
            </a:r>
            <a:r>
              <a:rPr lang="en-GB"/>
              <a:t>001</a:t>
            </a: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Tiedonkäsitykset</a:t>
            </a:r>
          </a:p>
        </p:txBody>
      </p:sp>
      <p:sp>
        <p:nvSpPr>
          <p:cNvPr id="130" name="Shape 130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"/>
              <a:buNone/>
            </a:pPr>
            <a:r>
              <a:rPr lang="en-GB"/>
              <a:t>2</a:t>
            </a:r>
            <a:r>
              <a:rPr b="0" i="0" lang="en-GB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.1</a:t>
            </a:r>
            <a:r>
              <a:rPr lang="en-GB"/>
              <a:t>1</a:t>
            </a:r>
            <a:r>
              <a:rPr b="0" i="0" lang="en-GB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.201</a:t>
            </a:r>
            <a:r>
              <a:rPr lang="en-GB"/>
              <a:t>7</a:t>
            </a:r>
          </a:p>
          <a:p>
            <a:pPr indent="0" lvl="0" marL="0" marR="0" rtl="0" algn="ctr">
              <a:spcBef>
                <a:spcPts val="6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b="0" i="0" lang="en-GB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Riikka Alanen ja Antti Lehtinen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Case: Aurinkokunta</a:t>
            </a: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68300" lvl="0" marL="457200" rtl="0">
              <a:spcBef>
                <a:spcPts val="0"/>
              </a:spcBef>
              <a:buSzPct val="100000"/>
            </a:pPr>
            <a:r>
              <a:rPr lang="en-GB" sz="2200"/>
              <a:t>Vuosituhansien myötä Ptolemaioksen järjestelmästä alkoi tulla ongelmallinen</a:t>
            </a:r>
          </a:p>
          <a:p>
            <a:pPr indent="-368300" lvl="1" marL="914400" rtl="0">
              <a:spcBef>
                <a:spcPts val="0"/>
              </a:spcBef>
              <a:buSzPct val="100000"/>
            </a:pPr>
            <a:r>
              <a:rPr lang="en-GB" sz="2200"/>
              <a:t>Monimutkaiset laskelmat jopa päivämäärän määräämiseksi -&gt; katolinen kirkko toivoi muutosta</a:t>
            </a:r>
          </a:p>
          <a:p>
            <a:pPr indent="-368300" lvl="0" marL="457200" rtl="0">
              <a:spcBef>
                <a:spcPts val="0"/>
              </a:spcBef>
              <a:buSzPct val="100000"/>
            </a:pPr>
            <a:r>
              <a:rPr lang="en-GB" sz="2200"/>
              <a:t>Vuonna 1543 </a:t>
            </a:r>
            <a:r>
              <a:rPr b="1" lang="en-GB" sz="2200"/>
              <a:t>Kopernikus</a:t>
            </a:r>
            <a:r>
              <a:rPr lang="en-GB" sz="2200"/>
              <a:t>: </a:t>
            </a:r>
            <a:r>
              <a:rPr lang="en-GB" sz="2200">
                <a:solidFill>
                  <a:srgbClr val="222222"/>
                </a:solidFill>
                <a:highlight>
                  <a:srgbClr val="FFFFFF"/>
                </a:highlight>
              </a:rPr>
              <a:t>"De revolutionibus orbium coelestium" (suom. </a:t>
            </a:r>
            <a:r>
              <a:rPr i="1" lang="en-GB" sz="2200">
                <a:solidFill>
                  <a:srgbClr val="222222"/>
                </a:solidFill>
                <a:highlight>
                  <a:srgbClr val="FFFFFF"/>
                </a:highlight>
              </a:rPr>
              <a:t>Taivaallisten kehien kierroksista</a:t>
            </a:r>
            <a:r>
              <a:rPr lang="en-GB" sz="2200">
                <a:solidFill>
                  <a:srgbClr val="222222"/>
                </a:solidFill>
                <a:highlight>
                  <a:srgbClr val="FFFFFF"/>
                </a:highlight>
              </a:rPr>
              <a:t>)</a:t>
            </a:r>
          </a:p>
          <a:p>
            <a:pPr indent="-368300" lvl="0" marL="457200" rtl="0">
              <a:spcBef>
                <a:spcPts val="0"/>
              </a:spcBef>
              <a:buClr>
                <a:srgbClr val="222222"/>
              </a:buClr>
              <a:buSzPct val="100000"/>
            </a:pPr>
            <a:r>
              <a:rPr lang="en-GB" sz="2200">
                <a:solidFill>
                  <a:srgbClr val="222222"/>
                </a:solidFill>
                <a:highlight>
                  <a:srgbClr val="FFFFFF"/>
                </a:highlight>
              </a:rPr>
              <a:t>Kirjoittajalta salaa lisätty alkukappale: “Malli on vain matemaattinen apuväline planeettojen liikkeiden laskennan yksinkertaistamiseksi, se ei kuvaa todellisuutta”</a:t>
            </a:r>
          </a:p>
          <a:p>
            <a:pPr indent="-368300" lvl="1" marL="914400" rtl="0">
              <a:spcBef>
                <a:spcPts val="0"/>
              </a:spcBef>
              <a:buClr>
                <a:srgbClr val="222222"/>
              </a:buClr>
              <a:buSzPct val="100000"/>
            </a:pPr>
            <a:r>
              <a:rPr lang="en-GB" sz="2200">
                <a:solidFill>
                  <a:srgbClr val="222222"/>
                </a:solidFill>
                <a:highlight>
                  <a:srgbClr val="FFFFFF"/>
                </a:highlight>
              </a:rPr>
              <a:t>Kirkko ei ollut valmis hyväksymään, että Maa ei olisikaan maailmankaikkeuden keskus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Case: Aurinkokunta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-GB" sz="2400"/>
              <a:t>Galileo Galilei ja kaukoputki 1610 -&gt;</a:t>
            </a:r>
          </a:p>
          <a:p>
            <a:pPr indent="-381000" lvl="1" marL="914400" rtl="0">
              <a:spcBef>
                <a:spcPts val="0"/>
              </a:spcBef>
              <a:buSzPct val="100000"/>
            </a:pPr>
            <a:r>
              <a:rPr lang="en-GB" sz="2400"/>
              <a:t>Epäsuoria viitteitä maakeskistä mallia vastaan</a:t>
            </a:r>
          </a:p>
          <a:p>
            <a:pPr indent="-381000" lvl="1" marL="914400" rtl="0">
              <a:spcBef>
                <a:spcPts val="0"/>
              </a:spcBef>
              <a:buSzPct val="100000"/>
            </a:pPr>
            <a:r>
              <a:rPr lang="en-GB" sz="2400"/>
              <a:t>Teoria aurinkokeskeisestä mallista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-GB" sz="2400"/>
              <a:t>Katolinen kirkko hermostui</a:t>
            </a:r>
          </a:p>
          <a:p>
            <a:pPr indent="-381000" lvl="1" marL="914400" rtl="0">
              <a:spcBef>
                <a:spcPts val="0"/>
              </a:spcBef>
              <a:buSzPct val="100000"/>
            </a:pPr>
            <a:r>
              <a:rPr lang="en-GB" sz="2400"/>
              <a:t>1633 oikeudenkäynti</a:t>
            </a:r>
          </a:p>
          <a:p>
            <a:pPr indent="-381000" lvl="1" marL="914400" rtl="0">
              <a:lnSpc>
                <a:spcPct val="115000"/>
              </a:lnSpc>
              <a:spcBef>
                <a:spcPts val="300"/>
              </a:spcBef>
              <a:spcAft>
                <a:spcPts val="100"/>
              </a:spcAft>
              <a:buClr>
                <a:srgbClr val="222222"/>
              </a:buClr>
              <a:buSzPct val="100000"/>
              <a:buFont typeface="Calibri"/>
            </a:pPr>
            <a:r>
              <a:rPr lang="en-GB" sz="2400">
                <a:solidFill>
                  <a:srgbClr val="222222"/>
                </a:solidFill>
                <a:highlight>
                  <a:srgbClr val="FFFFFF"/>
                </a:highlight>
              </a:rPr>
              <a:t>Galilein tuli perua aurinkokeskiset näkemyksensä, julistaa Auringon liikkumattomuuden olevan "filosofisesti mieletön ja muodollisesti kerettiläinen" ajatus sekä Maan liikkumisen olevan "uskonnollisesti virheellinen"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Case: Aurinkokunta</a:t>
            </a:r>
          </a:p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31800" lvl="0" marL="457200" rtl="0">
              <a:spcBef>
                <a:spcPts val="0"/>
              </a:spcBef>
            </a:pPr>
            <a:r>
              <a:rPr lang="en-GB"/>
              <a:t>Sykäys muutokselle oli annettu: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Tyko Brahe, Johannes Kepler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Kepler: planeetat liikkuvat ellipsin muotoista rataa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Isaac Newton: Mekaniikan lait jotka selittivät planeettojen liikkeet</a:t>
            </a:r>
          </a:p>
          <a:p>
            <a:pPr indent="-381000" lvl="2" marL="1371600" rtl="0">
              <a:spcBef>
                <a:spcPts val="0"/>
              </a:spcBef>
            </a:pPr>
            <a:r>
              <a:rPr lang="en-GB"/>
              <a:t>Teoreettinen perustelu planeettojen liikkeelle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idx="1" type="body"/>
          </p:nvPr>
        </p:nvSpPr>
        <p:spPr>
          <a:xfrm>
            <a:off x="0" y="4021500"/>
            <a:ext cx="9144000" cy="11220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3600"/>
              <a:t>MITÄ TÄSTÄ OPIMME?</a:t>
            </a:r>
          </a:p>
        </p:txBody>
      </p:sp>
      <p:pic>
        <p:nvPicPr>
          <p:cNvPr id="203" name="Shape 2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7362" y="0"/>
            <a:ext cx="3609275" cy="412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Mitä on luonnontieteellinen tieto?</a:t>
            </a:r>
          </a:p>
        </p:txBody>
      </p:sp>
      <p:graphicFrame>
        <p:nvGraphicFramePr>
          <p:cNvPr id="209" name="Shape 209"/>
          <p:cNvGraphicFramePr/>
          <p:nvPr/>
        </p:nvGraphicFramePr>
        <p:xfrm>
          <a:off x="281075" y="1063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{3D20FEB5-E07B-4044-BE95-F0A347C78087}</a:tableStyleId>
              </a:tblPr>
              <a:tblGrid>
                <a:gridCol w="3876675"/>
                <a:gridCol w="47051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muuttumatonta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Ihmiset ovat puolueettomia tieteentekijöitä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aukottomasti perusteltavissa kokeilla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eksaktia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0" name="Shape 210"/>
          <p:cNvSpPr txBox="1"/>
          <p:nvPr/>
        </p:nvSpPr>
        <p:spPr>
          <a:xfrm rot="1742616">
            <a:off x="4957297" y="1996979"/>
            <a:ext cx="3487101" cy="14707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000"/>
              <a:t>KESKUSTELKAA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Mitä on luonnontieteellinen tieto?</a:t>
            </a:r>
          </a:p>
        </p:txBody>
      </p:sp>
      <p:graphicFrame>
        <p:nvGraphicFramePr>
          <p:cNvPr id="216" name="Shape 216"/>
          <p:cNvGraphicFramePr/>
          <p:nvPr/>
        </p:nvGraphicFramePr>
        <p:xfrm>
          <a:off x="281075" y="1063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{3D20FEB5-E07B-4044-BE95-F0A347C78087}</a:tableStyleId>
              </a:tblPr>
              <a:tblGrid>
                <a:gridCol w="3876675"/>
                <a:gridCol w="47051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muuttumatonta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muuttuu ajan myötä teknologian ja menetelmien kehityksen myötä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Ihmiset ovat puolueettomia tieteentekijöitä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Kulttuuriset ja historialliset seikat vaikuttavat tieteentekoon. Tiede on ihmisten tekemää.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aukottomasti perusteltavissa kokeilla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Kunkin ajan parhaillakin kokeilla voidaan päätyä tilanteeseen, jossa ei voida aukottomasti todistaa jotain teoriaa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eksaktia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 sz="1800"/>
                        <a:t>Tieto on muuttuvaa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atchett.JPG" id="221" name="Shape 2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15975" y="284700"/>
            <a:ext cx="4561425" cy="457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’Kuinka’ – ’Mitä’ - tieto</a:t>
            </a:r>
          </a:p>
        </p:txBody>
      </p:sp>
      <p:sp>
        <p:nvSpPr>
          <p:cNvPr id="227" name="Shape 227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048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Gilbert Ryle 1949: ’Knowing how’ – ’knowing that’</a:t>
            </a:r>
          </a:p>
          <a:p>
            <a:pPr indent="-263525" lvl="1" marL="742950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’tietää miten tehdä solmu’ – ’tietää mikä on kuningatar Viktorian syntymäpäivä’</a:t>
            </a:r>
          </a:p>
          <a:p>
            <a:pPr indent="-3048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Deklaratiivinen (’mitä’) muistitieto</a:t>
            </a:r>
          </a:p>
          <a:p>
            <a:pPr indent="-263525" lvl="1" marL="742950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Asioihin ja esineisiin liittyvä tieto (älä sekoita fakta-tietoon!) </a:t>
            </a:r>
          </a:p>
          <a:p>
            <a:pPr lvl="2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Ilmaistavissa sanallisesti – vaikka ei ehkä aivan välttämättä</a:t>
            </a:r>
          </a:p>
          <a:p>
            <a:pPr lvl="2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Häviävä</a:t>
            </a:r>
          </a:p>
          <a:p>
            <a:pPr indent="-3048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Proseduraalinen (’kuinka’) muistitieto (OPS2014 painottaa tätä)</a:t>
            </a:r>
          </a:p>
          <a:p>
            <a:pPr indent="-263525" lvl="1" marL="742950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Kuinka tutkimus/laskenta tehdään?  Kuinka autoa ajetaan?</a:t>
            </a:r>
          </a:p>
          <a:p>
            <a:pPr lvl="2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Erittäin vaikea pukea sanoiksi</a:t>
            </a:r>
          </a:p>
          <a:p>
            <a:pPr lvl="2" marR="0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Säilyy kauan </a:t>
            </a:r>
          </a:p>
          <a:p>
            <a:pPr indent="-3048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Lisäksi erotetaan kolmantena tiedonlajina metakognitiivinen tieto = tietoa siitä, milloin  ja miten deklaratiivista ja proseduraalista tietoa voidaan käyttää esim. tehtävän / ongelman ratkaisussa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35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’Kuinka’ – ’Mitä’ - tieto</a:t>
            </a:r>
          </a:p>
        </p:txBody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302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Eroa määritellään usein tiedonsiirron kautta: deklaratiivista tietoa voi ’siirtää’ muille kertomalla, proseduraalista tietoa ei voi jakaa, sen voi </a:t>
            </a:r>
            <a:r>
              <a:rPr b="0" i="1" lang="en-GB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vain oppia tekemällä -&gt;prosessitaitojen oppiminen korostuu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/>
              <a:t>’Kuinka’ – ’Mitä’ - tieto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921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Huomaa kuitenkin: nykykäsityksen mukaan oppija rakentaa / konstruoi tiedon itse</a:t>
            </a:r>
          </a:p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mutta oppija tarvitsee tueksi opettajan ohjausta!</a:t>
            </a:r>
          </a:p>
          <a:p>
            <a:pPr indent="-2921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Deklaratiivinen / eksplisiittinen tieto ei siis ole ’siirrettävissä’ oppijan päähän, vaan kyse on sen jakamisesta (useimmiten sanallisesti)</a:t>
            </a:r>
          </a:p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-&gt;tieto rakennetaan sosiokulttuurisesti</a:t>
            </a:r>
          </a:p>
          <a:p>
            <a:pPr indent="0" lvl="0" marL="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Katso video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921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Katso ensin video (n. 3 ½ min). Ota sitten pari kolme vieruskaveria työkaveriksi. Katso video uudestaan. Pohdi samalla:</a:t>
            </a:r>
          </a:p>
          <a:p>
            <a:pPr indent="-2921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ajajan on tiedettävä?</a:t>
            </a:r>
          </a:p>
          <a:p>
            <a:pPr indent="-2921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Millaista tietoa ajajalla on oltava?</a:t>
            </a:r>
          </a:p>
          <a:p>
            <a:pPr indent="-2921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https://www.youtube.com/watch?v=MDbBX0d7Ymo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2603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Auton ajaminen sisään autolauttaan satamassa</a:t>
            </a:r>
          </a:p>
          <a:p>
            <a:pPr indent="-2921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Lopuksi kokoamme yhteen.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’Kuinka’ – ’Mitä’ - tieto</a:t>
            </a:r>
          </a:p>
        </p:txBody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Tarvitsemme molempia: esimerkiksi käsitteet kuten murtoluku, yhdyssanojen oikeinkirjoitus, kellonaika, ruotsin sivulauseen sanajärjestys ovat </a:t>
            </a:r>
            <a:r>
              <a:rPr b="0" i="1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deklaratiivista</a:t>
            </a: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tietoa, mutta kun tiedetään, miten niitä käytetään, tieto on </a:t>
            </a:r>
            <a:r>
              <a:rPr b="0" i="1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proseduraalista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Pohdintakysymys</a:t>
            </a:r>
          </a:p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Pohdi vieruskaverin kanssa kuinka opetat: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Kuperkeikan?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Pannulapun tekemisen?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Kuinka lukea / kirjoittaa ohjeteksti? 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Murtolukuja?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Vuodenajat?</a:t>
            </a: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Purku</a:t>
            </a:r>
          </a:p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Arkitieto ja tieteellinen tieto</a:t>
            </a:r>
          </a:p>
        </p:txBody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Katso kemian oppitunti (n.2 min alkua)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https://www.youtube.com/watch?v=ygt1XsUsmjg</a:t>
            </a: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Katso seuraava video </a:t>
            </a:r>
            <a:r>
              <a:rPr b="0" i="0" lang="en-GB" sz="3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https://www.youtube.com/watch?v=RFvVIoBC2jA</a:t>
            </a: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Arkitieto ja tieteellinen tieto</a:t>
            </a:r>
          </a:p>
        </p:txBody>
      </p:sp>
      <p:graphicFrame>
        <p:nvGraphicFramePr>
          <p:cNvPr id="270" name="Shape 270"/>
          <p:cNvGraphicFramePr/>
          <p:nvPr/>
        </p:nvGraphicFramePr>
        <p:xfrm>
          <a:off x="689522" y="11985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{FCA40CBC-8C7B-4285-A5B7-7AEA63842A51}</a:tableStyleId>
              </a:tblPr>
              <a:tblGrid>
                <a:gridCol w="3882475"/>
                <a:gridCol w="3882475"/>
              </a:tblGrid>
              <a:tr h="207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GB" sz="1300" u="none" cap="none" strike="noStrike"/>
                        <a:t>Arkitieto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GB" sz="1300"/>
                        <a:t>Teoreettinen tieto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9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perustuu välittömiin havaintoihin ja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kokemuksiin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perustuu tietoiseen opiskeluun, analyysiin ja yleistämiseen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9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koostuu yksittäisistä erillistiedoista, ei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muodosta järjestelmää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muodostaa hierarkkisen järjestelmän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0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tiedostamatonta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tietoista, vaatii pohdintaa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9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yksittäisiin tilanteisiin ja esineisiin liittyviä toimintakaavoja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yleisiä lainmukaisuuksia ja periaatteita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59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kuvailevaa ja luokittelevaa, koskee ilmiöiden</a:t>
                      </a: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ulkoisia ominaisuuksia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selittävää, koskee ilmiöiden alkuperää, sisäisiä yhteyksiä ja periaatteita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401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ei selitä ilmiöiden ristiriitaisuutta</a:t>
                      </a:r>
                      <a:br>
                        <a:rPr lang="en-GB" sz="1300"/>
                      </a:br>
                      <a:r>
                        <a:rPr lang="en-GB" sz="1300"/>
                        <a:t> 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300"/>
                        <a:t>osoittaa ristiriidat ilmiöiden olemukseen kuuluviksi</a:t>
                      </a:r>
                    </a:p>
                  </a:txBody>
                  <a:tcPr marT="6725" marB="6725" marR="8975" marL="897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271" name="Shape 271"/>
          <p:cNvSpPr txBox="1"/>
          <p:nvPr/>
        </p:nvSpPr>
        <p:spPr>
          <a:xfrm>
            <a:off x="2843808" y="4731990"/>
            <a:ext cx="612068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GB" sz="1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Lähde: https://www.uef.fi/web/aducate/tiedon-maarittelya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Koulun oppiaineet</a:t>
            </a:r>
          </a:p>
        </p:txBody>
      </p:sp>
      <p:sp>
        <p:nvSpPr>
          <p:cNvPr id="277" name="Shape 277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8194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Oppiaineet osa oppimisen kontekstia = sosiaalista ja kulttuurista oppimisympäristöä</a:t>
            </a:r>
          </a:p>
          <a:p>
            <a:pPr indent="-248284" lvl="1" marL="74295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Oppiaineet nousevat oman tieteenalansa traditioista ja tiedonkäsityksestä:</a:t>
            </a:r>
          </a:p>
          <a:p>
            <a:pPr lvl="2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</a:pPr>
            <a:r>
              <a:rPr b="0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Ivor Goodson (2004) Opetussuunnitelman tekeminen: esseitä opetussuunnitelman ja oppiaineen sosiaalisesta rakentumisesta </a:t>
            </a:r>
          </a:p>
          <a:p>
            <a:pPr indent="-248284" lvl="1" marL="74295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Muovaavat käsityksiämme tiedosta ja oppimisesta</a:t>
            </a:r>
          </a:p>
          <a:p>
            <a:pPr indent="-248284" lvl="1" marL="742950" marR="0" rtl="0" algn="l">
              <a:lnSpc>
                <a:spcPct val="80000"/>
              </a:lnSpc>
              <a:spcBef>
                <a:spcPts val="518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Aineenopettajakoulutuksesta eri oppiaineita vertailevaa kv. tutkimusta 1990-luvulla (esim. Grossman &amp; Stodolsky 1995): suuria eroja arvostuksessa, opettajan autonomiassa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Kouluoppiminen</a:t>
            </a:r>
          </a:p>
        </p:txBody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Mistä tiedämme milloin olemme oppineet? 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4" name="Shape 2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3541" y="1761661"/>
            <a:ext cx="9000459" cy="27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Arviointi</a:t>
            </a:r>
          </a:p>
        </p:txBody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92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Millä tavoin koulussa arvioidaan erilaisten tietojen oppimista?</a:t>
            </a:r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Osaako oppilas enemmän kuin ennen?</a:t>
            </a:r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Osaako hän paremmin muihin verrattuna? </a:t>
            </a:r>
          </a:p>
          <a:p>
            <a:pPr indent="-2921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Arvioidaanko eri oppiaineissa eri tiedon lajeja?</a:t>
            </a:r>
          </a:p>
          <a:p>
            <a:pPr indent="-2921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arvioidaan metakognitiivisia tietoja / taitoja / ongelmanratkaisua?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GB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Opiskelijat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457200" y="1005576"/>
            <a:ext cx="8229600" cy="3589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/>
              <a:t>Tiedon olemus</a:t>
            </a:r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Tiedon olemusta voi lähestyä monelta kannalta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Mikä on totuus? 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Mikä on tieteellinen tieto?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Onko tieteellinen tieto erilainen eri oppiaineissa?</a:t>
            </a:r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Humanistiset tieteet </a:t>
            </a:r>
            <a:r>
              <a:rPr lang="en-GB"/>
              <a:t>vs</a:t>
            </a:r>
            <a:r>
              <a:rPr b="0" i="0" lang="en-GB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luonnontieteet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/>
              <a:t>Tämä luento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Tällä luennolla näkökulma ei niinkään tieteenfilosofinen vaan psykologinen: </a:t>
            </a:r>
          </a:p>
          <a:p>
            <a:pPr indent="-2476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Millaista tietoa meillä on?</a:t>
            </a:r>
          </a:p>
          <a:p>
            <a:pPr indent="-2476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Kuinka opimme tietoa?</a:t>
            </a:r>
          </a:p>
          <a:p>
            <a:pPr indent="-2476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Mistä tiedämme, milloin se on opittu?</a:t>
            </a:r>
          </a:p>
          <a:p>
            <a:pPr indent="-2476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Mitä tekemistä tällä on koulun oppiaineiden kanssa?</a:t>
            </a:r>
          </a:p>
          <a:p>
            <a:pPr indent="-215900" lvl="2" marL="1143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Koulun oppiaineet ja niiden käsitys ’tärkeästä’ tiedosta on sosiaalisesti ja kulttuurisesti rakentunut aikojen kuluessa  (ks. Pentti Moilasen luento)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27272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27272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45454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GB"/>
              <a:t>Lähestymistapa</a:t>
            </a: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92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Lähestymme aiheita erityisesti ääripäiden kautta</a:t>
            </a:r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Proseduraalinen / Deklaratiivinen tieto</a:t>
            </a:r>
          </a:p>
          <a:p>
            <a:pPr lvl="2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GB"/>
              <a:t>Miten asia tehdään vs. Miten asia on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GB" sz="2400"/>
              <a:t>A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rkitiedon </a:t>
            </a:r>
            <a:r>
              <a:rPr lang="en-GB" sz="2400"/>
              <a:t>vs.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tieteelli</a:t>
            </a:r>
            <a:r>
              <a:rPr lang="en-GB" sz="2400"/>
              <a:t>n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tie</a:t>
            </a:r>
            <a:r>
              <a:rPr lang="en-GB" sz="2400"/>
              <a:t>t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Koulun merkitys tieteellisen tiedon rakentajana</a:t>
            </a: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GB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Vygotsky puhui jo 1920-luvulla: arkikäsitteet – akateemiset/tieteelliset käsitteet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Luonnontieteellinen tieto (?)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68300" lvl="0" marL="457200" rtl="0">
              <a:spcBef>
                <a:spcPts val="0"/>
              </a:spcBef>
              <a:buSzPct val="100000"/>
            </a:pPr>
            <a:r>
              <a:rPr lang="en-GB" sz="2200"/>
              <a:t>Maailmassa on eksakteja, muuttumattomia lakeja, joista saadaan tietoa luonnontieteellisen menetelmän avulla</a:t>
            </a:r>
          </a:p>
          <a:p>
            <a:pPr indent="-368300" lvl="0" marL="457200" rtl="0">
              <a:spcBef>
                <a:spcPts val="0"/>
              </a:spcBef>
              <a:buSzPct val="100000"/>
            </a:pPr>
            <a:r>
              <a:rPr lang="en-GB" sz="2200"/>
              <a:t>Luonnontieteellinen menetelmä:</a:t>
            </a:r>
          </a:p>
          <a:p>
            <a:pPr indent="-368300" lvl="1" marL="914400" rtl="0">
              <a:spcBef>
                <a:spcPts val="0"/>
              </a:spcBef>
              <a:buSzPct val="100000"/>
            </a:pPr>
            <a:r>
              <a:rPr lang="en-GB" sz="2200"/>
              <a:t>Yksittäisistä h</a:t>
            </a:r>
            <a:r>
              <a:rPr lang="en-GB" sz="2200"/>
              <a:t>avainnoista malliksi (suppeampi) tai teoriaksi (laajempi)</a:t>
            </a:r>
          </a:p>
          <a:p>
            <a:pPr indent="-368300" lvl="2" marL="1371600" rtl="0">
              <a:spcBef>
                <a:spcPts val="0"/>
              </a:spcBef>
              <a:buSzPct val="100000"/>
            </a:pPr>
            <a:r>
              <a:rPr lang="en-GB" sz="2200"/>
              <a:t>Maailmaa selitetään kokeiden avulla tehdyillä havainnoilla</a:t>
            </a:r>
          </a:p>
          <a:p>
            <a:pPr indent="-368300" lvl="2" marL="1371600" rtl="0">
              <a:spcBef>
                <a:spcPts val="0"/>
              </a:spcBef>
              <a:buSzPct val="100000"/>
            </a:pPr>
            <a:r>
              <a:rPr lang="en-GB" sz="2200"/>
              <a:t>Ihminen vain tutkimuksen puolueeton toteuttaja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Case: Aurinkokunta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431800" lvl="0" marL="457200" rtl="0">
              <a:spcBef>
                <a:spcPts val="0"/>
              </a:spcBef>
            </a:pPr>
            <a:r>
              <a:rPr lang="en-GB"/>
              <a:t>Kysymys: Miten Aurinko, Maa ja Kuu ovat suhteessa toisiinsa?</a:t>
            </a:r>
          </a:p>
          <a:p>
            <a:pPr indent="-431800" lvl="0" marL="457200" rtl="0">
              <a:spcBef>
                <a:spcPts val="0"/>
              </a:spcBef>
            </a:pPr>
            <a:r>
              <a:rPr lang="en-GB"/>
              <a:t>Antiikin aikana kilpailevat mallit: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Maakeskinen (Ptolemaios)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Aurinkokeskinen (Aristarkhos)</a:t>
            </a:r>
          </a:p>
          <a:p>
            <a:pPr indent="-431800" lvl="0" marL="457200" rtl="0">
              <a:spcBef>
                <a:spcPts val="0"/>
              </a:spcBef>
            </a:pPr>
            <a:r>
              <a:rPr lang="en-GB"/>
              <a:t>Maakeskinen “voitti”</a:t>
            </a:r>
          </a:p>
          <a:p>
            <a:pPr indent="-406400" lvl="1" marL="914400" rtl="0">
              <a:spcBef>
                <a:spcPts val="0"/>
              </a:spcBef>
            </a:pPr>
            <a:r>
              <a:rPr lang="en-GB"/>
              <a:t>Selitti taivaankappaleiden liikkeet ja ennusti niitä eteenpäin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Shape 1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9838" y="274112"/>
            <a:ext cx="4644324" cy="45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