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5E515-5F57-431F-9A0D-3A0419DF757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6DCFC9-6877-407C-8170-608FCB8E35A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FE0BDAA4-FD00-44B7-ADD5-975FF7930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t="15705"/>
          <a:stretch/>
        </p:blipFill>
        <p:spPr>
          <a:xfrm>
            <a:off x="-53898" y="10"/>
            <a:ext cx="12188389" cy="685799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89353FE7-0D03-4AD2-8B8A-60A06F6BDA4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5369" y="3451726"/>
            <a:ext cx="9792274" cy="1179541"/>
            <a:chOff x="605895" y="2235200"/>
            <a:chExt cx="10982062" cy="2396067"/>
          </a:xfrm>
        </p:grpSpPr>
        <p:sp>
          <p:nvSpPr>
            <p:cNvPr id="72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8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0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1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3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4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5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6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90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91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92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93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378" y="3344587"/>
            <a:ext cx="6929887" cy="1286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/>
              <a:t>Etelä-suomi</a:t>
            </a:r>
            <a:br>
              <a:rPr lang="en-US" sz="3000"/>
            </a:br>
            <a:r>
              <a:rPr lang="en-US" sz="3000"/>
              <a:t>on tiheään asuttu ja teollistunut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>
            <a:extLst>
              <a:ext uri="{FF2B5EF4-FFF2-40B4-BE49-F238E27FC236}">
                <a16:creationId xmlns:a16="http://schemas.microsoft.com/office/drawing/2014/main" id="{E61C8FFB-D7F6-4A1A-9D7E-2AFD6F78C2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63FC8BF-EB08-477E-9DBC-241BD99A0FA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89" name="Rectangle 5">
              <a:extLst>
                <a:ext uri="{FF2B5EF4-FFF2-40B4-BE49-F238E27FC236}">
                  <a16:creationId xmlns:a16="http://schemas.microsoft.com/office/drawing/2014/main" id="{8B4A4BFD-A61E-4D20-8C0E-1444B51CC73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id="{7F6C34FD-95F6-48E6-89C2-F9D8DCA70ED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id="{2803DEA3-2685-4A46-BBBE-832AFBC505C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Rectangle 8">
              <a:extLst>
                <a:ext uri="{FF2B5EF4-FFF2-40B4-BE49-F238E27FC236}">
                  <a16:creationId xmlns:a16="http://schemas.microsoft.com/office/drawing/2014/main" id="{72E7229F-85ED-4F39-BA4C-F2303DEB1F33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9" name="Freeform 9">
              <a:extLst>
                <a:ext uri="{FF2B5EF4-FFF2-40B4-BE49-F238E27FC236}">
                  <a16:creationId xmlns:a16="http://schemas.microsoft.com/office/drawing/2014/main" id="{DDE59082-72C3-4961-81F1-27AE03FA72C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0" name="Freeform 10">
              <a:extLst>
                <a:ext uri="{FF2B5EF4-FFF2-40B4-BE49-F238E27FC236}">
                  <a16:creationId xmlns:a16="http://schemas.microsoft.com/office/drawing/2014/main" id="{6E6345B3-D7A3-4ED8-B131-A2B0201C6F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119230C3-190A-4D7D-B8EE-9D271ED859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1" name="Freeform 12">
              <a:extLst>
                <a:ext uri="{FF2B5EF4-FFF2-40B4-BE49-F238E27FC236}">
                  <a16:creationId xmlns:a16="http://schemas.microsoft.com/office/drawing/2014/main" id="{013AB612-4DA5-4EF0-B438-3879A521A7E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id="{D0E3A33A-F799-4D9C-A950-E5252ECA21C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id="{7584990C-77E8-44D5-9ABF-1A693681AEA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15">
              <a:extLst>
                <a:ext uri="{FF2B5EF4-FFF2-40B4-BE49-F238E27FC236}">
                  <a16:creationId xmlns:a16="http://schemas.microsoft.com/office/drawing/2014/main" id="{0BD264AC-126B-4091-A113-25AE5600240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EE0AD60A-A7CB-492F-8A32-4ADFC2A51E5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id="{472BE961-C309-4F29-92A0-78F7305837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18">
              <a:extLst>
                <a:ext uri="{FF2B5EF4-FFF2-40B4-BE49-F238E27FC236}">
                  <a16:creationId xmlns:a16="http://schemas.microsoft.com/office/drawing/2014/main" id="{BAC3F0D7-5E24-4F95-B091-C4C884E3F4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19">
              <a:extLst>
                <a:ext uri="{FF2B5EF4-FFF2-40B4-BE49-F238E27FC236}">
                  <a16:creationId xmlns:a16="http://schemas.microsoft.com/office/drawing/2014/main" id="{D7FFB211-F2F7-4444-99AD-67B6A2257D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20">
              <a:extLst>
                <a:ext uri="{FF2B5EF4-FFF2-40B4-BE49-F238E27FC236}">
                  <a16:creationId xmlns:a16="http://schemas.microsoft.com/office/drawing/2014/main" id="{E7D22BFF-69DE-4C26-959E-38007D8B8F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21">
              <a:extLst>
                <a:ext uri="{FF2B5EF4-FFF2-40B4-BE49-F238E27FC236}">
                  <a16:creationId xmlns:a16="http://schemas.microsoft.com/office/drawing/2014/main" id="{BF131BB9-B84F-4EB4-BEE0-D3491486B30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22">
              <a:extLst>
                <a:ext uri="{FF2B5EF4-FFF2-40B4-BE49-F238E27FC236}">
                  <a16:creationId xmlns:a16="http://schemas.microsoft.com/office/drawing/2014/main" id="{1BF1979E-49E6-425A-B362-310EA38330A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23">
              <a:extLst>
                <a:ext uri="{FF2B5EF4-FFF2-40B4-BE49-F238E27FC236}">
                  <a16:creationId xmlns:a16="http://schemas.microsoft.com/office/drawing/2014/main" id="{EE0FC7A6-C966-4F65-916C-AFBE2A44FDE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24">
              <a:extLst>
                <a:ext uri="{FF2B5EF4-FFF2-40B4-BE49-F238E27FC236}">
                  <a16:creationId xmlns:a16="http://schemas.microsoft.com/office/drawing/2014/main" id="{A7FE8DB7-4322-40FC-9892-30BBC0E0BB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25">
              <a:extLst>
                <a:ext uri="{FF2B5EF4-FFF2-40B4-BE49-F238E27FC236}">
                  <a16:creationId xmlns:a16="http://schemas.microsoft.com/office/drawing/2014/main" id="{7F69C2A1-E8E6-4C6C-B341-2C52E8D9EF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26">
              <a:extLst>
                <a:ext uri="{FF2B5EF4-FFF2-40B4-BE49-F238E27FC236}">
                  <a16:creationId xmlns:a16="http://schemas.microsoft.com/office/drawing/2014/main" id="{0F1BFC80-2254-492D-B5E5-535761153D0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27">
              <a:extLst>
                <a:ext uri="{FF2B5EF4-FFF2-40B4-BE49-F238E27FC236}">
                  <a16:creationId xmlns:a16="http://schemas.microsoft.com/office/drawing/2014/main" id="{369B0736-D8B9-4EC4-B1C8-AA8731D16B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28">
              <a:extLst>
                <a:ext uri="{FF2B5EF4-FFF2-40B4-BE49-F238E27FC236}">
                  <a16:creationId xmlns:a16="http://schemas.microsoft.com/office/drawing/2014/main" id="{36C2B0A7-3EE7-4890-8E4B-B59086A2B2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29">
              <a:extLst>
                <a:ext uri="{FF2B5EF4-FFF2-40B4-BE49-F238E27FC236}">
                  <a16:creationId xmlns:a16="http://schemas.microsoft.com/office/drawing/2014/main" id="{CD3E4BAA-64B6-4059-9B0B-83114CB3456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Freeform 30">
              <a:extLst>
                <a:ext uri="{FF2B5EF4-FFF2-40B4-BE49-F238E27FC236}">
                  <a16:creationId xmlns:a16="http://schemas.microsoft.com/office/drawing/2014/main" id="{2E1F2D13-EB97-48F7-BEEF-405E0C5C1A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1" name="Freeform 31">
              <a:extLst>
                <a:ext uri="{FF2B5EF4-FFF2-40B4-BE49-F238E27FC236}">
                  <a16:creationId xmlns:a16="http://schemas.microsoft.com/office/drawing/2014/main" id="{A209EE56-61E9-4B41-B896-BB9D95FA14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Freeform 32">
              <a:extLst>
                <a:ext uri="{FF2B5EF4-FFF2-40B4-BE49-F238E27FC236}">
                  <a16:creationId xmlns:a16="http://schemas.microsoft.com/office/drawing/2014/main" id="{4081C9A3-54DF-4ED1-97B9-04FFD6F4C08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3" name="Rectangle 33">
              <a:extLst>
                <a:ext uri="{FF2B5EF4-FFF2-40B4-BE49-F238E27FC236}">
                  <a16:creationId xmlns:a16="http://schemas.microsoft.com/office/drawing/2014/main" id="{7C4B8CBC-248B-41F3-AB7E-301A545558F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4" name="Freeform 34">
              <a:extLst>
                <a:ext uri="{FF2B5EF4-FFF2-40B4-BE49-F238E27FC236}">
                  <a16:creationId xmlns:a16="http://schemas.microsoft.com/office/drawing/2014/main" id="{B5FB4B92-D64C-471B-80B8-97FC372DF27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35">
              <a:extLst>
                <a:ext uri="{FF2B5EF4-FFF2-40B4-BE49-F238E27FC236}">
                  <a16:creationId xmlns:a16="http://schemas.microsoft.com/office/drawing/2014/main" id="{78686756-7B93-470E-A1B0-60E46D81C6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36">
              <a:extLst>
                <a:ext uri="{FF2B5EF4-FFF2-40B4-BE49-F238E27FC236}">
                  <a16:creationId xmlns:a16="http://schemas.microsoft.com/office/drawing/2014/main" id="{D918D4D4-1175-409D-BF95-B62D9060AD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37">
              <a:extLst>
                <a:ext uri="{FF2B5EF4-FFF2-40B4-BE49-F238E27FC236}">
                  <a16:creationId xmlns:a16="http://schemas.microsoft.com/office/drawing/2014/main" id="{29851EE5-64A7-43A8-8A7C-814C5E46934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38">
              <a:extLst>
                <a:ext uri="{FF2B5EF4-FFF2-40B4-BE49-F238E27FC236}">
                  <a16:creationId xmlns:a16="http://schemas.microsoft.com/office/drawing/2014/main" id="{4390DAD0-CE3B-44A3-AE9A-C88588382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39">
              <a:extLst>
                <a:ext uri="{FF2B5EF4-FFF2-40B4-BE49-F238E27FC236}">
                  <a16:creationId xmlns:a16="http://schemas.microsoft.com/office/drawing/2014/main" id="{641568AB-9F6E-4180-84A3-41FF97558D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40">
              <a:extLst>
                <a:ext uri="{FF2B5EF4-FFF2-40B4-BE49-F238E27FC236}">
                  <a16:creationId xmlns:a16="http://schemas.microsoft.com/office/drawing/2014/main" id="{465141B8-FB60-4B2E-BEDD-512F23A63B5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41">
              <a:extLst>
                <a:ext uri="{FF2B5EF4-FFF2-40B4-BE49-F238E27FC236}">
                  <a16:creationId xmlns:a16="http://schemas.microsoft.com/office/drawing/2014/main" id="{49458B2E-DE0D-4C65-982E-7BA7E9BF1B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Freeform 42">
              <a:extLst>
                <a:ext uri="{FF2B5EF4-FFF2-40B4-BE49-F238E27FC236}">
                  <a16:creationId xmlns:a16="http://schemas.microsoft.com/office/drawing/2014/main" id="{9415C78B-E872-4721-BE4A-FA7DEA6EAC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 43">
              <a:extLst>
                <a:ext uri="{FF2B5EF4-FFF2-40B4-BE49-F238E27FC236}">
                  <a16:creationId xmlns:a16="http://schemas.microsoft.com/office/drawing/2014/main" id="{520A0AE2-A5C2-402A-9306-2A07B441E3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 44">
              <a:extLst>
                <a:ext uri="{FF2B5EF4-FFF2-40B4-BE49-F238E27FC236}">
                  <a16:creationId xmlns:a16="http://schemas.microsoft.com/office/drawing/2014/main" id="{E6ADFEAC-7594-4FC3-8BE2-320A6621CD8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Rectangle 45">
              <a:extLst>
                <a:ext uri="{FF2B5EF4-FFF2-40B4-BE49-F238E27FC236}">
                  <a16:creationId xmlns:a16="http://schemas.microsoft.com/office/drawing/2014/main" id="{810D6E3C-3FC8-4321-963C-1FD85ECBC1E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6" name="Freeform 46">
              <a:extLst>
                <a:ext uri="{FF2B5EF4-FFF2-40B4-BE49-F238E27FC236}">
                  <a16:creationId xmlns:a16="http://schemas.microsoft.com/office/drawing/2014/main" id="{F0CD2158-DC95-4CD4-8DDB-C76CCEC1DB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 47">
              <a:extLst>
                <a:ext uri="{FF2B5EF4-FFF2-40B4-BE49-F238E27FC236}">
                  <a16:creationId xmlns:a16="http://schemas.microsoft.com/office/drawing/2014/main" id="{C4198508-7F88-42B8-8ADC-72374FFC94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Freeform 48">
              <a:extLst>
                <a:ext uri="{FF2B5EF4-FFF2-40B4-BE49-F238E27FC236}">
                  <a16:creationId xmlns:a16="http://schemas.microsoft.com/office/drawing/2014/main" id="{67A57D3B-9539-4ABF-AF4D-3CE3766B01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49">
              <a:extLst>
                <a:ext uri="{FF2B5EF4-FFF2-40B4-BE49-F238E27FC236}">
                  <a16:creationId xmlns:a16="http://schemas.microsoft.com/office/drawing/2014/main" id="{DABE98C2-0378-4194-B6F7-F439CDA3764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50">
              <a:extLst>
                <a:ext uri="{FF2B5EF4-FFF2-40B4-BE49-F238E27FC236}">
                  <a16:creationId xmlns:a16="http://schemas.microsoft.com/office/drawing/2014/main" id="{9A92F229-E7B2-4C3D-96D0-64FDBCE8E9A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51">
              <a:extLst>
                <a:ext uri="{FF2B5EF4-FFF2-40B4-BE49-F238E27FC236}">
                  <a16:creationId xmlns:a16="http://schemas.microsoft.com/office/drawing/2014/main" id="{8667BBE3-48F3-4158-AD52-4DD694DEDB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52">
              <a:extLst>
                <a:ext uri="{FF2B5EF4-FFF2-40B4-BE49-F238E27FC236}">
                  <a16:creationId xmlns:a16="http://schemas.microsoft.com/office/drawing/2014/main" id="{FAA0C439-D89A-4C11-8C80-1EB33DF677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53">
              <a:extLst>
                <a:ext uri="{FF2B5EF4-FFF2-40B4-BE49-F238E27FC236}">
                  <a16:creationId xmlns:a16="http://schemas.microsoft.com/office/drawing/2014/main" id="{B0189034-43EC-4EBF-AD59-D458DC26204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 54">
              <a:extLst>
                <a:ext uri="{FF2B5EF4-FFF2-40B4-BE49-F238E27FC236}">
                  <a16:creationId xmlns:a16="http://schemas.microsoft.com/office/drawing/2014/main" id="{1196CB4F-95EF-48A8-84AC-C87B399414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 55">
              <a:extLst>
                <a:ext uri="{FF2B5EF4-FFF2-40B4-BE49-F238E27FC236}">
                  <a16:creationId xmlns:a16="http://schemas.microsoft.com/office/drawing/2014/main" id="{9B2E7C2A-8E95-4BA2-95B3-F94A618916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 56">
              <a:extLst>
                <a:ext uri="{FF2B5EF4-FFF2-40B4-BE49-F238E27FC236}">
                  <a16:creationId xmlns:a16="http://schemas.microsoft.com/office/drawing/2014/main" id="{E439DF20-C773-4299-9648-61C33CDBCED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 57">
              <a:extLst>
                <a:ext uri="{FF2B5EF4-FFF2-40B4-BE49-F238E27FC236}">
                  <a16:creationId xmlns:a16="http://schemas.microsoft.com/office/drawing/2014/main" id="{6AE94AB4-284F-4574-8B8F-C02501A681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8" name="Freeform 58">
              <a:extLst>
                <a:ext uri="{FF2B5EF4-FFF2-40B4-BE49-F238E27FC236}">
                  <a16:creationId xmlns:a16="http://schemas.microsoft.com/office/drawing/2014/main" id="{15FFBF6C-ADFD-4411-9650-C5FF5D917F1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A6424DD-A489-45BA-A3BB-080C613ED10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61" name="Rectangle 260">
              <a:extLst>
                <a:ext uri="{FF2B5EF4-FFF2-40B4-BE49-F238E27FC236}">
                  <a16:creationId xmlns:a16="http://schemas.microsoft.com/office/drawing/2014/main" id="{34E0F678-1F01-4137-A300-F724EEAC9E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2" name="Picture 2">
              <a:extLst>
                <a:ext uri="{FF2B5EF4-FFF2-40B4-BE49-F238E27FC236}">
                  <a16:creationId xmlns:a16="http://schemas.microsoft.com/office/drawing/2014/main" id="{2B2B4F66-0753-4FB9-BA9B-BE1E3651A33A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BA8DD16-A36B-455E-B0DD-F2606EF2D22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35011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65" name="Rectangle 5">
              <a:extLst>
                <a:ext uri="{FF2B5EF4-FFF2-40B4-BE49-F238E27FC236}">
                  <a16:creationId xmlns:a16="http://schemas.microsoft.com/office/drawing/2014/main" id="{F71852C7-1038-4205-942B-3468F96DEE3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6" name="Freeform 6">
              <a:extLst>
                <a:ext uri="{FF2B5EF4-FFF2-40B4-BE49-F238E27FC236}">
                  <a16:creationId xmlns:a16="http://schemas.microsoft.com/office/drawing/2014/main" id="{5C776A38-C908-4C63-9698-BAA5786D2C8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7" name="Freeform 7">
              <a:extLst>
                <a:ext uri="{FF2B5EF4-FFF2-40B4-BE49-F238E27FC236}">
                  <a16:creationId xmlns:a16="http://schemas.microsoft.com/office/drawing/2014/main" id="{B2D0863E-FA9B-4ACF-8619-2AC1E509F59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2" name="Rectangle 8">
              <a:extLst>
                <a:ext uri="{FF2B5EF4-FFF2-40B4-BE49-F238E27FC236}">
                  <a16:creationId xmlns:a16="http://schemas.microsoft.com/office/drawing/2014/main" id="{58B0E4EB-72D4-40B6-B055-6D35CDF80A0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9" name="Freeform 9">
              <a:extLst>
                <a:ext uri="{FF2B5EF4-FFF2-40B4-BE49-F238E27FC236}">
                  <a16:creationId xmlns:a16="http://schemas.microsoft.com/office/drawing/2014/main" id="{3FBE7D85-6F27-4AB7-984C-2CD0936BC77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0" name="Freeform 10">
              <a:extLst>
                <a:ext uri="{FF2B5EF4-FFF2-40B4-BE49-F238E27FC236}">
                  <a16:creationId xmlns:a16="http://schemas.microsoft.com/office/drawing/2014/main" id="{71DA815F-55E6-4780-AA06-AE8D038DC3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1" name="Freeform 11">
              <a:extLst>
                <a:ext uri="{FF2B5EF4-FFF2-40B4-BE49-F238E27FC236}">
                  <a16:creationId xmlns:a16="http://schemas.microsoft.com/office/drawing/2014/main" id="{73A78E0C-F885-4DB8-871F-3893C69A36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3" name="Freeform 12">
              <a:extLst>
                <a:ext uri="{FF2B5EF4-FFF2-40B4-BE49-F238E27FC236}">
                  <a16:creationId xmlns:a16="http://schemas.microsoft.com/office/drawing/2014/main" id="{EE8EC396-1AFC-4264-90DA-B32BE6570D9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 13">
              <a:extLst>
                <a:ext uri="{FF2B5EF4-FFF2-40B4-BE49-F238E27FC236}">
                  <a16:creationId xmlns:a16="http://schemas.microsoft.com/office/drawing/2014/main" id="{F2AF3551-4E12-4170-AAFE-B6E50455D5C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 14">
              <a:extLst>
                <a:ext uri="{FF2B5EF4-FFF2-40B4-BE49-F238E27FC236}">
                  <a16:creationId xmlns:a16="http://schemas.microsoft.com/office/drawing/2014/main" id="{7FBB1B18-B74B-4627-8BFB-3D01EB6BC3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 15">
              <a:extLst>
                <a:ext uri="{FF2B5EF4-FFF2-40B4-BE49-F238E27FC236}">
                  <a16:creationId xmlns:a16="http://schemas.microsoft.com/office/drawing/2014/main" id="{2C40FDCC-12FD-4FF1-99ED-B7119E276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 16">
              <a:extLst>
                <a:ext uri="{FF2B5EF4-FFF2-40B4-BE49-F238E27FC236}">
                  <a16:creationId xmlns:a16="http://schemas.microsoft.com/office/drawing/2014/main" id="{2C895E73-390F-4476-B1A7-0A773AB892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 17">
              <a:extLst>
                <a:ext uri="{FF2B5EF4-FFF2-40B4-BE49-F238E27FC236}">
                  <a16:creationId xmlns:a16="http://schemas.microsoft.com/office/drawing/2014/main" id="{F8FBC001-14F9-46D3-B9D2-E552F87D91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Freeform 18">
              <a:extLst>
                <a:ext uri="{FF2B5EF4-FFF2-40B4-BE49-F238E27FC236}">
                  <a16:creationId xmlns:a16="http://schemas.microsoft.com/office/drawing/2014/main" id="{3943D654-46B8-4065-BB1B-1B1E6D4C9A0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 19">
              <a:extLst>
                <a:ext uri="{FF2B5EF4-FFF2-40B4-BE49-F238E27FC236}">
                  <a16:creationId xmlns:a16="http://schemas.microsoft.com/office/drawing/2014/main" id="{F2022431-7100-429A-A774-F68499912E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Freeform 20">
              <a:extLst>
                <a:ext uri="{FF2B5EF4-FFF2-40B4-BE49-F238E27FC236}">
                  <a16:creationId xmlns:a16="http://schemas.microsoft.com/office/drawing/2014/main" id="{EA769A67-B6B0-4982-AE50-15664F1A926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1" name="Freeform 21">
              <a:extLst>
                <a:ext uri="{FF2B5EF4-FFF2-40B4-BE49-F238E27FC236}">
                  <a16:creationId xmlns:a16="http://schemas.microsoft.com/office/drawing/2014/main" id="{3536D656-5746-4396-A2F6-BBD0BDA223C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2" name="Freeform 22">
              <a:extLst>
                <a:ext uri="{FF2B5EF4-FFF2-40B4-BE49-F238E27FC236}">
                  <a16:creationId xmlns:a16="http://schemas.microsoft.com/office/drawing/2014/main" id="{BF091B13-CE00-4820-A43B-0877878204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 23">
              <a:extLst>
                <a:ext uri="{FF2B5EF4-FFF2-40B4-BE49-F238E27FC236}">
                  <a16:creationId xmlns:a16="http://schemas.microsoft.com/office/drawing/2014/main" id="{21ED0ED7-96C7-4118-B38D-E4A8AE9CB4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 24">
              <a:extLst>
                <a:ext uri="{FF2B5EF4-FFF2-40B4-BE49-F238E27FC236}">
                  <a16:creationId xmlns:a16="http://schemas.microsoft.com/office/drawing/2014/main" id="{274EB7AA-5DEA-4626-B135-BF3D0141BC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 25">
              <a:extLst>
                <a:ext uri="{FF2B5EF4-FFF2-40B4-BE49-F238E27FC236}">
                  <a16:creationId xmlns:a16="http://schemas.microsoft.com/office/drawing/2014/main" id="{AA9317E3-049A-418C-84AA-AFFEFE5573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Freeform 26">
              <a:extLst>
                <a:ext uri="{FF2B5EF4-FFF2-40B4-BE49-F238E27FC236}">
                  <a16:creationId xmlns:a16="http://schemas.microsoft.com/office/drawing/2014/main" id="{F08D894D-4CB5-43B2-8221-873431169F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27">
              <a:extLst>
                <a:ext uri="{FF2B5EF4-FFF2-40B4-BE49-F238E27FC236}">
                  <a16:creationId xmlns:a16="http://schemas.microsoft.com/office/drawing/2014/main" id="{0BC09A98-9BCC-460A-9DDB-ED232A608F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 28">
              <a:extLst>
                <a:ext uri="{FF2B5EF4-FFF2-40B4-BE49-F238E27FC236}">
                  <a16:creationId xmlns:a16="http://schemas.microsoft.com/office/drawing/2014/main" id="{1E5E3F1A-9E98-45F8-A2A7-8B222D9E95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 29">
              <a:extLst>
                <a:ext uri="{FF2B5EF4-FFF2-40B4-BE49-F238E27FC236}">
                  <a16:creationId xmlns:a16="http://schemas.microsoft.com/office/drawing/2014/main" id="{E5B5E300-FC4B-44C5-A07E-DB021E3787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30">
              <a:extLst>
                <a:ext uri="{FF2B5EF4-FFF2-40B4-BE49-F238E27FC236}">
                  <a16:creationId xmlns:a16="http://schemas.microsoft.com/office/drawing/2014/main" id="{4AE137E1-39F2-4F9E-88A0-2E06D565B7E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31">
              <a:extLst>
                <a:ext uri="{FF2B5EF4-FFF2-40B4-BE49-F238E27FC236}">
                  <a16:creationId xmlns:a16="http://schemas.microsoft.com/office/drawing/2014/main" id="{10493B32-262B-431C-A9BB-8E6A0A0DB2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32">
              <a:extLst>
                <a:ext uri="{FF2B5EF4-FFF2-40B4-BE49-F238E27FC236}">
                  <a16:creationId xmlns:a16="http://schemas.microsoft.com/office/drawing/2014/main" id="{4D580D75-F50E-4A6D-B4A9-958CFC431F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Rectangle 33">
              <a:extLst>
                <a:ext uri="{FF2B5EF4-FFF2-40B4-BE49-F238E27FC236}">
                  <a16:creationId xmlns:a16="http://schemas.microsoft.com/office/drawing/2014/main" id="{7D5619F5-8741-4578-9785-BC14CBEBC555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4" name="Freeform 34">
              <a:extLst>
                <a:ext uri="{FF2B5EF4-FFF2-40B4-BE49-F238E27FC236}">
                  <a16:creationId xmlns:a16="http://schemas.microsoft.com/office/drawing/2014/main" id="{C6C159DA-1998-453A-9420-E1C6E1B3A31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35">
              <a:extLst>
                <a:ext uri="{FF2B5EF4-FFF2-40B4-BE49-F238E27FC236}">
                  <a16:creationId xmlns:a16="http://schemas.microsoft.com/office/drawing/2014/main" id="{AAA0E06C-1272-4F6D-B176-19243D24E5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36">
              <a:extLst>
                <a:ext uri="{FF2B5EF4-FFF2-40B4-BE49-F238E27FC236}">
                  <a16:creationId xmlns:a16="http://schemas.microsoft.com/office/drawing/2014/main" id="{073FC381-5649-44F3-97AC-E60FAB1EF7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37">
              <a:extLst>
                <a:ext uri="{FF2B5EF4-FFF2-40B4-BE49-F238E27FC236}">
                  <a16:creationId xmlns:a16="http://schemas.microsoft.com/office/drawing/2014/main" id="{C5D576ED-6990-4C54-A612-0BA7AA297B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38">
              <a:extLst>
                <a:ext uri="{FF2B5EF4-FFF2-40B4-BE49-F238E27FC236}">
                  <a16:creationId xmlns:a16="http://schemas.microsoft.com/office/drawing/2014/main" id="{8C9996D7-0C77-4963-83F9-C742561E39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39">
              <a:extLst>
                <a:ext uri="{FF2B5EF4-FFF2-40B4-BE49-F238E27FC236}">
                  <a16:creationId xmlns:a16="http://schemas.microsoft.com/office/drawing/2014/main" id="{A8432E21-E200-4F3E-8FC0-26EF01C2BB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40">
              <a:extLst>
                <a:ext uri="{FF2B5EF4-FFF2-40B4-BE49-F238E27FC236}">
                  <a16:creationId xmlns:a16="http://schemas.microsoft.com/office/drawing/2014/main" id="{05303D93-06F9-4161-B2C9-55B84ECF128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41">
              <a:extLst>
                <a:ext uri="{FF2B5EF4-FFF2-40B4-BE49-F238E27FC236}">
                  <a16:creationId xmlns:a16="http://schemas.microsoft.com/office/drawing/2014/main" id="{1B621D28-C354-4AC9-97E4-35B9359668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42">
              <a:extLst>
                <a:ext uri="{FF2B5EF4-FFF2-40B4-BE49-F238E27FC236}">
                  <a16:creationId xmlns:a16="http://schemas.microsoft.com/office/drawing/2014/main" id="{232C21C9-38BE-4D7A-AC61-C74FD9D983F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43">
              <a:extLst>
                <a:ext uri="{FF2B5EF4-FFF2-40B4-BE49-F238E27FC236}">
                  <a16:creationId xmlns:a16="http://schemas.microsoft.com/office/drawing/2014/main" id="{35AEC3ED-BF8A-4F48-83E2-D6C726DC9D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44">
              <a:extLst>
                <a:ext uri="{FF2B5EF4-FFF2-40B4-BE49-F238E27FC236}">
                  <a16:creationId xmlns:a16="http://schemas.microsoft.com/office/drawing/2014/main" id="{B0D59260-D3E0-4183-80DA-3837E2AA517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Rectangle 45">
              <a:extLst>
                <a:ext uri="{FF2B5EF4-FFF2-40B4-BE49-F238E27FC236}">
                  <a16:creationId xmlns:a16="http://schemas.microsoft.com/office/drawing/2014/main" id="{E4ADD1A1-882F-4029-A8A4-83B1F4C33AC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6" name="Freeform 46">
              <a:extLst>
                <a:ext uri="{FF2B5EF4-FFF2-40B4-BE49-F238E27FC236}">
                  <a16:creationId xmlns:a16="http://schemas.microsoft.com/office/drawing/2014/main" id="{8DFFA533-7642-4F1A-BC19-51A24A41D0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47">
              <a:extLst>
                <a:ext uri="{FF2B5EF4-FFF2-40B4-BE49-F238E27FC236}">
                  <a16:creationId xmlns:a16="http://schemas.microsoft.com/office/drawing/2014/main" id="{A2CE88C0-9231-420F-8CB7-8552BD19968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48">
              <a:extLst>
                <a:ext uri="{FF2B5EF4-FFF2-40B4-BE49-F238E27FC236}">
                  <a16:creationId xmlns:a16="http://schemas.microsoft.com/office/drawing/2014/main" id="{435934AC-DC87-455E-97ED-81265B075B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49">
              <a:extLst>
                <a:ext uri="{FF2B5EF4-FFF2-40B4-BE49-F238E27FC236}">
                  <a16:creationId xmlns:a16="http://schemas.microsoft.com/office/drawing/2014/main" id="{19BE2EC3-76F9-443F-9721-873AAB0F664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50">
              <a:extLst>
                <a:ext uri="{FF2B5EF4-FFF2-40B4-BE49-F238E27FC236}">
                  <a16:creationId xmlns:a16="http://schemas.microsoft.com/office/drawing/2014/main" id="{BA03FE37-D140-4363-920F-F1B63A0C69B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51">
              <a:extLst>
                <a:ext uri="{FF2B5EF4-FFF2-40B4-BE49-F238E27FC236}">
                  <a16:creationId xmlns:a16="http://schemas.microsoft.com/office/drawing/2014/main" id="{A9F4B142-F052-433F-9D36-E70FBEF64A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52">
              <a:extLst>
                <a:ext uri="{FF2B5EF4-FFF2-40B4-BE49-F238E27FC236}">
                  <a16:creationId xmlns:a16="http://schemas.microsoft.com/office/drawing/2014/main" id="{067A4DD7-786E-4CAA-959D-74EC3F0BACC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Freeform 53">
              <a:extLst>
                <a:ext uri="{FF2B5EF4-FFF2-40B4-BE49-F238E27FC236}">
                  <a16:creationId xmlns:a16="http://schemas.microsoft.com/office/drawing/2014/main" id="{913D8367-6C60-4882-9F94-603DAB2D7C0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4" name="Freeform 54">
              <a:extLst>
                <a:ext uri="{FF2B5EF4-FFF2-40B4-BE49-F238E27FC236}">
                  <a16:creationId xmlns:a16="http://schemas.microsoft.com/office/drawing/2014/main" id="{2CC1C28D-9EF6-4183-962E-8FB719D787E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55">
              <a:extLst>
                <a:ext uri="{FF2B5EF4-FFF2-40B4-BE49-F238E27FC236}">
                  <a16:creationId xmlns:a16="http://schemas.microsoft.com/office/drawing/2014/main" id="{EFD6EC3A-E488-436A-A0F4-5011851095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56">
              <a:extLst>
                <a:ext uri="{FF2B5EF4-FFF2-40B4-BE49-F238E27FC236}">
                  <a16:creationId xmlns:a16="http://schemas.microsoft.com/office/drawing/2014/main" id="{15949299-FE18-44BD-AEE6-24603321834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57">
              <a:extLst>
                <a:ext uri="{FF2B5EF4-FFF2-40B4-BE49-F238E27FC236}">
                  <a16:creationId xmlns:a16="http://schemas.microsoft.com/office/drawing/2014/main" id="{1CD79557-B05D-4EB3-A62D-FF6E12670D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58">
              <a:extLst>
                <a:ext uri="{FF2B5EF4-FFF2-40B4-BE49-F238E27FC236}">
                  <a16:creationId xmlns:a16="http://schemas.microsoft.com/office/drawing/2014/main" id="{0A2830C4-881B-457E-A7CC-223D351E695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A6F8BBF-106C-4679-9E54-7E2F94006C0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321" name="Freeform 32">
              <a:extLst>
                <a:ext uri="{FF2B5EF4-FFF2-40B4-BE49-F238E27FC236}">
                  <a16:creationId xmlns:a16="http://schemas.microsoft.com/office/drawing/2014/main" id="{ACE3733F-770D-46FC-8210-8B76FE07FE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33">
              <a:extLst>
                <a:ext uri="{FF2B5EF4-FFF2-40B4-BE49-F238E27FC236}">
                  <a16:creationId xmlns:a16="http://schemas.microsoft.com/office/drawing/2014/main" id="{5228F276-36A2-43B0-A968-C11F6415DAB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34">
              <a:extLst>
                <a:ext uri="{FF2B5EF4-FFF2-40B4-BE49-F238E27FC236}">
                  <a16:creationId xmlns:a16="http://schemas.microsoft.com/office/drawing/2014/main" id="{056149B6-0373-4451-B7EF-EF3618C874F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35">
              <a:extLst>
                <a:ext uri="{FF2B5EF4-FFF2-40B4-BE49-F238E27FC236}">
                  <a16:creationId xmlns:a16="http://schemas.microsoft.com/office/drawing/2014/main" id="{4C3B9097-DBB3-4FB8-B286-E8DFDF9290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Freeform 36">
              <a:extLst>
                <a:ext uri="{FF2B5EF4-FFF2-40B4-BE49-F238E27FC236}">
                  <a16:creationId xmlns:a16="http://schemas.microsoft.com/office/drawing/2014/main" id="{64C81A9B-7788-4705-B39C-5990B988CD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6" name="Freeform 37">
              <a:extLst>
                <a:ext uri="{FF2B5EF4-FFF2-40B4-BE49-F238E27FC236}">
                  <a16:creationId xmlns:a16="http://schemas.microsoft.com/office/drawing/2014/main" id="{8A176928-4896-4028-8ABA-EE61FC837A8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38">
              <a:extLst>
                <a:ext uri="{FF2B5EF4-FFF2-40B4-BE49-F238E27FC236}">
                  <a16:creationId xmlns:a16="http://schemas.microsoft.com/office/drawing/2014/main" id="{48A48D83-1DB4-45DB-9974-C8291C8178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4" name="Freeform 39">
              <a:extLst>
                <a:ext uri="{FF2B5EF4-FFF2-40B4-BE49-F238E27FC236}">
                  <a16:creationId xmlns:a16="http://schemas.microsoft.com/office/drawing/2014/main" id="{B9FA6F27-EEB9-4C4C-B344-3B900B29B3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0">
              <a:extLst>
                <a:ext uri="{FF2B5EF4-FFF2-40B4-BE49-F238E27FC236}">
                  <a16:creationId xmlns:a16="http://schemas.microsoft.com/office/drawing/2014/main" id="{EFC49FBE-B643-468A-99FA-78AA005B06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Rectangle 41">
              <a:extLst>
                <a:ext uri="{FF2B5EF4-FFF2-40B4-BE49-F238E27FC236}">
                  <a16:creationId xmlns:a16="http://schemas.microsoft.com/office/drawing/2014/main" id="{1629EF65-DC38-4DA1-84C1-6272312D11B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332" name="Snip Diagonal Corner Rectangle 101">
            <a:extLst>
              <a:ext uri="{FF2B5EF4-FFF2-40B4-BE49-F238E27FC236}">
                <a16:creationId xmlns:a16="http://schemas.microsoft.com/office/drawing/2014/main" id="{39684A0D-174E-44F2-9782-9ADBEC4253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-2"/>
            <a:ext cx="6084115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water, building&#10;&#10;Description generated with very high confidence">
            <a:extLst>
              <a:ext uri="{FF2B5EF4-FFF2-40B4-BE49-F238E27FC236}">
                <a16:creationId xmlns:a16="http://schemas.microsoft.com/office/drawing/2014/main" id="{6980DC8C-0F36-43FC-BD9C-CAF05C527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98" r="26284" b="-2"/>
          <a:stretch/>
        </p:blipFill>
        <p:spPr>
          <a:xfrm>
            <a:off x="2534146" y="3209544"/>
            <a:ext cx="3383280" cy="3648456"/>
          </a:xfrm>
          <a:prstGeom prst="rect">
            <a:avLst/>
          </a:prstGeom>
        </p:spPr>
      </p:pic>
      <p:pic>
        <p:nvPicPr>
          <p:cNvPr id="9" name="Picture 9" descr="A picture containing building, indoor, ground&#10;&#10;Description generated with very high confidence">
            <a:extLst>
              <a:ext uri="{FF2B5EF4-FFF2-40B4-BE49-F238E27FC236}">
                <a16:creationId xmlns:a16="http://schemas.microsoft.com/office/drawing/2014/main" id="{EEA17E51-9CED-4CD5-B153-E232FDE81D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65" r="24984" b="1"/>
          <a:stretch/>
        </p:blipFill>
        <p:spPr>
          <a:xfrm>
            <a:off x="-499" y="10"/>
            <a:ext cx="3835570" cy="3899748"/>
          </a:xfrm>
          <a:custGeom>
            <a:avLst/>
            <a:gdLst>
              <a:gd name="connsiteX0" fmla="*/ 0 w 4551358"/>
              <a:gd name="connsiteY0" fmla="*/ 0 h 3899758"/>
              <a:gd name="connsiteX1" fmla="*/ 4551358 w 4551358"/>
              <a:gd name="connsiteY1" fmla="*/ 0 h 3899758"/>
              <a:gd name="connsiteX2" fmla="*/ 4551358 w 4551358"/>
              <a:gd name="connsiteY2" fmla="*/ 3077500 h 3899758"/>
              <a:gd name="connsiteX3" fmla="*/ 2843111 w 4551358"/>
              <a:gd name="connsiteY3" fmla="*/ 3077500 h 3899758"/>
              <a:gd name="connsiteX4" fmla="*/ 2843111 w 4551358"/>
              <a:gd name="connsiteY4" fmla="*/ 3899758 h 3899758"/>
              <a:gd name="connsiteX5" fmla="*/ 0 w 4551358"/>
              <a:gd name="connsiteY5" fmla="*/ 3899758 h 389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pic>
        <p:nvPicPr>
          <p:cNvPr id="3" name="Picture 3" descr="A large clock tower towering over a city&#10;&#10;Description generated with very high confidence">
            <a:extLst>
              <a:ext uri="{FF2B5EF4-FFF2-40B4-BE49-F238E27FC236}">
                <a16:creationId xmlns:a16="http://schemas.microsoft.com/office/drawing/2014/main" id="{48935C78-5018-4E4C-894C-40872457F0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87" b="-2"/>
          <a:stretch/>
        </p:blipFill>
        <p:spPr>
          <a:xfrm>
            <a:off x="3959679" y="-268"/>
            <a:ext cx="1972162" cy="3082474"/>
          </a:xfrm>
          <a:prstGeom prst="rect">
            <a:avLst/>
          </a:prstGeom>
        </p:spPr>
      </p:pic>
      <p:pic>
        <p:nvPicPr>
          <p:cNvPr id="7" name="Picture 7" descr="A picture containing person, indoor, building&#10;&#10;Description generated with high confidence">
            <a:extLst>
              <a:ext uri="{FF2B5EF4-FFF2-40B4-BE49-F238E27FC236}">
                <a16:creationId xmlns:a16="http://schemas.microsoft.com/office/drawing/2014/main" id="{93C4BDE3-06E0-49B3-978C-A3BBAC518A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163" r="15252" b="4"/>
          <a:stretch/>
        </p:blipFill>
        <p:spPr>
          <a:xfrm>
            <a:off x="-6349" y="4041648"/>
            <a:ext cx="2408181" cy="281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800E5-27EA-4CC5-9F92-37311A2F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1" y="1827746"/>
            <a:ext cx="4424847" cy="23422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300"/>
              <a:t>Etelä-</a:t>
            </a:r>
            <a:r>
              <a:rPr lang="en-US" sz="2300" err="1"/>
              <a:t>suomi</a:t>
            </a:r>
            <a:r>
              <a:rPr lang="en-US" sz="2300"/>
              <a:t> on </a:t>
            </a:r>
            <a:r>
              <a:rPr lang="en-US" sz="2300" err="1"/>
              <a:t>suomen</a:t>
            </a:r>
            <a:r>
              <a:rPr lang="en-US" sz="2300"/>
              <a:t> </a:t>
            </a:r>
            <a:r>
              <a:rPr lang="en-US" sz="2300" err="1"/>
              <a:t>tärkeä</a:t>
            </a:r>
            <a:r>
              <a:rPr lang="en-US" sz="2300"/>
              <a:t> </a:t>
            </a:r>
            <a:r>
              <a:rPr lang="en-US" sz="2300" err="1"/>
              <a:t>osa</a:t>
            </a:r>
            <a:r>
              <a:rPr lang="en-US" sz="2300"/>
              <a:t>, </a:t>
            </a:r>
            <a:r>
              <a:rPr lang="en-US" sz="2300" err="1"/>
              <a:t>jossa</a:t>
            </a:r>
            <a:r>
              <a:rPr lang="en-US" sz="2300"/>
              <a:t> on </a:t>
            </a:r>
            <a:r>
              <a:rPr lang="en-US" sz="2300" err="1"/>
              <a:t>suomen</a:t>
            </a:r>
            <a:r>
              <a:rPr lang="en-US" sz="2300"/>
              <a:t> </a:t>
            </a:r>
            <a:r>
              <a:rPr lang="en-US" sz="2300" err="1"/>
              <a:t>pääkupunki</a:t>
            </a:r>
            <a:r>
              <a:rPr lang="en-US" sz="2300"/>
              <a:t> (</a:t>
            </a:r>
            <a:r>
              <a:rPr lang="en-US" sz="2300" err="1"/>
              <a:t>helsinki</a:t>
            </a:r>
            <a:r>
              <a:rPr lang="en-US" sz="2300"/>
              <a:t>). Etelä-</a:t>
            </a:r>
            <a:r>
              <a:rPr lang="en-US" sz="2300" err="1"/>
              <a:t>suomessa</a:t>
            </a:r>
            <a:r>
              <a:rPr lang="en-US" sz="2300"/>
              <a:t> on </a:t>
            </a:r>
            <a:r>
              <a:rPr lang="en-US" sz="2300" err="1"/>
              <a:t>paljon</a:t>
            </a:r>
            <a:r>
              <a:rPr lang="en-US" sz="2300"/>
              <a:t> </a:t>
            </a:r>
            <a:r>
              <a:rPr lang="en-US" sz="2300" err="1"/>
              <a:t>tehtaita</a:t>
            </a:r>
            <a:r>
              <a:rPr lang="en-US" sz="2300"/>
              <a:t> ,</a:t>
            </a:r>
            <a:r>
              <a:rPr lang="en-US" sz="2300" err="1"/>
              <a:t>yrityksiä</a:t>
            </a:r>
            <a:r>
              <a:rPr lang="en-US" sz="2300"/>
              <a:t> ja </a:t>
            </a:r>
            <a:r>
              <a:rPr lang="en-US" sz="2300" err="1"/>
              <a:t>opiskelupaikkoja</a:t>
            </a:r>
            <a:r>
              <a:rPr lang="en-US" sz="2300"/>
              <a:t> </a:t>
            </a:r>
            <a:r>
              <a:rPr lang="en-US" sz="2300" err="1"/>
              <a:t>sekä</a:t>
            </a:r>
            <a:r>
              <a:rPr lang="en-US" sz="2300"/>
              <a:t> </a:t>
            </a:r>
            <a:r>
              <a:rPr lang="en-US" sz="2300" err="1"/>
              <a:t>turistrja</a:t>
            </a:r>
            <a:r>
              <a:rPr lang="en-US" sz="2300"/>
              <a:t>. </a:t>
            </a:r>
            <a:r>
              <a:rPr lang="en-US" sz="2300" err="1"/>
              <a:t>Ihmisiä</a:t>
            </a:r>
            <a:r>
              <a:rPr lang="en-US" sz="2300"/>
              <a:t> </a:t>
            </a:r>
            <a:r>
              <a:rPr lang="en-US" sz="2300" err="1"/>
              <a:t>siirtyvät</a:t>
            </a:r>
            <a:r>
              <a:rPr lang="en-US" sz="2300"/>
              <a:t> </a:t>
            </a:r>
            <a:r>
              <a:rPr lang="en-US" sz="2300" err="1"/>
              <a:t>etelä-suomeen</a:t>
            </a:r>
            <a:r>
              <a:rPr lang="en-US" sz="2300"/>
              <a:t> </a:t>
            </a:r>
            <a:r>
              <a:rPr lang="en-US" sz="2300" err="1"/>
              <a:t>etsivät</a:t>
            </a:r>
            <a:r>
              <a:rPr lang="en-US" sz="2300"/>
              <a:t> </a:t>
            </a:r>
            <a:r>
              <a:rPr lang="en-US" sz="2300" err="1"/>
              <a:t>työpaikat</a:t>
            </a:r>
            <a:r>
              <a:rPr lang="en-US" sz="2300"/>
              <a:t> ja </a:t>
            </a:r>
            <a:r>
              <a:rPr lang="en-US" sz="2300" err="1"/>
              <a:t>opiskelupaikat</a:t>
            </a:r>
            <a:r>
              <a:rPr lang="en-US" sz="2300"/>
              <a:t>, ja </a:t>
            </a:r>
            <a:r>
              <a:rPr lang="en-US" sz="2300" err="1"/>
              <a:t>asukasmäärä</a:t>
            </a:r>
            <a:r>
              <a:rPr lang="en-US" sz="2300"/>
              <a:t> </a:t>
            </a:r>
            <a:r>
              <a:rPr lang="en-US" sz="2300" err="1"/>
              <a:t>kavaa</a:t>
            </a:r>
            <a:r>
              <a:rPr lang="en-US" sz="2300"/>
              <a:t> </a:t>
            </a:r>
            <a:r>
              <a:rPr lang="en-US" sz="2300" err="1"/>
              <a:t>koko</a:t>
            </a:r>
            <a:r>
              <a:rPr lang="en-US" sz="2300"/>
              <a:t> </a:t>
            </a:r>
            <a:r>
              <a:rPr lang="en-US" sz="2300" err="1"/>
              <a:t>ajan</a:t>
            </a:r>
            <a:r>
              <a:rPr lang="en-US" sz="2300"/>
              <a:t>.</a:t>
            </a:r>
            <a:endParaRPr lang="en-US" sz="2300" err="1"/>
          </a:p>
        </p:txBody>
      </p:sp>
    </p:spTree>
    <p:extLst>
      <p:ext uri="{BB962C8B-B14F-4D97-AF65-F5344CB8AC3E}">
        <p14:creationId xmlns:p14="http://schemas.microsoft.com/office/powerpoint/2010/main" val="249144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AE04-26B1-4D8C-9FBC-8C37D9D3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89764"/>
            <a:ext cx="10322940" cy="5705512"/>
          </a:xfrm>
        </p:spPr>
        <p:txBody>
          <a:bodyPr>
            <a:normAutofit/>
          </a:bodyPr>
          <a:lstStyle/>
          <a:p>
            <a:r>
              <a:rPr lang="en-US" b="1"/>
              <a:t>Etelä-</a:t>
            </a:r>
            <a:r>
              <a:rPr lang="en-US" b="1" err="1"/>
              <a:t>Suomen</a:t>
            </a:r>
            <a:r>
              <a:rPr lang="en-US"/>
              <a:t> </a:t>
            </a:r>
            <a:r>
              <a:rPr lang="en-US" err="1"/>
              <a:t>maisema-alueeseen</a:t>
            </a:r>
            <a:r>
              <a:rPr lang="en-US"/>
              <a:t> </a:t>
            </a:r>
            <a:r>
              <a:rPr lang="en-US" err="1"/>
              <a:t>kuuluvat</a:t>
            </a:r>
            <a:r>
              <a:rPr lang="en-US"/>
              <a:t> </a:t>
            </a:r>
            <a:r>
              <a:rPr lang="en-US" err="1"/>
              <a:t>Uudenmaan</a:t>
            </a:r>
            <a:r>
              <a:rPr lang="en-US"/>
              <a:t>, Itä-</a:t>
            </a:r>
            <a:r>
              <a:rPr lang="en-US" err="1"/>
              <a:t>Uudenmaan</a:t>
            </a:r>
            <a:r>
              <a:rPr lang="en-US"/>
              <a:t>, </a:t>
            </a:r>
            <a:r>
              <a:rPr lang="en-US" err="1"/>
              <a:t>Kymenlaakson</a:t>
            </a:r>
            <a:r>
              <a:rPr lang="en-US"/>
              <a:t> ja Etelä- </a:t>
            </a:r>
            <a:r>
              <a:rPr lang="en-US" err="1"/>
              <a:t>Karjalan</a:t>
            </a:r>
            <a:r>
              <a:rPr lang="en-US"/>
              <a:t> </a:t>
            </a:r>
            <a:r>
              <a:rPr lang="en-US" err="1"/>
              <a:t>maakunnat</a:t>
            </a:r>
            <a:r>
              <a:rPr lang="en-US"/>
              <a:t>. </a:t>
            </a:r>
            <a:r>
              <a:rPr lang="en-US" err="1"/>
              <a:t>Pääkaupunkiseudulla</a:t>
            </a:r>
            <a:r>
              <a:rPr lang="en-US"/>
              <a:t> </a:t>
            </a:r>
            <a:r>
              <a:rPr lang="en-US" err="1"/>
              <a:t>tarkoitetaan</a:t>
            </a:r>
            <a:r>
              <a:rPr lang="en-US"/>
              <a:t> </a:t>
            </a:r>
            <a:r>
              <a:rPr lang="en-US" err="1"/>
              <a:t>Helsingin</a:t>
            </a:r>
            <a:r>
              <a:rPr lang="en-US"/>
              <a:t>, </a:t>
            </a:r>
            <a:r>
              <a:rPr lang="en-US" err="1"/>
              <a:t>Espoon</a:t>
            </a:r>
            <a:r>
              <a:rPr lang="en-US"/>
              <a:t>, </a:t>
            </a:r>
            <a:r>
              <a:rPr lang="en-US" err="1"/>
              <a:t>Vantaan</a:t>
            </a:r>
            <a:r>
              <a:rPr lang="en-US"/>
              <a:t> ja </a:t>
            </a:r>
            <a:r>
              <a:rPr lang="en-US" err="1"/>
              <a:t>Kauniaisen</a:t>
            </a:r>
            <a:r>
              <a:rPr lang="en-US"/>
              <a:t> </a:t>
            </a:r>
            <a:r>
              <a:rPr lang="en-US" err="1"/>
              <a:t>aluetta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26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DDD3-596A-44C8-A875-C70E2C0C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294186" cy="5648003"/>
          </a:xfrm>
        </p:spPr>
        <p:txBody>
          <a:bodyPr/>
          <a:lstStyle/>
          <a:p>
            <a:pPr algn="ctr"/>
            <a:r>
              <a:rPr lang="en-US" b="1" i="1" err="1">
                <a:solidFill>
                  <a:srgbClr val="000000"/>
                </a:solidFill>
              </a:rPr>
              <a:t>Väestö</a:t>
            </a:r>
            <a:r>
              <a:rPr lang="en-US" b="1" i="1">
                <a:solidFill>
                  <a:srgbClr val="000000"/>
                </a:solidFill>
              </a:rPr>
              <a:t> &amp; </a:t>
            </a:r>
            <a:r>
              <a:rPr lang="en-US" b="1" i="1" err="1">
                <a:solidFill>
                  <a:srgbClr val="000000"/>
                </a:solidFill>
              </a:rPr>
              <a:t>kaupungit</a:t>
            </a:r>
            <a:r>
              <a:rPr lang="en-US" b="1" i="1">
                <a:solidFill>
                  <a:srgbClr val="000000"/>
                </a:solidFill>
                <a:ea typeface="+mj-lt"/>
                <a:cs typeface="+mj-lt"/>
              </a:rPr>
              <a:t/>
            </a:r>
            <a:br>
              <a:rPr lang="en-US" b="1" i="1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 b="1" i="1">
                <a:solidFill>
                  <a:srgbClr val="000000"/>
                </a:solidFill>
                <a:ea typeface="+mj-lt"/>
                <a:cs typeface="+mj-lt"/>
              </a:rPr>
              <a:t/>
            </a:r>
            <a:br>
              <a:rPr lang="en-US" b="1" i="1">
                <a:solidFill>
                  <a:srgbClr val="000000"/>
                </a:solidFill>
                <a:ea typeface="+mj-lt"/>
                <a:cs typeface="+mj-lt"/>
              </a:rPr>
            </a:b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-</a:t>
            </a:r>
            <a:r>
              <a:rPr lang="en-US" err="1">
                <a:solidFill>
                  <a:srgbClr val="FFFFFF"/>
                </a:solidFill>
                <a:ea typeface="+mj-lt"/>
                <a:cs typeface="+mj-lt"/>
              </a:rPr>
              <a:t>helsinki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 on </a:t>
            </a:r>
            <a:r>
              <a:rPr lang="en-US" err="1">
                <a:solidFill>
                  <a:srgbClr val="FFFFFF"/>
                </a:solidFill>
                <a:ea typeface="+mj-lt"/>
                <a:cs typeface="+mj-lt"/>
              </a:rPr>
              <a:t>suomen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err="1">
                <a:solidFill>
                  <a:srgbClr val="FFFFFF"/>
                </a:solidFill>
                <a:ea typeface="+mj-lt"/>
                <a:cs typeface="+mj-lt"/>
              </a:rPr>
              <a:t>pääkaupunki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.                 </a:t>
            </a:r>
            <a:br>
              <a:rPr lang="en-US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-</a:t>
            </a:r>
            <a:r>
              <a:rPr lang="en-US" err="1">
                <a:solidFill>
                  <a:srgbClr val="FFFFFF"/>
                </a:solidFill>
                <a:ea typeface="+mj-lt"/>
                <a:cs typeface="+mj-lt"/>
              </a:rPr>
              <a:t>porvoo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 on </a:t>
            </a:r>
            <a:r>
              <a:rPr lang="en-US" err="1">
                <a:solidFill>
                  <a:srgbClr val="FFFFFF"/>
                </a:solidFill>
                <a:ea typeface="+mj-lt"/>
                <a:cs typeface="+mj-lt"/>
              </a:rPr>
              <a:t>etelä-suomen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err="1">
                <a:solidFill>
                  <a:srgbClr val="FFFFFF"/>
                </a:solidFill>
                <a:ea typeface="+mj-lt"/>
                <a:cs typeface="+mj-lt"/>
              </a:rPr>
              <a:t>vanhin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err="1">
                <a:solidFill>
                  <a:srgbClr val="FFFFFF"/>
                </a:solidFill>
                <a:ea typeface="+mj-lt"/>
                <a:cs typeface="+mj-lt"/>
              </a:rPr>
              <a:t>kaupunki</a:t>
            </a: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.</a:t>
            </a:r>
            <a:br>
              <a:rPr lang="en-US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-</a:t>
            </a:r>
            <a:r>
              <a:rPr lang="en-US" err="1">
                <a:ea typeface="+mj-lt"/>
                <a:cs typeface="+mj-lt"/>
              </a:rPr>
              <a:t>pääkaupunkiseudulla</a:t>
            </a:r>
            <a:r>
              <a:rPr lang="en-US">
                <a:ea typeface="+mj-lt"/>
                <a:cs typeface="+mj-lt"/>
              </a:rPr>
              <a:t>: </a:t>
            </a:r>
            <a:r>
              <a:rPr lang="en-US" err="1">
                <a:ea typeface="+mj-lt"/>
                <a:cs typeface="+mj-lt"/>
              </a:rPr>
              <a:t>vantaa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err="1">
                <a:ea typeface="+mj-lt"/>
                <a:cs typeface="+mj-lt"/>
              </a:rPr>
              <a:t>espoo</a:t>
            </a:r>
            <a:r>
              <a:rPr lang="en-US">
                <a:ea typeface="+mj-lt"/>
                <a:cs typeface="+mj-lt"/>
              </a:rPr>
              <a:t> ja          </a:t>
            </a:r>
            <a:r>
              <a:rPr lang="en-US" err="1">
                <a:ea typeface="+mj-lt"/>
                <a:cs typeface="+mj-lt"/>
              </a:rPr>
              <a:t>muut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pääkaupungin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aluet</a:t>
            </a:r>
            <a:r>
              <a:rPr lang="en-US">
                <a:ea typeface="+mj-lt"/>
                <a:cs typeface="+mj-lt"/>
              </a:rPr>
              <a:t>.                               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-</a:t>
            </a:r>
            <a:r>
              <a:rPr lang="en-US" err="1">
                <a:ea typeface="+mj-lt"/>
                <a:cs typeface="+mj-lt"/>
              </a:rPr>
              <a:t>kotka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meidän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kotikunta</a:t>
            </a:r>
            <a:r>
              <a:rPr lang="en-US">
                <a:ea typeface="+mj-lt"/>
                <a:cs typeface="+mj-lt"/>
              </a:rPr>
              <a:t> ^_^.                          </a:t>
            </a:r>
            <a:br>
              <a:rPr lang="en-US">
                <a:ea typeface="+mj-lt"/>
                <a:cs typeface="+mj-lt"/>
              </a:rPr>
            </a:br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/>
            </a:r>
            <a:br>
              <a:rPr lang="en-US">
                <a:solidFill>
                  <a:srgbClr val="FFFFFF"/>
                </a:solidFill>
                <a:ea typeface="+mj-lt"/>
                <a:cs typeface="+mj-lt"/>
              </a:rPr>
            </a:br>
            <a:endParaRPr lang="en-US" b="1" i="1">
              <a:solidFill>
                <a:srgbClr val="000000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3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05E34FB-F15B-4B97-A591-8EE92E5FAE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1E43660D-412A-41EF-9745-E92C0AC604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225B4667-5F51-42BB-B6EC-CBDA9FE9B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2371"/>
          <a:stretch/>
        </p:blipFill>
        <p:spPr>
          <a:xfrm>
            <a:off x="1302278" y="1136606"/>
            <a:ext cx="9584265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97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Laajakuva</PresentationFormat>
  <Paragraphs>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Etelä-suomi on tiheään asuttu ja teollistunut</vt:lpstr>
      <vt:lpstr>Etelä-suomi on suomen tärkeä osa, jossa on suomen pääkupunki (helsinki). Etelä-suomessa on paljon tehtaita ,yrityksiä ja opiskelupaikkoja sekä turistrja. Ihmisiä siirtyvät etelä-suomeen etsivät työpaikat ja opiskelupaikat, ja asukasmäärä kavaa koko ajan.</vt:lpstr>
      <vt:lpstr>Etelä-Suomen maisema-alueeseen kuuluvat Uudenmaan, Itä-Uudenmaan, Kymenlaakson ja Etelä- Karjalan maakunnat. Pääkaupunkiseudulla tarkoitetaan Helsingin, Espoon, Vantaan ja Kauniaisen aluetta.</vt:lpstr>
      <vt:lpstr>Väestö &amp; kaupungit  -helsinki on suomen pääkaupunki.                  -porvoo on etelä-suomen vanhin kaupunki. -pääkaupunkiseudulla: vantaa, espoo ja          muut pääkaupungin aluet.                                -kotka meidän kotikunta ^_^.                           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Etelä-suomi on tiheään asuttu ja teollistunut</dc:title>
  <dc:creator>Varis Klára Maria</dc:creator>
  <cp:lastModifiedBy>Varis Klára Maria</cp:lastModifiedBy>
  <cp:revision>2</cp:revision>
  <dcterms:modified xsi:type="dcterms:W3CDTF">2018-04-23T09:09:42Z</dcterms:modified>
</cp:coreProperties>
</file>