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1" r:id="rId3"/>
    <p:sldId id="257" r:id="rId4"/>
    <p:sldId id="260" r:id="rId5"/>
    <p:sldId id="272" r:id="rId6"/>
    <p:sldId id="262" r:id="rId7"/>
    <p:sldId id="276" r:id="rId8"/>
    <p:sldId id="273" r:id="rId9"/>
    <p:sldId id="274" r:id="rId10"/>
    <p:sldId id="275" r:id="rId11"/>
    <p:sldId id="261" r:id="rId12"/>
    <p:sldId id="263" r:id="rId13"/>
    <p:sldId id="277" r:id="rId14"/>
    <p:sldId id="278" r:id="rId15"/>
    <p:sldId id="281" r:id="rId16"/>
    <p:sldId id="267" r:id="rId17"/>
    <p:sldId id="265" r:id="rId18"/>
    <p:sldId id="266" r:id="rId19"/>
    <p:sldId id="268" r:id="rId20"/>
    <p:sldId id="270" r:id="rId21"/>
    <p:sldId id="279" r:id="rId22"/>
    <p:sldId id="280" r:id="rId23"/>
    <p:sldId id="269" r:id="rId24"/>
    <p:sldId id="283" r:id="rId25"/>
    <p:sldId id="264" r:id="rId26"/>
    <p:sldId id="282"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36" y="10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B6B4F-02DC-4B17-A304-F3DBD095AFD9}" type="datetimeFigureOut">
              <a:rPr lang="fi-FI" smtClean="0"/>
              <a:t>18.9.2017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52F4D-B714-425C-ABE0-02813EDC630B}" type="slidenum">
              <a:rPr lang="fi-FI" smtClean="0"/>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50EC0CFE-F0D2-4FA3-B664-59A7E6A32E2B}" type="datetime1">
              <a:rPr lang="fi-FI" smtClean="0"/>
              <a:t>18.9.2017</a:t>
            </a:fld>
            <a:endParaRPr lang="fi-FI"/>
          </a:p>
        </p:txBody>
      </p:sp>
      <p:sp>
        <p:nvSpPr>
          <p:cNvPr id="5" name="Alatunnisteen paikkamerkki 4"/>
          <p:cNvSpPr>
            <a:spLocks noGrp="1"/>
          </p:cNvSpPr>
          <p:nvPr>
            <p:ph type="ftr" sz="quarter" idx="11"/>
          </p:nvPr>
        </p:nvSpPr>
        <p:spPr/>
        <p:txBody>
          <a:bodyPr/>
          <a:lstStyle/>
          <a:p>
            <a:r>
              <a:rPr lang="fi-FI"/>
              <a:t>pasi.siltakorpi@porvoo.fi</a:t>
            </a:r>
          </a:p>
        </p:txBody>
      </p:sp>
      <p:sp>
        <p:nvSpPr>
          <p:cNvPr id="6" name="Dian numeron paikkamerkki 5"/>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EB997CE-D84B-4346-BD79-C0E271DA5691}" type="datetime1">
              <a:rPr lang="fi-FI" smtClean="0"/>
              <a:t>18.9.2017</a:t>
            </a:fld>
            <a:endParaRPr lang="fi-FI"/>
          </a:p>
        </p:txBody>
      </p:sp>
      <p:sp>
        <p:nvSpPr>
          <p:cNvPr id="5" name="Alatunnisteen paikkamerkki 4"/>
          <p:cNvSpPr>
            <a:spLocks noGrp="1"/>
          </p:cNvSpPr>
          <p:nvPr>
            <p:ph type="ftr" sz="quarter" idx="11"/>
          </p:nvPr>
        </p:nvSpPr>
        <p:spPr/>
        <p:txBody>
          <a:bodyPr/>
          <a:lstStyle/>
          <a:p>
            <a:r>
              <a:rPr lang="fi-FI"/>
              <a:t>pasi.siltakorpi@porvoo.fi</a:t>
            </a:r>
          </a:p>
        </p:txBody>
      </p:sp>
      <p:sp>
        <p:nvSpPr>
          <p:cNvPr id="6" name="Dian numeron paikkamerkki 5"/>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E5BB9B6-B011-455B-BECB-E3A6854B28A6}" type="datetime1">
              <a:rPr lang="fi-FI" smtClean="0"/>
              <a:t>18.9.2017</a:t>
            </a:fld>
            <a:endParaRPr lang="fi-FI"/>
          </a:p>
        </p:txBody>
      </p:sp>
      <p:sp>
        <p:nvSpPr>
          <p:cNvPr id="5" name="Alatunnisteen paikkamerkki 4"/>
          <p:cNvSpPr>
            <a:spLocks noGrp="1"/>
          </p:cNvSpPr>
          <p:nvPr>
            <p:ph type="ftr" sz="quarter" idx="11"/>
          </p:nvPr>
        </p:nvSpPr>
        <p:spPr/>
        <p:txBody>
          <a:bodyPr/>
          <a:lstStyle/>
          <a:p>
            <a:r>
              <a:rPr lang="fi-FI"/>
              <a:t>pasi.siltakorpi@porvoo.fi</a:t>
            </a:r>
          </a:p>
        </p:txBody>
      </p:sp>
      <p:sp>
        <p:nvSpPr>
          <p:cNvPr id="6" name="Dian numeron paikkamerkki 5"/>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6AABBE7-5B38-4DC7-A988-A941D0BBA9FA}" type="datetime1">
              <a:rPr lang="fi-FI" smtClean="0"/>
              <a:t>18.9.2017</a:t>
            </a:fld>
            <a:endParaRPr lang="fi-FI"/>
          </a:p>
        </p:txBody>
      </p:sp>
      <p:sp>
        <p:nvSpPr>
          <p:cNvPr id="5" name="Alatunnisteen paikkamerkki 4"/>
          <p:cNvSpPr>
            <a:spLocks noGrp="1"/>
          </p:cNvSpPr>
          <p:nvPr>
            <p:ph type="ftr" sz="quarter" idx="11"/>
          </p:nvPr>
        </p:nvSpPr>
        <p:spPr/>
        <p:txBody>
          <a:bodyPr/>
          <a:lstStyle/>
          <a:p>
            <a:r>
              <a:rPr lang="fi-FI"/>
              <a:t>pasi.siltakorpi@porvoo.fi</a:t>
            </a:r>
          </a:p>
        </p:txBody>
      </p:sp>
      <p:sp>
        <p:nvSpPr>
          <p:cNvPr id="6" name="Dian numeron paikkamerkki 5"/>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4DD966A-406C-4BC9-9FEB-ACF63830044D}" type="datetime1">
              <a:rPr lang="fi-FI" smtClean="0"/>
              <a:t>18.9.2017</a:t>
            </a:fld>
            <a:endParaRPr lang="fi-FI"/>
          </a:p>
        </p:txBody>
      </p:sp>
      <p:sp>
        <p:nvSpPr>
          <p:cNvPr id="5" name="Alatunnisteen paikkamerkki 4"/>
          <p:cNvSpPr>
            <a:spLocks noGrp="1"/>
          </p:cNvSpPr>
          <p:nvPr>
            <p:ph type="ftr" sz="quarter" idx="11"/>
          </p:nvPr>
        </p:nvSpPr>
        <p:spPr/>
        <p:txBody>
          <a:bodyPr/>
          <a:lstStyle/>
          <a:p>
            <a:r>
              <a:rPr lang="fi-FI"/>
              <a:t>pasi.siltakorpi@porvoo.fi</a:t>
            </a:r>
          </a:p>
        </p:txBody>
      </p:sp>
      <p:sp>
        <p:nvSpPr>
          <p:cNvPr id="6" name="Dian numeron paikkamerkki 5"/>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CA70B9BC-81C1-4616-95B4-E038A9544C2E}" type="datetime1">
              <a:rPr lang="fi-FI" smtClean="0"/>
              <a:t>18.9.2017</a:t>
            </a:fld>
            <a:endParaRPr lang="fi-FI"/>
          </a:p>
        </p:txBody>
      </p:sp>
      <p:sp>
        <p:nvSpPr>
          <p:cNvPr id="6" name="Alatunnisteen paikkamerkki 5"/>
          <p:cNvSpPr>
            <a:spLocks noGrp="1"/>
          </p:cNvSpPr>
          <p:nvPr>
            <p:ph type="ftr" sz="quarter" idx="11"/>
          </p:nvPr>
        </p:nvSpPr>
        <p:spPr/>
        <p:txBody>
          <a:bodyPr/>
          <a:lstStyle/>
          <a:p>
            <a:r>
              <a:rPr lang="fi-FI"/>
              <a:t>pasi.siltakorpi@porvoo.fi</a:t>
            </a:r>
          </a:p>
        </p:txBody>
      </p:sp>
      <p:sp>
        <p:nvSpPr>
          <p:cNvPr id="7" name="Dian numeron paikkamerkki 6"/>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5C9B8C7B-F281-499E-8E11-9CB213CD90D5}" type="datetime1">
              <a:rPr lang="fi-FI" smtClean="0"/>
              <a:t>18.9.2017</a:t>
            </a:fld>
            <a:endParaRPr lang="fi-FI"/>
          </a:p>
        </p:txBody>
      </p:sp>
      <p:sp>
        <p:nvSpPr>
          <p:cNvPr id="8" name="Alatunnisteen paikkamerkki 7"/>
          <p:cNvSpPr>
            <a:spLocks noGrp="1"/>
          </p:cNvSpPr>
          <p:nvPr>
            <p:ph type="ftr" sz="quarter" idx="11"/>
          </p:nvPr>
        </p:nvSpPr>
        <p:spPr/>
        <p:txBody>
          <a:bodyPr/>
          <a:lstStyle/>
          <a:p>
            <a:r>
              <a:rPr lang="fi-FI"/>
              <a:t>pasi.siltakorpi@porvoo.fi</a:t>
            </a:r>
          </a:p>
        </p:txBody>
      </p:sp>
      <p:sp>
        <p:nvSpPr>
          <p:cNvPr id="9" name="Dian numeron paikkamerkki 8"/>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C561A10-A0A3-4F19-BA8F-DF6581B3B019}" type="datetime1">
              <a:rPr lang="fi-FI" smtClean="0"/>
              <a:t>18.9.2017</a:t>
            </a:fld>
            <a:endParaRPr lang="fi-FI"/>
          </a:p>
        </p:txBody>
      </p:sp>
      <p:sp>
        <p:nvSpPr>
          <p:cNvPr id="4" name="Alatunnisteen paikkamerkki 3"/>
          <p:cNvSpPr>
            <a:spLocks noGrp="1"/>
          </p:cNvSpPr>
          <p:nvPr>
            <p:ph type="ftr" sz="quarter" idx="11"/>
          </p:nvPr>
        </p:nvSpPr>
        <p:spPr/>
        <p:txBody>
          <a:bodyPr/>
          <a:lstStyle/>
          <a:p>
            <a:r>
              <a:rPr lang="fi-FI"/>
              <a:t>pasi.siltakorpi@porvoo.fi</a:t>
            </a:r>
          </a:p>
        </p:txBody>
      </p:sp>
      <p:sp>
        <p:nvSpPr>
          <p:cNvPr id="5" name="Dian numeron paikkamerkki 4"/>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BBCC352-AF83-4985-971F-814659883581}" type="datetime1">
              <a:rPr lang="fi-FI" smtClean="0"/>
              <a:t>18.9.2017</a:t>
            </a:fld>
            <a:endParaRPr lang="fi-FI"/>
          </a:p>
        </p:txBody>
      </p:sp>
      <p:sp>
        <p:nvSpPr>
          <p:cNvPr id="3" name="Alatunnisteen paikkamerkki 2"/>
          <p:cNvSpPr>
            <a:spLocks noGrp="1"/>
          </p:cNvSpPr>
          <p:nvPr>
            <p:ph type="ftr" sz="quarter" idx="11"/>
          </p:nvPr>
        </p:nvSpPr>
        <p:spPr/>
        <p:txBody>
          <a:bodyPr/>
          <a:lstStyle/>
          <a:p>
            <a:r>
              <a:rPr lang="fi-FI"/>
              <a:t>pasi.siltakorpi@porvoo.fi</a:t>
            </a:r>
          </a:p>
        </p:txBody>
      </p:sp>
      <p:sp>
        <p:nvSpPr>
          <p:cNvPr id="4" name="Dian numeron paikkamerkki 3"/>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1E9D5A3-F408-45CD-915B-2D5A17391B17}" type="datetime1">
              <a:rPr lang="fi-FI" smtClean="0"/>
              <a:t>18.9.2017</a:t>
            </a:fld>
            <a:endParaRPr lang="fi-FI"/>
          </a:p>
        </p:txBody>
      </p:sp>
      <p:sp>
        <p:nvSpPr>
          <p:cNvPr id="6" name="Alatunnisteen paikkamerkki 5"/>
          <p:cNvSpPr>
            <a:spLocks noGrp="1"/>
          </p:cNvSpPr>
          <p:nvPr>
            <p:ph type="ftr" sz="quarter" idx="11"/>
          </p:nvPr>
        </p:nvSpPr>
        <p:spPr/>
        <p:txBody>
          <a:bodyPr/>
          <a:lstStyle/>
          <a:p>
            <a:r>
              <a:rPr lang="fi-FI"/>
              <a:t>pasi.siltakorpi@porvoo.fi</a:t>
            </a:r>
          </a:p>
        </p:txBody>
      </p:sp>
      <p:sp>
        <p:nvSpPr>
          <p:cNvPr id="7" name="Dian numeron paikkamerkki 6"/>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7B406A-875E-49CB-99FE-772179A8538D}" type="datetime1">
              <a:rPr lang="fi-FI" smtClean="0"/>
              <a:t>18.9.2017</a:t>
            </a:fld>
            <a:endParaRPr lang="fi-FI"/>
          </a:p>
        </p:txBody>
      </p:sp>
      <p:sp>
        <p:nvSpPr>
          <p:cNvPr id="6" name="Alatunnisteen paikkamerkki 5"/>
          <p:cNvSpPr>
            <a:spLocks noGrp="1"/>
          </p:cNvSpPr>
          <p:nvPr>
            <p:ph type="ftr" sz="quarter" idx="11"/>
          </p:nvPr>
        </p:nvSpPr>
        <p:spPr/>
        <p:txBody>
          <a:bodyPr/>
          <a:lstStyle/>
          <a:p>
            <a:r>
              <a:rPr lang="fi-FI"/>
              <a:t>pasi.siltakorpi@porvoo.fi</a:t>
            </a:r>
          </a:p>
        </p:txBody>
      </p:sp>
      <p:sp>
        <p:nvSpPr>
          <p:cNvPr id="7" name="Dian numeron paikkamerkki 6"/>
          <p:cNvSpPr>
            <a:spLocks noGrp="1"/>
          </p:cNvSpPr>
          <p:nvPr>
            <p:ph type="sldNum" sz="quarter" idx="12"/>
          </p:nvPr>
        </p:nvSpPr>
        <p:spPr/>
        <p:txBody>
          <a:bodyPr/>
          <a:lstStyle/>
          <a:p>
            <a:fld id="{28367D3D-7892-4225-91B9-A2A13AF3D9B9}"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12C72-C853-4B51-91E3-6F814FA27D87}" type="datetime1">
              <a:rPr lang="fi-FI" smtClean="0"/>
              <a:t>18.9.2017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pasi.siltakorpi@porvoo.fi</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67D3D-7892-4225-91B9-A2A13AF3D9B9}"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4lpt.co.uk/top100tools/top-200-tools-for-learn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learnenglishkids.britishcouncil.org/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amestolearnenglish.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p.babbel.com/d/ENG_tutorial.html?l1=ENG&amp;l2=DEU&amp;autostart=beginner&amp;ch=ORG" TargetMode="External"/><Relationship Id="rId2" Type="http://schemas.openxmlformats.org/officeDocument/2006/relationships/hyperlink" Target="http://www.digitaldialects.com/German.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udio.code.org/courses" TargetMode="External"/><Relationship Id="rId2" Type="http://schemas.openxmlformats.org/officeDocument/2006/relationships/hyperlink" Target="http://koodaustunti.fi/" TargetMode="External"/><Relationship Id="rId1" Type="http://schemas.openxmlformats.org/officeDocument/2006/relationships/slideLayout" Target="../slideLayouts/slideLayout2.xml"/><Relationship Id="rId4" Type="http://schemas.openxmlformats.org/officeDocument/2006/relationships/hyperlink" Target="https://cod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udio.code.org/courses" TargetMode="External"/><Relationship Id="rId2" Type="http://schemas.openxmlformats.org/officeDocument/2006/relationships/hyperlink" Target="http://koodaustunt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s9ytMsmmZ4" TargetMode="External"/><Relationship Id="rId2" Type="http://schemas.openxmlformats.org/officeDocument/2006/relationships/hyperlink" Target="https://drive.google.com/file/d/0B-zLbsnCA9iDU052TlRKbElvWGM/view?pli=1" TargetMode="External"/><Relationship Id="rId1" Type="http://schemas.openxmlformats.org/officeDocument/2006/relationships/slideLayout" Target="../slideLayouts/slideLayout2.xml"/><Relationship Id="rId5" Type="http://schemas.openxmlformats.org/officeDocument/2006/relationships/hyperlink" Target="https://photoworld.com/how-big-is-snapchat/" TargetMode="External"/><Relationship Id="rId4" Type="http://schemas.openxmlformats.org/officeDocument/2006/relationships/hyperlink" Target="https://www.youtube.com/watch?v=AyAaQ_XGGcw"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mll.fi/ammattilaisille/kouluille-ja-oppilaitoksille/mediakasvatus/videoita-mediakasvatukse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qrcode-generato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athplayground.com/gam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476672"/>
            <a:ext cx="7920880" cy="3240360"/>
          </a:xfrm>
        </p:spPr>
        <p:txBody>
          <a:bodyPr>
            <a:normAutofit/>
          </a:bodyPr>
          <a:lstStyle/>
          <a:p>
            <a:r>
              <a:rPr lang="fi-FI" dirty="0"/>
              <a:t>Digitaalisen materiaalin hyödyntäminen opetuksessa</a:t>
            </a:r>
            <a:br>
              <a:rPr lang="fi-FI" dirty="0"/>
            </a:br>
            <a:br>
              <a:rPr lang="fi-FI" dirty="0"/>
            </a:br>
            <a:r>
              <a:rPr lang="fi-FI" dirty="0"/>
              <a:t>Missä sitä on ja mitä se on?</a:t>
            </a:r>
          </a:p>
        </p:txBody>
      </p:sp>
      <p:sp>
        <p:nvSpPr>
          <p:cNvPr id="3" name="Alaotsikko 2"/>
          <p:cNvSpPr>
            <a:spLocks noGrp="1"/>
          </p:cNvSpPr>
          <p:nvPr>
            <p:ph type="subTitle" idx="1"/>
          </p:nvPr>
        </p:nvSpPr>
        <p:spPr/>
        <p:txBody>
          <a:bodyPr/>
          <a:lstStyle/>
          <a:p>
            <a:r>
              <a:rPr lang="fi-FI" dirty="0"/>
              <a:t>Veso 18.9.2017</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TEHTÄVÄÄ</a:t>
            </a:r>
          </a:p>
        </p:txBody>
      </p:sp>
      <p:sp>
        <p:nvSpPr>
          <p:cNvPr id="3" name="Sisällön paikkamerkki 2"/>
          <p:cNvSpPr>
            <a:spLocks noGrp="1"/>
          </p:cNvSpPr>
          <p:nvPr>
            <p:ph idx="1"/>
          </p:nvPr>
        </p:nvSpPr>
        <p:spPr/>
        <p:txBody>
          <a:bodyPr/>
          <a:lstStyle/>
          <a:p>
            <a:r>
              <a:rPr lang="fi-FI" dirty="0"/>
              <a:t>Seuraavissa  dioissa on osioita eri aiheista. </a:t>
            </a:r>
            <a:r>
              <a:rPr lang="fi-FI" u="sng" dirty="0"/>
              <a:t>Vilkaise diat  läpi ja tutustu tarkemmin ainakin kolmen (3 ) osion linkkeihin </a:t>
            </a:r>
            <a:r>
              <a:rPr lang="fi-FI" dirty="0"/>
              <a:t>. Keskustelemme niistä myöhemmin. Näissä dioissa on vain muutama esimerkki. Tarjonta on valtava .</a:t>
            </a:r>
          </a:p>
          <a:p>
            <a:endParaRPr lang="fi-FI" dirty="0"/>
          </a:p>
          <a:p>
            <a:r>
              <a:rPr lang="fi-FI" dirty="0"/>
              <a:t>Jos linkki ei aukene kopioi osoite osoiteriville</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1  100 parasta ?</a:t>
            </a:r>
          </a:p>
        </p:txBody>
      </p:sp>
      <p:sp>
        <p:nvSpPr>
          <p:cNvPr id="3" name="Sisällön paikkamerkki 2"/>
          <p:cNvSpPr>
            <a:spLocks noGrp="1"/>
          </p:cNvSpPr>
          <p:nvPr>
            <p:ph idx="1"/>
          </p:nvPr>
        </p:nvSpPr>
        <p:spPr/>
        <p:txBody>
          <a:bodyPr/>
          <a:lstStyle/>
          <a:p>
            <a:r>
              <a:rPr lang="fi-FI" dirty="0"/>
              <a:t>Tutki linkistä kolmea sellaista </a:t>
            </a:r>
            <a:r>
              <a:rPr lang="fi-FI" dirty="0" err="1"/>
              <a:t>ohjelmaa,jota</a:t>
            </a:r>
            <a:r>
              <a:rPr lang="fi-FI" dirty="0"/>
              <a:t> et vielä tunne </a:t>
            </a:r>
          </a:p>
          <a:p>
            <a:r>
              <a:rPr lang="fi-FI" dirty="0">
                <a:hlinkClick r:id="rId2"/>
              </a:rPr>
              <a:t>http://c4lpt.co.uk/top100tools/top100-edu/</a:t>
            </a:r>
          </a:p>
          <a:p>
            <a:endParaRPr lang="fi-FI" dirty="0">
              <a:hlinkClick r:id="rId2"/>
            </a:endParaRP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2 ENGLANTI</a:t>
            </a:r>
          </a:p>
        </p:txBody>
      </p:sp>
      <p:sp>
        <p:nvSpPr>
          <p:cNvPr id="3" name="Sisällön paikkamerkki 2"/>
          <p:cNvSpPr>
            <a:spLocks noGrp="1"/>
          </p:cNvSpPr>
          <p:nvPr>
            <p:ph idx="1"/>
          </p:nvPr>
        </p:nvSpPr>
        <p:spPr/>
        <p:txBody>
          <a:bodyPr/>
          <a:lstStyle/>
          <a:p>
            <a:r>
              <a:rPr lang="fi-FI" dirty="0"/>
              <a:t>British </a:t>
            </a:r>
            <a:r>
              <a:rPr lang="fi-FI" dirty="0" err="1"/>
              <a:t>Councilling</a:t>
            </a:r>
            <a:r>
              <a:rPr lang="fi-FI" dirty="0"/>
              <a:t> sivuilla on paljon pelejä </a:t>
            </a:r>
            <a:r>
              <a:rPr lang="fi-FI" dirty="0" err="1"/>
              <a:t>yms</a:t>
            </a:r>
            <a:r>
              <a:rPr lang="fi-FI" dirty="0"/>
              <a:t> alakouluun </a:t>
            </a:r>
            <a:r>
              <a:rPr lang="fi-FI" dirty="0">
                <a:hlinkClick r:id="rId2"/>
              </a:rPr>
              <a:t>http://learnenglishkids.britishcouncil.org/en</a:t>
            </a:r>
            <a:endParaRPr lang="fi-FI" dirty="0"/>
          </a:p>
          <a:p>
            <a:endParaRPr lang="fi-FI" dirty="0"/>
          </a:p>
          <a:p>
            <a:r>
              <a:rPr lang="fi-FI" dirty="0" err="1"/>
              <a:t>MESenglish</a:t>
            </a:r>
            <a:r>
              <a:rPr lang="fi-FI" dirty="0"/>
              <a:t> sivuilla voi eri teemoista tehdä tehtäviä (</a:t>
            </a:r>
            <a:r>
              <a:rPr lang="fi-FI" dirty="0" err="1"/>
              <a:t>ristikoita,sanasokkeloita,bingoja</a:t>
            </a:r>
            <a:r>
              <a:rPr lang="fi-FI" dirty="0"/>
              <a:t> yms.) http://www.mes-english.com/</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3 ENGLANTI</a:t>
            </a:r>
          </a:p>
        </p:txBody>
      </p:sp>
      <p:sp>
        <p:nvSpPr>
          <p:cNvPr id="3" name="Sisällön paikkamerkki 2"/>
          <p:cNvSpPr>
            <a:spLocks noGrp="1"/>
          </p:cNvSpPr>
          <p:nvPr>
            <p:ph idx="1"/>
          </p:nvPr>
        </p:nvSpPr>
        <p:spPr/>
        <p:txBody>
          <a:bodyPr/>
          <a:lstStyle/>
          <a:p>
            <a:r>
              <a:rPr lang="fi-FI" dirty="0">
                <a:hlinkClick r:id="rId2"/>
              </a:rPr>
              <a:t>https://www.gamestolearnenglish.com/</a:t>
            </a:r>
            <a:endParaRPr lang="fi-FI" dirty="0"/>
          </a:p>
          <a:p>
            <a:r>
              <a:rPr lang="fi-FI" dirty="0"/>
              <a:t>https://www.eslgamesplus.com/</a:t>
            </a:r>
          </a:p>
          <a:p>
            <a:endParaRPr lang="fi-FI" dirty="0"/>
          </a:p>
          <a:p>
            <a:r>
              <a:rPr lang="fi-FI" dirty="0"/>
              <a:t>Simppeleimmin löytää pelejä kun </a:t>
            </a:r>
            <a:r>
              <a:rPr lang="fi-FI" dirty="0" err="1"/>
              <a:t>googla</a:t>
            </a:r>
            <a:r>
              <a:rPr lang="fi-FI" dirty="0"/>
              <a:t> ”</a:t>
            </a:r>
            <a:r>
              <a:rPr lang="fi-FI" dirty="0" err="1"/>
              <a:t>learning</a:t>
            </a:r>
            <a:r>
              <a:rPr lang="fi-FI" dirty="0"/>
              <a:t> </a:t>
            </a:r>
            <a:r>
              <a:rPr lang="fi-FI" dirty="0" err="1"/>
              <a:t>game</a:t>
            </a:r>
            <a:r>
              <a:rPr lang="fi-FI" dirty="0"/>
              <a:t> ja </a:t>
            </a:r>
            <a:r>
              <a:rPr lang="fi-FI" dirty="0" err="1"/>
              <a:t>oppiane</a:t>
            </a:r>
            <a:r>
              <a:rPr lang="fi-FI" dirty="0"/>
              <a:t> (</a:t>
            </a:r>
            <a:r>
              <a:rPr lang="fi-FI" dirty="0" err="1"/>
              <a:t>english,maths,geography</a:t>
            </a:r>
            <a:r>
              <a:rPr lang="fi-FI" dirty="0"/>
              <a:t>, </a:t>
            </a:r>
            <a:r>
              <a:rPr lang="fi-FI" dirty="0" err="1"/>
              <a:t>germany</a:t>
            </a:r>
            <a:r>
              <a:rPr lang="fi-FI" dirty="0"/>
              <a:t>,</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4 SAKSAA</a:t>
            </a:r>
          </a:p>
        </p:txBody>
      </p:sp>
      <p:sp>
        <p:nvSpPr>
          <p:cNvPr id="3" name="Sisällön paikkamerkki 2"/>
          <p:cNvSpPr>
            <a:spLocks noGrp="1"/>
          </p:cNvSpPr>
          <p:nvPr>
            <p:ph idx="1"/>
          </p:nvPr>
        </p:nvSpPr>
        <p:spPr/>
        <p:txBody>
          <a:bodyPr/>
          <a:lstStyle/>
          <a:p>
            <a:r>
              <a:rPr lang="fi-FI" dirty="0">
                <a:hlinkClick r:id="rId2"/>
              </a:rPr>
              <a:t>http://www.digitaldialects.com/German.htm</a:t>
            </a:r>
            <a:endParaRPr lang="fi-FI" dirty="0"/>
          </a:p>
          <a:p>
            <a:endParaRPr lang="fi-FI" dirty="0"/>
          </a:p>
          <a:p>
            <a:r>
              <a:rPr lang="fi-FI" dirty="0">
                <a:hlinkClick r:id="rId3"/>
              </a:rPr>
              <a:t>https://lp.babbel.com/d/ENG_tutorial.html?l1=ENG&amp;l2=DEU&amp;autostart=beginner&amp;ch=ORG</a:t>
            </a:r>
            <a:endParaRPr lang="fi-FI" dirty="0"/>
          </a:p>
          <a:p>
            <a:r>
              <a:rPr lang="fi-FI" dirty="0"/>
              <a:t>http://www.hello-world.com/games/nouns.php/?language=German&amp;translate=English</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DED390-B754-40F7-BE87-B1BF34D639EA}"/>
              </a:ext>
            </a:extLst>
          </p:cNvPr>
          <p:cNvSpPr>
            <a:spLocks noGrp="1"/>
          </p:cNvSpPr>
          <p:nvPr>
            <p:ph type="title"/>
          </p:nvPr>
        </p:nvSpPr>
        <p:spPr/>
        <p:txBody>
          <a:bodyPr/>
          <a:lstStyle/>
          <a:p>
            <a:r>
              <a:rPr lang="fi-FI" dirty="0"/>
              <a:t>0SIO 5 KOODAAMINEN</a:t>
            </a:r>
          </a:p>
        </p:txBody>
      </p:sp>
      <p:sp>
        <p:nvSpPr>
          <p:cNvPr id="3" name="Sisällön paikkamerkki 2">
            <a:extLst>
              <a:ext uri="{FF2B5EF4-FFF2-40B4-BE49-F238E27FC236}">
                <a16:creationId xmlns:a16="http://schemas.microsoft.com/office/drawing/2014/main" id="{2385CEE4-C0B0-4ECE-A7CC-A24B7C34E855}"/>
              </a:ext>
            </a:extLst>
          </p:cNvPr>
          <p:cNvSpPr>
            <a:spLocks noGrp="1"/>
          </p:cNvSpPr>
          <p:nvPr>
            <p:ph idx="1"/>
          </p:nvPr>
        </p:nvSpPr>
        <p:spPr/>
        <p:txBody>
          <a:bodyPr/>
          <a:lstStyle/>
          <a:p>
            <a:r>
              <a:rPr lang="fi-FI" dirty="0"/>
              <a:t>Tutustu </a:t>
            </a:r>
            <a:r>
              <a:rPr lang="fi-FI" dirty="0">
                <a:hlinkClick r:id="rId2"/>
              </a:rPr>
              <a:t>http://koodaustunti.fi/</a:t>
            </a:r>
            <a:r>
              <a:rPr lang="fi-FI" dirty="0"/>
              <a:t>  materiaaliin tai </a:t>
            </a:r>
            <a:r>
              <a:rPr lang="fi-FI" dirty="0">
                <a:hlinkClick r:id="rId3"/>
              </a:rPr>
              <a:t>https://studio.code.org/courses</a:t>
            </a:r>
            <a:r>
              <a:rPr lang="fi-FI" dirty="0"/>
              <a:t> .</a:t>
            </a:r>
          </a:p>
          <a:p>
            <a:r>
              <a:rPr lang="fi-FI" dirty="0">
                <a:hlinkClick r:id="rId4"/>
              </a:rPr>
              <a:t>https://code.org/</a:t>
            </a:r>
            <a:endParaRPr lang="fi-FI" dirty="0"/>
          </a:p>
          <a:p>
            <a:r>
              <a:rPr lang="fi-FI" dirty="0"/>
              <a:t>Tässä </a:t>
            </a:r>
            <a:r>
              <a:rPr lang="fi-FI" dirty="0" err="1"/>
              <a:t>OPH:n</a:t>
            </a:r>
            <a:r>
              <a:rPr lang="fi-FI" dirty="0"/>
              <a:t> </a:t>
            </a:r>
            <a:r>
              <a:rPr lang="fi-FI" dirty="0" err="1"/>
              <a:t>näekmystä</a:t>
            </a:r>
            <a:r>
              <a:rPr lang="fi-FI" dirty="0"/>
              <a:t> ohjelmoinnin opetuksesta </a:t>
            </a:r>
          </a:p>
          <a:p>
            <a:r>
              <a:rPr lang="fi-FI" dirty="0"/>
              <a:t>http://www.edu.fi/materiaaleja_ja_tyotapoja/tvt_opetuksessa/ohjelmointi/oppimispolku</a:t>
            </a:r>
          </a:p>
        </p:txBody>
      </p:sp>
      <p:sp>
        <p:nvSpPr>
          <p:cNvPr id="4" name="Alatunnisteen paikkamerkki 3">
            <a:extLst>
              <a:ext uri="{FF2B5EF4-FFF2-40B4-BE49-F238E27FC236}">
                <a16:creationId xmlns:a16="http://schemas.microsoft.com/office/drawing/2014/main" id="{D1478EA1-84E7-4EF7-B416-EF26FBCC0357}"/>
              </a:ext>
            </a:extLst>
          </p:cNvPr>
          <p:cNvSpPr>
            <a:spLocks noGrp="1"/>
          </p:cNvSpPr>
          <p:nvPr>
            <p:ph type="ftr" sz="quarter" idx="11"/>
          </p:nvPr>
        </p:nvSpPr>
        <p:spPr/>
        <p:txBody>
          <a:bodyPr/>
          <a:lstStyle/>
          <a:p>
            <a:r>
              <a:rPr lang="fi-FI"/>
              <a:t>pasi.siltakorpi@porvoo.fi</a:t>
            </a:r>
          </a:p>
        </p:txBody>
      </p:sp>
    </p:spTree>
    <p:extLst>
      <p:ext uri="{BB962C8B-B14F-4D97-AF65-F5344CB8AC3E}">
        <p14:creationId xmlns:p14="http://schemas.microsoft.com/office/powerpoint/2010/main" val="238968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Koodaamisesta</a:t>
            </a:r>
          </a:p>
        </p:txBody>
      </p:sp>
      <p:sp>
        <p:nvSpPr>
          <p:cNvPr id="3" name="Sisällön paikkamerkki 2"/>
          <p:cNvSpPr>
            <a:spLocks noGrp="1"/>
          </p:cNvSpPr>
          <p:nvPr>
            <p:ph idx="1"/>
          </p:nvPr>
        </p:nvSpPr>
        <p:spPr/>
        <p:txBody>
          <a:bodyPr/>
          <a:lstStyle/>
          <a:p>
            <a:r>
              <a:rPr lang="fi-FI" dirty="0"/>
              <a:t>Kokeile niitä jotka eivät ole tuttuja</a:t>
            </a:r>
          </a:p>
          <a:p>
            <a:r>
              <a:rPr lang="fi-FI" dirty="0">
                <a:hlinkClick r:id="rId2"/>
              </a:rPr>
              <a:t>http://koodaustunti.fi/</a:t>
            </a:r>
            <a:endParaRPr lang="fi-FI" dirty="0"/>
          </a:p>
          <a:p>
            <a:r>
              <a:rPr lang="fi-FI" dirty="0">
                <a:hlinkClick r:id="rId3"/>
              </a:rPr>
              <a:t>https://studio.code.org/courses</a:t>
            </a:r>
            <a:endParaRPr lang="fi-FI" dirty="0"/>
          </a:p>
          <a:p>
            <a:endParaRPr lang="fi-FI" dirty="0"/>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6 NETTITURVALLISUUS</a:t>
            </a:r>
          </a:p>
        </p:txBody>
      </p:sp>
      <p:sp>
        <p:nvSpPr>
          <p:cNvPr id="3" name="Sisällön paikkamerkki 2"/>
          <p:cNvSpPr>
            <a:spLocks noGrp="1"/>
          </p:cNvSpPr>
          <p:nvPr>
            <p:ph idx="1"/>
          </p:nvPr>
        </p:nvSpPr>
        <p:spPr/>
        <p:txBody>
          <a:bodyPr>
            <a:normAutofit fontScale="55000" lnSpcReduction="20000"/>
          </a:bodyPr>
          <a:lstStyle/>
          <a:p>
            <a:r>
              <a:rPr lang="fi-FI" dirty="0"/>
              <a:t>Videoita</a:t>
            </a:r>
          </a:p>
          <a:p>
            <a:r>
              <a:rPr lang="fi-FI" dirty="0">
                <a:hlinkClick r:id="rId2"/>
              </a:rPr>
              <a:t>https://drive.google.com/file/d/0B-zLbsnCA9iDU052TlRKbElvWGM/view?pli=1</a:t>
            </a:r>
            <a:endParaRPr lang="fi-FI" dirty="0"/>
          </a:p>
          <a:p>
            <a:r>
              <a:rPr lang="fi-FI" dirty="0"/>
              <a:t>tietoturva video</a:t>
            </a:r>
          </a:p>
          <a:p>
            <a:r>
              <a:rPr lang="fi-FI" dirty="0"/>
              <a:t> </a:t>
            </a:r>
          </a:p>
          <a:p>
            <a:r>
              <a:rPr lang="fi-FI" dirty="0"/>
              <a:t>ronski video netti käyttäytymistä</a:t>
            </a:r>
          </a:p>
          <a:p>
            <a:r>
              <a:rPr lang="fi-FI" dirty="0">
                <a:hlinkClick r:id="rId3"/>
              </a:rPr>
              <a:t>https://www.youtube.com/watch?v=Ms9ytMsmmZ4</a:t>
            </a:r>
            <a:endParaRPr lang="fi-FI" dirty="0"/>
          </a:p>
          <a:p>
            <a:r>
              <a:rPr lang="fi-FI" dirty="0"/>
              <a:t> </a:t>
            </a:r>
          </a:p>
          <a:p>
            <a:r>
              <a:rPr lang="fi-FI" dirty="0"/>
              <a:t>nettielämää video</a:t>
            </a:r>
          </a:p>
          <a:p>
            <a:r>
              <a:rPr lang="fi-FI" dirty="0">
                <a:hlinkClick r:id="rId4"/>
              </a:rPr>
              <a:t>https://www.youtube.com/watch?v=AyAaQ_XGGcw</a:t>
            </a:r>
            <a:endParaRPr lang="fi-FI" dirty="0"/>
          </a:p>
          <a:p>
            <a:r>
              <a:rPr lang="fi-FI" dirty="0"/>
              <a:t> </a:t>
            </a:r>
          </a:p>
          <a:p>
            <a:r>
              <a:rPr lang="fi-FI" dirty="0"/>
              <a:t>nettielämää </a:t>
            </a:r>
            <a:r>
              <a:rPr lang="fi-FI" dirty="0" err="1"/>
              <a:t>video.huijattu</a:t>
            </a:r>
            <a:r>
              <a:rPr lang="fi-FI" dirty="0"/>
              <a:t> tili</a:t>
            </a:r>
          </a:p>
          <a:p>
            <a:r>
              <a:rPr lang="fi-FI" dirty="0">
                <a:hlinkClick r:id="rId4"/>
              </a:rPr>
              <a:t>https://www.youtube.com/watch?v=AyAaQ_XGGcw</a:t>
            </a:r>
            <a:endParaRPr lang="fi-FI" dirty="0"/>
          </a:p>
          <a:p>
            <a:r>
              <a:rPr lang="fi-FI" dirty="0"/>
              <a:t> </a:t>
            </a:r>
          </a:p>
          <a:p>
            <a:r>
              <a:rPr lang="fi-FI" dirty="0"/>
              <a:t>kuinka laaja on </a:t>
            </a:r>
            <a:r>
              <a:rPr lang="fi-FI" dirty="0" err="1"/>
              <a:t>snapvchat</a:t>
            </a:r>
            <a:endParaRPr lang="fi-FI" dirty="0"/>
          </a:p>
          <a:p>
            <a:r>
              <a:rPr lang="fi-FI" dirty="0">
                <a:hlinkClick r:id="rId5"/>
              </a:rPr>
              <a:t>https://photoworld.com/how-big-is-snapchat/</a:t>
            </a:r>
            <a:endParaRPr lang="fi-FI" dirty="0"/>
          </a:p>
          <a:p>
            <a:endParaRPr lang="fi-FI" dirty="0"/>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6 Nettiturvallisuus </a:t>
            </a:r>
          </a:p>
        </p:txBody>
      </p:sp>
      <p:sp>
        <p:nvSpPr>
          <p:cNvPr id="3" name="Sisällön paikkamerkki 2"/>
          <p:cNvSpPr>
            <a:spLocks noGrp="1"/>
          </p:cNvSpPr>
          <p:nvPr>
            <p:ph idx="1"/>
          </p:nvPr>
        </p:nvSpPr>
        <p:spPr/>
        <p:txBody>
          <a:bodyPr/>
          <a:lstStyle/>
          <a:p>
            <a:r>
              <a:rPr lang="fi-FI" dirty="0" err="1"/>
              <a:t>MLL:n</a:t>
            </a:r>
            <a:r>
              <a:rPr lang="fi-FI" dirty="0"/>
              <a:t> verkkomateriaalia nettiturvallisuudesta</a:t>
            </a:r>
          </a:p>
          <a:p>
            <a:r>
              <a:rPr lang="fi-FI" dirty="0">
                <a:hlinkClick r:id="rId2"/>
              </a:rPr>
              <a:t>https://www.mll.fi/ammattilaisille/kouluille-ja-oppilaitoksille/mediakasvatus/videoita-mediakasvatukseen/</a:t>
            </a:r>
            <a:endParaRPr lang="fi-FI" dirty="0"/>
          </a:p>
          <a:p>
            <a:r>
              <a:rPr lang="fi-FI" dirty="0"/>
              <a:t>Muuta </a:t>
            </a:r>
            <a:r>
              <a:rPr lang="fi-FI" dirty="0" err="1"/>
              <a:t>MLL:n</a:t>
            </a:r>
            <a:r>
              <a:rPr lang="fi-FI" dirty="0"/>
              <a:t> materiaalia</a:t>
            </a:r>
          </a:p>
          <a:p>
            <a:r>
              <a:rPr lang="fi-FI" dirty="0"/>
              <a:t>https://www.mll.fi/ammattilaisille/ammattilaisten-aineistot/koulujen-aineistot/mediakasvatuksen-aineistot/</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7 QR-koodin luominen</a:t>
            </a:r>
          </a:p>
        </p:txBody>
      </p:sp>
      <p:sp>
        <p:nvSpPr>
          <p:cNvPr id="3" name="Sisällön paikkamerkki 2"/>
          <p:cNvSpPr>
            <a:spLocks noGrp="1"/>
          </p:cNvSpPr>
          <p:nvPr>
            <p:ph idx="1"/>
          </p:nvPr>
        </p:nvSpPr>
        <p:spPr/>
        <p:txBody>
          <a:bodyPr/>
          <a:lstStyle/>
          <a:p>
            <a:r>
              <a:rPr lang="fi-FI" dirty="0" err="1"/>
              <a:t>Esim</a:t>
            </a:r>
            <a:r>
              <a:rPr lang="fi-FI" dirty="0"/>
              <a:t> .tässä yksi Googlen  paikka. Kopioi osoite johon haluat luoda linkin. Luo ja tallenna saamasi kuva. Tulosta tai liitä </a:t>
            </a:r>
            <a:r>
              <a:rPr lang="fi-FI" dirty="0" err="1"/>
              <a:t>esim.pedanettiin</a:t>
            </a:r>
            <a:endParaRPr lang="fi-FI" dirty="0"/>
          </a:p>
          <a:p>
            <a:r>
              <a:rPr lang="fi-FI" dirty="0">
                <a:hlinkClick r:id="rId2"/>
              </a:rPr>
              <a:t>https://www.the-qrcode-generator.com/</a:t>
            </a:r>
            <a:endParaRPr lang="fi-FI" dirty="0"/>
          </a:p>
          <a:p>
            <a:endParaRPr lang="fi-FI" dirty="0"/>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Mistä ne puhuu ? Nämä sanat olivat outoja muutama vuosi sitten. Vieläkö ?</a:t>
            </a:r>
          </a:p>
        </p:txBody>
      </p:sp>
      <p:sp>
        <p:nvSpPr>
          <p:cNvPr id="4" name="Alatunnisteen paikkamerkki 3"/>
          <p:cNvSpPr>
            <a:spLocks noGrp="1"/>
          </p:cNvSpPr>
          <p:nvPr>
            <p:ph type="ftr" sz="quarter" idx="11"/>
          </p:nvPr>
        </p:nvSpPr>
        <p:spPr/>
        <p:txBody>
          <a:bodyPr/>
          <a:lstStyle/>
          <a:p>
            <a:r>
              <a:rPr lang="fi-FI"/>
              <a:t>pasi.siltakorpi@porvoo.fi</a:t>
            </a:r>
          </a:p>
        </p:txBody>
      </p:sp>
      <p:pic>
        <p:nvPicPr>
          <p:cNvPr id="5" name="Sisällön paikkamerkki 7" descr="pilviuusi.jpg"/>
          <p:cNvPicPr>
            <a:picLocks noGrp="1" noChangeAspect="1"/>
          </p:cNvPicPr>
          <p:nvPr>
            <p:ph idx="1"/>
          </p:nvPr>
        </p:nvPicPr>
        <p:blipFill>
          <a:blip r:embed="rId2" cstate="print"/>
          <a:stretch>
            <a:fillRect/>
          </a:stretch>
        </p:blipFill>
        <p:spPr>
          <a:xfrm>
            <a:off x="457200" y="1879032"/>
            <a:ext cx="8229600" cy="396829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 8  MATIKKAA</a:t>
            </a:r>
          </a:p>
        </p:txBody>
      </p:sp>
      <p:sp>
        <p:nvSpPr>
          <p:cNvPr id="3" name="Sisällön paikkamerkki 2"/>
          <p:cNvSpPr>
            <a:spLocks noGrp="1"/>
          </p:cNvSpPr>
          <p:nvPr>
            <p:ph idx="1"/>
          </p:nvPr>
        </p:nvSpPr>
        <p:spPr/>
        <p:txBody>
          <a:bodyPr/>
          <a:lstStyle/>
          <a:p>
            <a:pPr marL="0" indent="0">
              <a:buNone/>
            </a:pPr>
            <a:endParaRPr lang="fi-FI" dirty="0">
              <a:hlinkClick r:id="rId2"/>
            </a:endParaRPr>
          </a:p>
          <a:p>
            <a:endParaRPr lang="fi-FI" dirty="0">
              <a:hlinkClick r:id="rId2"/>
            </a:endParaRPr>
          </a:p>
          <a:p>
            <a:r>
              <a:rPr lang="fi-FI" dirty="0">
                <a:hlinkClick r:id="rId2"/>
              </a:rPr>
              <a:t>http://www.mathplayground.com/games.html</a:t>
            </a:r>
            <a:endParaRPr lang="fi-FI" dirty="0"/>
          </a:p>
          <a:p>
            <a:r>
              <a:rPr lang="fi-FI" dirty="0"/>
              <a:t>http://www.learninggamesforkids.com/math_games.html</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OSIO9 Tekijänoikeudet</a:t>
            </a:r>
          </a:p>
        </p:txBody>
      </p:sp>
      <p:sp>
        <p:nvSpPr>
          <p:cNvPr id="3" name="Sisällön paikkamerkki 2"/>
          <p:cNvSpPr>
            <a:spLocks noGrp="1"/>
          </p:cNvSpPr>
          <p:nvPr>
            <p:ph idx="1"/>
          </p:nvPr>
        </p:nvSpPr>
        <p:spPr/>
        <p:txBody>
          <a:bodyPr/>
          <a:lstStyle/>
          <a:p>
            <a:r>
              <a:rPr lang="fi-FI" dirty="0" err="1"/>
              <a:t>Creatice</a:t>
            </a:r>
            <a:r>
              <a:rPr lang="fi-FI" dirty="0"/>
              <a:t> </a:t>
            </a:r>
            <a:r>
              <a:rPr lang="fi-FI" dirty="0" err="1"/>
              <a:t>commons</a:t>
            </a:r>
            <a:r>
              <a:rPr lang="fi-FI" dirty="0"/>
              <a:t> lisenssi (google tai </a:t>
            </a:r>
            <a:r>
              <a:rPr lang="fi-FI" dirty="0" err="1"/>
              <a:t>youtube</a:t>
            </a:r>
            <a:r>
              <a:rPr lang="fi-FI" dirty="0"/>
              <a:t> haussa). Muuta haun asetuksia . </a:t>
            </a:r>
            <a:r>
              <a:rPr lang="fi-FI" dirty="0" err="1"/>
              <a:t>Settings</a:t>
            </a:r>
            <a:r>
              <a:rPr lang="fi-FI" dirty="0"/>
              <a:t>/ Advanced </a:t>
            </a:r>
            <a:r>
              <a:rPr lang="fi-FI" dirty="0" err="1"/>
              <a:t>settings</a:t>
            </a:r>
            <a:r>
              <a:rPr lang="fi-FI" dirty="0"/>
              <a:t>/</a:t>
            </a:r>
            <a:r>
              <a:rPr lang="fi-FI" dirty="0" err="1"/>
              <a:t>usage</a:t>
            </a:r>
            <a:r>
              <a:rPr lang="fi-FI" dirty="0"/>
              <a:t> </a:t>
            </a:r>
            <a:r>
              <a:rPr lang="fi-FI" dirty="0" err="1"/>
              <a:t>rights</a:t>
            </a:r>
            <a:endParaRPr lang="fi-FI" dirty="0"/>
          </a:p>
          <a:p>
            <a:endParaRPr lang="fi-FI" dirty="0"/>
          </a:p>
          <a:p>
            <a:r>
              <a:rPr lang="fi-FI" dirty="0"/>
              <a:t>https://search.creativecommons.org/</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15E6A4-F3F4-47E1-91D7-124CF592BB6D}"/>
              </a:ext>
            </a:extLst>
          </p:cNvPr>
          <p:cNvSpPr>
            <a:spLocks noGrp="1"/>
          </p:cNvSpPr>
          <p:nvPr>
            <p:ph type="title"/>
          </p:nvPr>
        </p:nvSpPr>
        <p:spPr/>
        <p:txBody>
          <a:bodyPr/>
          <a:lstStyle/>
          <a:p>
            <a:r>
              <a:rPr lang="fi-FI" dirty="0"/>
              <a:t>OSIO 10 /En löydä</a:t>
            </a:r>
          </a:p>
        </p:txBody>
      </p:sp>
      <p:sp>
        <p:nvSpPr>
          <p:cNvPr id="3" name="Sisällön paikkamerkki 2">
            <a:extLst>
              <a:ext uri="{FF2B5EF4-FFF2-40B4-BE49-F238E27FC236}">
                <a16:creationId xmlns:a16="http://schemas.microsoft.com/office/drawing/2014/main" id="{D9E1718F-D58E-416A-AFFB-A2CD5A978B31}"/>
              </a:ext>
            </a:extLst>
          </p:cNvPr>
          <p:cNvSpPr>
            <a:spLocks noGrp="1"/>
          </p:cNvSpPr>
          <p:nvPr>
            <p:ph idx="1"/>
          </p:nvPr>
        </p:nvSpPr>
        <p:spPr/>
        <p:txBody>
          <a:bodyPr/>
          <a:lstStyle/>
          <a:p>
            <a:pPr marL="0" indent="0">
              <a:buNone/>
            </a:pPr>
            <a:r>
              <a:rPr lang="fi-FI" dirty="0"/>
              <a:t>Helpommin löydät oppiaineesi pelejä ja tehtäväsivustoja </a:t>
            </a:r>
            <a:r>
              <a:rPr lang="fi-FI" dirty="0" err="1"/>
              <a:t>googlaamalla</a:t>
            </a:r>
            <a:r>
              <a:rPr lang="fi-FI" dirty="0"/>
              <a:t>.</a:t>
            </a:r>
          </a:p>
          <a:p>
            <a:pPr marL="0" indent="0">
              <a:buNone/>
            </a:pPr>
            <a:r>
              <a:rPr lang="fi-FI" dirty="0"/>
              <a:t>-Kokeile vaikkapa sanoilla </a:t>
            </a:r>
            <a:r>
              <a:rPr lang="fi-FI" dirty="0" err="1"/>
              <a:t>learning</a:t>
            </a:r>
            <a:r>
              <a:rPr lang="fi-FI" dirty="0"/>
              <a:t> </a:t>
            </a:r>
            <a:r>
              <a:rPr lang="fi-FI" dirty="0" err="1"/>
              <a:t>game</a:t>
            </a:r>
            <a:r>
              <a:rPr lang="fi-FI" dirty="0"/>
              <a:t>/</a:t>
            </a:r>
            <a:r>
              <a:rPr lang="fi-FI" dirty="0" err="1"/>
              <a:t>educational</a:t>
            </a:r>
            <a:r>
              <a:rPr lang="fi-FI" dirty="0"/>
              <a:t> </a:t>
            </a:r>
            <a:r>
              <a:rPr lang="fi-FI" dirty="0" err="1"/>
              <a:t>game</a:t>
            </a:r>
            <a:r>
              <a:rPr lang="fi-FI" dirty="0"/>
              <a:t>/oppimispeli  ja oppiaine suomeksi tai englanniksi (</a:t>
            </a:r>
            <a:r>
              <a:rPr lang="fi-FI" dirty="0" err="1"/>
              <a:t>english,maths,geography</a:t>
            </a:r>
            <a:r>
              <a:rPr lang="fi-FI" dirty="0"/>
              <a:t>, </a:t>
            </a:r>
            <a:r>
              <a:rPr lang="fi-FI" dirty="0" err="1"/>
              <a:t>germany</a:t>
            </a:r>
            <a:r>
              <a:rPr lang="fi-FI" dirty="0"/>
              <a:t>, </a:t>
            </a:r>
            <a:r>
              <a:rPr lang="fi-FI" dirty="0" err="1"/>
              <a:t>history,chemistry</a:t>
            </a:r>
            <a:r>
              <a:rPr lang="fi-FI" dirty="0"/>
              <a:t>)</a:t>
            </a:r>
          </a:p>
          <a:p>
            <a:endParaRPr lang="fi-FI" dirty="0"/>
          </a:p>
        </p:txBody>
      </p:sp>
      <p:sp>
        <p:nvSpPr>
          <p:cNvPr id="4" name="Alatunnisteen paikkamerkki 3">
            <a:extLst>
              <a:ext uri="{FF2B5EF4-FFF2-40B4-BE49-F238E27FC236}">
                <a16:creationId xmlns:a16="http://schemas.microsoft.com/office/drawing/2014/main" id="{FFE1577D-C957-4DB6-A3E7-F7C146C1B101}"/>
              </a:ext>
            </a:extLst>
          </p:cNvPr>
          <p:cNvSpPr>
            <a:spLocks noGrp="1"/>
          </p:cNvSpPr>
          <p:nvPr>
            <p:ph type="ftr" sz="quarter" idx="11"/>
          </p:nvPr>
        </p:nvSpPr>
        <p:spPr/>
        <p:txBody>
          <a:bodyPr/>
          <a:lstStyle/>
          <a:p>
            <a:r>
              <a:rPr lang="fi-FI"/>
              <a:t>pasi.siltakorpi@porvoo.fi</a:t>
            </a:r>
          </a:p>
        </p:txBody>
      </p:sp>
    </p:spTree>
    <p:extLst>
      <p:ext uri="{BB962C8B-B14F-4D97-AF65-F5344CB8AC3E}">
        <p14:creationId xmlns:p14="http://schemas.microsoft.com/office/powerpoint/2010/main" val="525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OSIO 11 VIDEO </a:t>
            </a:r>
            <a:r>
              <a:rPr lang="fi-FI" dirty="0" err="1"/>
              <a:t>powerpointtiin</a:t>
            </a:r>
            <a:endParaRPr lang="fi-FI" dirty="0"/>
          </a:p>
        </p:txBody>
      </p:sp>
      <p:pic>
        <p:nvPicPr>
          <p:cNvPr id="5" name="Sisällön paikkamerkki 4">
            <a:extLst>
              <a:ext uri="{FF2B5EF4-FFF2-40B4-BE49-F238E27FC236}">
                <a16:creationId xmlns:a16="http://schemas.microsoft.com/office/drawing/2014/main" id="{08143C00-3028-4207-8416-5A866D302D53}"/>
              </a:ext>
            </a:extLst>
          </p:cNvPr>
          <p:cNvPicPr>
            <a:picLocks noGrp="1" noChangeAspect="1"/>
          </p:cNvPicPr>
          <p:nvPr>
            <p:ph idx="1"/>
          </p:nvPr>
        </p:nvPicPr>
        <p:blipFill>
          <a:blip r:embed="rId2"/>
          <a:stretch>
            <a:fillRect/>
          </a:stretch>
        </p:blipFill>
        <p:spPr>
          <a:xfrm>
            <a:off x="1177528" y="1600200"/>
            <a:ext cx="6788944" cy="4525963"/>
          </a:xfrm>
          <a:prstGeom prst="rect">
            <a:avLst/>
          </a:prstGeom>
        </p:spPr>
      </p:pic>
      <p:sp>
        <p:nvSpPr>
          <p:cNvPr id="4" name="Alatunnisteen paikkamerkki 3"/>
          <p:cNvSpPr>
            <a:spLocks noGrp="1"/>
          </p:cNvSpPr>
          <p:nvPr>
            <p:ph type="ftr" sz="quarter" idx="11"/>
          </p:nvPr>
        </p:nvSpPr>
        <p:spPr/>
        <p:txBody>
          <a:bodyPr/>
          <a:lstStyle/>
          <a:p>
            <a:r>
              <a:rPr lang="fi-FI"/>
              <a:t>pasi.siltakorpi@porvoo.fi</a:t>
            </a:r>
          </a:p>
        </p:txBody>
      </p:sp>
      <p:sp>
        <p:nvSpPr>
          <p:cNvPr id="6" name="Puhekupla: Suorakulmio 5">
            <a:extLst>
              <a:ext uri="{FF2B5EF4-FFF2-40B4-BE49-F238E27FC236}">
                <a16:creationId xmlns:a16="http://schemas.microsoft.com/office/drawing/2014/main" id="{5C91632A-79CF-4967-9CB7-222708CE18FA}"/>
              </a:ext>
            </a:extLst>
          </p:cNvPr>
          <p:cNvSpPr/>
          <p:nvPr/>
        </p:nvSpPr>
        <p:spPr>
          <a:xfrm>
            <a:off x="5652120" y="2420888"/>
            <a:ext cx="1656184" cy="1152128"/>
          </a:xfrm>
          <a:prstGeom prst="wedgeRectCallout">
            <a:avLst>
              <a:gd name="adj1" fmla="val -61483"/>
              <a:gd name="adj2" fmla="val 90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Klikkaa video-kuvaketta ja hae  ja liitä video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4087E6-9023-4CFD-8799-D06EBA90AE73}"/>
              </a:ext>
            </a:extLst>
          </p:cNvPr>
          <p:cNvSpPr>
            <a:spLocks noGrp="1"/>
          </p:cNvSpPr>
          <p:nvPr>
            <p:ph type="title"/>
          </p:nvPr>
        </p:nvSpPr>
        <p:spPr/>
        <p:txBody>
          <a:bodyPr/>
          <a:lstStyle/>
          <a:p>
            <a:r>
              <a:rPr lang="fi-FI" dirty="0"/>
              <a:t>0SIO 11 Video </a:t>
            </a:r>
            <a:r>
              <a:rPr lang="fi-FI" dirty="0" err="1"/>
              <a:t>powerpointtiin</a:t>
            </a:r>
            <a:endParaRPr lang="fi-FI" dirty="0"/>
          </a:p>
        </p:txBody>
      </p:sp>
      <p:pic>
        <p:nvPicPr>
          <p:cNvPr id="5" name="Sisällön paikkamerkki 4">
            <a:extLst>
              <a:ext uri="{FF2B5EF4-FFF2-40B4-BE49-F238E27FC236}">
                <a16:creationId xmlns:a16="http://schemas.microsoft.com/office/drawing/2014/main" id="{0E5979F5-FE0F-42DE-8572-2446574ECF9D}"/>
              </a:ext>
            </a:extLst>
          </p:cNvPr>
          <p:cNvPicPr>
            <a:picLocks noGrp="1" noChangeAspect="1"/>
          </p:cNvPicPr>
          <p:nvPr>
            <p:ph idx="1"/>
          </p:nvPr>
        </p:nvPicPr>
        <p:blipFill>
          <a:blip r:embed="rId2"/>
          <a:stretch>
            <a:fillRect/>
          </a:stretch>
        </p:blipFill>
        <p:spPr>
          <a:xfrm>
            <a:off x="1177528" y="1600200"/>
            <a:ext cx="6788944" cy="4525963"/>
          </a:xfrm>
          <a:prstGeom prst="rect">
            <a:avLst/>
          </a:prstGeom>
        </p:spPr>
      </p:pic>
      <p:sp>
        <p:nvSpPr>
          <p:cNvPr id="4" name="Alatunnisteen paikkamerkki 3">
            <a:extLst>
              <a:ext uri="{FF2B5EF4-FFF2-40B4-BE49-F238E27FC236}">
                <a16:creationId xmlns:a16="http://schemas.microsoft.com/office/drawing/2014/main" id="{F7E02F46-0DF8-4C25-80F9-BF9B9883F334}"/>
              </a:ext>
            </a:extLst>
          </p:cNvPr>
          <p:cNvSpPr>
            <a:spLocks noGrp="1"/>
          </p:cNvSpPr>
          <p:nvPr>
            <p:ph type="ftr" sz="quarter" idx="11"/>
          </p:nvPr>
        </p:nvSpPr>
        <p:spPr/>
        <p:txBody>
          <a:bodyPr/>
          <a:lstStyle/>
          <a:p>
            <a:r>
              <a:rPr lang="fi-FI"/>
              <a:t>pasi.siltakorpi@porvoo.fi</a:t>
            </a:r>
          </a:p>
        </p:txBody>
      </p:sp>
      <p:sp>
        <p:nvSpPr>
          <p:cNvPr id="6" name="Puhekupla: Suorakulmio 5">
            <a:extLst>
              <a:ext uri="{FF2B5EF4-FFF2-40B4-BE49-F238E27FC236}">
                <a16:creationId xmlns:a16="http://schemas.microsoft.com/office/drawing/2014/main" id="{E0E72F88-0726-49DD-8039-59E507164A8F}"/>
              </a:ext>
            </a:extLst>
          </p:cNvPr>
          <p:cNvSpPr/>
          <p:nvPr/>
        </p:nvSpPr>
        <p:spPr>
          <a:xfrm>
            <a:off x="313432" y="2348880"/>
            <a:ext cx="1728192" cy="1584176"/>
          </a:xfrm>
          <a:prstGeom prst="wedgeRectCallout">
            <a:avLst>
              <a:gd name="adj1" fmla="val 97780"/>
              <a:gd name="adj2" fmla="val 19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Valitse mistä haluat videon.</a:t>
            </a:r>
          </a:p>
          <a:p>
            <a:pPr algn="ctr"/>
            <a:r>
              <a:rPr lang="fi-FI" dirty="0"/>
              <a:t>Koneeltasi tai </a:t>
            </a:r>
            <a:r>
              <a:rPr lang="fi-FI" dirty="0" err="1"/>
              <a:t>youtubesta</a:t>
            </a:r>
            <a:endParaRPr lang="fi-FI" dirty="0"/>
          </a:p>
        </p:txBody>
      </p:sp>
    </p:spTree>
    <p:extLst>
      <p:ext uri="{BB962C8B-B14F-4D97-AF65-F5344CB8AC3E}">
        <p14:creationId xmlns:p14="http://schemas.microsoft.com/office/powerpoint/2010/main" val="425767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err="1"/>
              <a:t>OPS:n</a:t>
            </a:r>
            <a:r>
              <a:rPr lang="fi-FI" dirty="0"/>
              <a:t> perusteet / Laaja-alainen osaaminen s. 20</a:t>
            </a:r>
          </a:p>
        </p:txBody>
      </p:sp>
      <p:sp>
        <p:nvSpPr>
          <p:cNvPr id="3" name="Sisällön paikkamerkki 2"/>
          <p:cNvSpPr>
            <a:spLocks noGrp="1"/>
          </p:cNvSpPr>
          <p:nvPr>
            <p:ph idx="1"/>
          </p:nvPr>
        </p:nvSpPr>
        <p:spPr/>
        <p:txBody>
          <a:bodyPr/>
          <a:lstStyle/>
          <a:p>
            <a:r>
              <a:rPr lang="fi-FI" dirty="0"/>
              <a:t>http://www.oph.fi/download/163777_perusopetuksen_opetussuunnitelman_perusteet_2014.pdf</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EC2F90-645B-4890-BA20-780D91C7470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E9F77CD-D46E-44E9-A2D2-86A4B99168C5}"/>
              </a:ext>
            </a:extLst>
          </p:cNvPr>
          <p:cNvSpPr>
            <a:spLocks noGrp="1"/>
          </p:cNvSpPr>
          <p:nvPr>
            <p:ph idx="1"/>
          </p:nvPr>
        </p:nvSpPr>
        <p:spPr/>
        <p:txBody>
          <a:bodyPr/>
          <a:lstStyle/>
          <a:p>
            <a:endParaRPr lang="fi-FI"/>
          </a:p>
        </p:txBody>
      </p:sp>
      <p:sp>
        <p:nvSpPr>
          <p:cNvPr id="4" name="Alatunnisteen paikkamerkki 3">
            <a:extLst>
              <a:ext uri="{FF2B5EF4-FFF2-40B4-BE49-F238E27FC236}">
                <a16:creationId xmlns:a16="http://schemas.microsoft.com/office/drawing/2014/main" id="{2370A575-B12E-45AD-ADAF-143B7A451738}"/>
              </a:ext>
            </a:extLst>
          </p:cNvPr>
          <p:cNvSpPr>
            <a:spLocks noGrp="1"/>
          </p:cNvSpPr>
          <p:nvPr>
            <p:ph type="ftr" sz="quarter" idx="11"/>
          </p:nvPr>
        </p:nvSpPr>
        <p:spPr/>
        <p:txBody>
          <a:bodyPr/>
          <a:lstStyle/>
          <a:p>
            <a:r>
              <a:rPr lang="fi-FI"/>
              <a:t>pasi.siltakorpi@porvoo.fi</a:t>
            </a:r>
          </a:p>
        </p:txBody>
      </p:sp>
    </p:spTree>
    <p:extLst>
      <p:ext uri="{BB962C8B-B14F-4D97-AF65-F5344CB8AC3E}">
        <p14:creationId xmlns:p14="http://schemas.microsoft.com/office/powerpoint/2010/main" val="9246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Uudet vuodet uudet sanat</a:t>
            </a:r>
          </a:p>
        </p:txBody>
      </p:sp>
      <p:sp>
        <p:nvSpPr>
          <p:cNvPr id="4" name="Alatunnisteen paikkamerkki 3"/>
          <p:cNvSpPr>
            <a:spLocks noGrp="1"/>
          </p:cNvSpPr>
          <p:nvPr>
            <p:ph type="ftr" sz="quarter" idx="11"/>
          </p:nvPr>
        </p:nvSpPr>
        <p:spPr/>
        <p:txBody>
          <a:bodyPr/>
          <a:lstStyle/>
          <a:p>
            <a:r>
              <a:rPr lang="fi-FI"/>
              <a:t>pasi.siltakorpi@porvoo.fi</a:t>
            </a:r>
          </a:p>
        </p:txBody>
      </p:sp>
      <p:pic>
        <p:nvPicPr>
          <p:cNvPr id="7" name="Sisällön paikkamerkki 6" descr="wordle 2.png"/>
          <p:cNvPicPr>
            <a:picLocks noGrp="1" noChangeAspect="1"/>
          </p:cNvPicPr>
          <p:nvPr>
            <p:ph idx="1"/>
          </p:nvPr>
        </p:nvPicPr>
        <p:blipFill>
          <a:blip r:embed="rId2" cstate="print"/>
          <a:stretch>
            <a:fillRect/>
          </a:stretch>
        </p:blipFill>
        <p:spPr>
          <a:xfrm>
            <a:off x="1078576" y="1600200"/>
            <a:ext cx="6986848"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err="1"/>
              <a:t>Digimaailma</a:t>
            </a:r>
            <a:r>
              <a:rPr lang="fi-FI" sz="2400" dirty="0"/>
              <a:t> opetuksessa/ Mitä sillä on tarjottavaa opetukseen ? MITÄ HALUTAAN OPPIA ?</a:t>
            </a:r>
          </a:p>
        </p:txBody>
      </p:sp>
      <p:sp>
        <p:nvSpPr>
          <p:cNvPr id="3" name="Sisällön paikkamerkki 2"/>
          <p:cNvSpPr>
            <a:spLocks noGrp="1"/>
          </p:cNvSpPr>
          <p:nvPr>
            <p:ph idx="1"/>
          </p:nvPr>
        </p:nvSpPr>
        <p:spPr>
          <a:xfrm>
            <a:off x="323528" y="1556792"/>
            <a:ext cx="7992888" cy="4680520"/>
          </a:xfrm>
        </p:spPr>
        <p:txBody>
          <a:bodyPr>
            <a:normAutofit/>
          </a:bodyPr>
          <a:lstStyle/>
          <a:p>
            <a:r>
              <a:rPr lang="fi-FI" sz="2400" dirty="0"/>
              <a:t>Pelit/simulaatiot</a:t>
            </a:r>
          </a:p>
          <a:p>
            <a:r>
              <a:rPr lang="fi-FI" sz="2400" dirty="0"/>
              <a:t>Tehtäväpankit (eri oppiaineisiin tai muokattavia)</a:t>
            </a:r>
          </a:p>
          <a:p>
            <a:r>
              <a:rPr lang="fi-FI" sz="2400" dirty="0"/>
              <a:t>Ohjelmat (</a:t>
            </a:r>
            <a:r>
              <a:rPr lang="fi-FI" sz="2400" dirty="0" err="1"/>
              <a:t>sarjakuvat,video,tehtävienteko-ohjelmat,arviointi</a:t>
            </a:r>
            <a:r>
              <a:rPr lang="fi-FI" sz="2400" dirty="0"/>
              <a:t> </a:t>
            </a:r>
            <a:r>
              <a:rPr lang="fi-FI" sz="2400" dirty="0" err="1"/>
              <a:t>jne,jne,jne</a:t>
            </a:r>
            <a:r>
              <a:rPr lang="fi-FI" sz="2400" dirty="0"/>
              <a:t>)</a:t>
            </a:r>
          </a:p>
          <a:p>
            <a:r>
              <a:rPr lang="fi-FI" sz="2400" dirty="0"/>
              <a:t>Sosiaalinen media (</a:t>
            </a:r>
            <a:r>
              <a:rPr lang="fi-FI" sz="2400" dirty="0" err="1"/>
              <a:t>youtube,facebook,instagram</a:t>
            </a:r>
            <a:r>
              <a:rPr lang="fi-FI" sz="2400" dirty="0"/>
              <a:t> </a:t>
            </a:r>
            <a:r>
              <a:rPr lang="fi-FI" sz="2400" dirty="0" err="1"/>
              <a:t>jne.jne.jne</a:t>
            </a:r>
            <a:r>
              <a:rPr lang="fi-FI" sz="2400" dirty="0"/>
              <a:t>)</a:t>
            </a:r>
          </a:p>
          <a:p>
            <a:r>
              <a:rPr lang="fi-FI" sz="2400" dirty="0"/>
              <a:t>Oppimisympäristöt( 0365,Peda.net,Moodle,Fronter ,</a:t>
            </a:r>
            <a:r>
              <a:rPr lang="fi-FI" sz="2400" dirty="0" err="1"/>
              <a:t>tabletkoulu,kustantajien</a:t>
            </a:r>
            <a:r>
              <a:rPr lang="fi-FI" sz="2400" dirty="0"/>
              <a:t> verkkomateriaalit </a:t>
            </a:r>
            <a:r>
              <a:rPr lang="fi-FI" sz="2400" dirty="0" err="1"/>
              <a:t>jne.jne.jne</a:t>
            </a:r>
            <a:r>
              <a:rPr lang="fi-FI" sz="2400" dirty="0"/>
              <a:t>.)</a:t>
            </a:r>
          </a:p>
          <a:p>
            <a:r>
              <a:rPr lang="fi-FI" sz="2400" dirty="0"/>
              <a:t>Koodaus/ohjelmointi/robotiikka</a:t>
            </a:r>
          </a:p>
          <a:p>
            <a:r>
              <a:rPr lang="fi-FI" sz="2400" dirty="0"/>
              <a:t>Virtuaalitodellisuus</a:t>
            </a:r>
          </a:p>
          <a:p>
            <a:pPr>
              <a:buNone/>
            </a:pPr>
            <a:endParaRPr lang="fi-FI" sz="2400" dirty="0"/>
          </a:p>
          <a:p>
            <a:endParaRPr lang="fi-FI" dirty="0"/>
          </a:p>
          <a:p>
            <a:pPr>
              <a:buNone/>
            </a:pPr>
            <a:endParaRPr lang="fi-FI" dirty="0"/>
          </a:p>
          <a:p>
            <a:endParaRPr lang="fi-FI" dirty="0"/>
          </a:p>
          <a:p>
            <a:endParaRPr lang="fi-FI" dirty="0"/>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Uusi </a:t>
            </a:r>
            <a:r>
              <a:rPr lang="fi-FI" dirty="0" err="1"/>
              <a:t>ops</a:t>
            </a:r>
            <a:r>
              <a:rPr lang="fi-FI" dirty="0"/>
              <a:t> ja laaja-alainen osaaminen</a:t>
            </a:r>
          </a:p>
        </p:txBody>
      </p:sp>
      <p:sp>
        <p:nvSpPr>
          <p:cNvPr id="3" name="Sisällön paikkamerkki 2"/>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a:t>pasi.siltakorpi@porvoo.fi</a:t>
            </a:r>
          </a:p>
        </p:txBody>
      </p:sp>
      <p:pic>
        <p:nvPicPr>
          <p:cNvPr id="1026" name="Picture 2"/>
          <p:cNvPicPr>
            <a:picLocks noChangeAspect="1" noChangeArrowheads="1"/>
          </p:cNvPicPr>
          <p:nvPr/>
        </p:nvPicPr>
        <p:blipFill>
          <a:blip r:embed="rId2" cstate="print"/>
          <a:srcRect/>
          <a:stretch>
            <a:fillRect/>
          </a:stretch>
        </p:blipFill>
        <p:spPr bwMode="auto">
          <a:xfrm>
            <a:off x="467544" y="1638055"/>
            <a:ext cx="8351912" cy="521994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Laaja-alainen oppiminen /</a:t>
            </a:r>
            <a:r>
              <a:rPr lang="fi-FI" dirty="0" err="1"/>
              <a:t>Tieto-ja</a:t>
            </a:r>
            <a:r>
              <a:rPr lang="fi-FI" dirty="0"/>
              <a:t> viestintäteknologinen osaaminen</a:t>
            </a:r>
          </a:p>
        </p:txBody>
      </p:sp>
      <p:sp>
        <p:nvSpPr>
          <p:cNvPr id="3" name="Sisällön paikkamerkki 2"/>
          <p:cNvSpPr>
            <a:spLocks noGrp="1"/>
          </p:cNvSpPr>
          <p:nvPr>
            <p:ph idx="1"/>
          </p:nvPr>
        </p:nvSpPr>
        <p:spPr/>
        <p:txBody>
          <a:bodyPr>
            <a:normAutofit lnSpcReduction="10000"/>
          </a:bodyPr>
          <a:lstStyle/>
          <a:p>
            <a:pPr>
              <a:buNone/>
            </a:pPr>
            <a:r>
              <a:rPr lang="fi-FI" sz="2400" dirty="0"/>
              <a:t>   ”</a:t>
            </a:r>
            <a:r>
              <a:rPr lang="fi-FI" sz="2400" b="1" dirty="0"/>
              <a:t>Oppimista myös luokkahuoneen ulkopuolella ja teknologian avulla</a:t>
            </a:r>
          </a:p>
          <a:p>
            <a:endParaRPr lang="fi-FI" sz="2400" dirty="0"/>
          </a:p>
          <a:p>
            <a:pPr>
              <a:buNone/>
            </a:pPr>
            <a:r>
              <a:rPr lang="fi-FI" sz="2400" dirty="0"/>
              <a:t>     Pelit ja muut virtuaaliset ympäristöt kuuluvat myös oppimisympäristöihin. Jokaisen oppiaineen opetuksessa käytetään monipuolisia työtapoja siten, että oppilaat oppivat myös erilaisia taitoja niiden myötä. Teknologialla on yhä suurempi merkitys koulun arjessa, ja oppilaat voivat entistä paremmin osallistua omien oppimisympäristöjensä kehittämiseen ja valitsemiseen. Myös tieto- ja viestintäteknologian käyttö työtapana edistää oppilaiden mahdollisuuksia kehittää työskentelyään ja oppia tulevaisuudessa tarvittavia taitoja. ” OPS</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Ja vielä tarkemmin</a:t>
            </a:r>
          </a:p>
        </p:txBody>
      </p:sp>
      <p:sp>
        <p:nvSpPr>
          <p:cNvPr id="3" name="Sisällön paikkamerkki 2"/>
          <p:cNvSpPr>
            <a:spLocks noGrp="1"/>
          </p:cNvSpPr>
          <p:nvPr>
            <p:ph idx="1"/>
          </p:nvPr>
        </p:nvSpPr>
        <p:spPr/>
        <p:txBody>
          <a:bodyPr>
            <a:normAutofit fontScale="47500" lnSpcReduction="20000"/>
          </a:bodyPr>
          <a:lstStyle/>
          <a:p>
            <a:r>
              <a:rPr lang="fi-FI" dirty="0"/>
              <a:t>”Tieto- ja viestintäteknologinen osaaminen (L5) Tieto- ja viestintäteknologinen (</a:t>
            </a:r>
            <a:r>
              <a:rPr lang="fi-FI" dirty="0" err="1"/>
              <a:t>tvt</a:t>
            </a:r>
            <a:r>
              <a:rPr lang="fi-FI" dirty="0"/>
              <a:t>) osaaminen on tärkeä kansalaistaito sekä itsessään että osana monilukutaitoa. Se on oppimisen kohde ja väline. Perusopetuksessa huolehditaan siitä, että kaikilla oppilailla on mahdollisuudet tieto- ja viestintäteknologisen osaamisen kehittämiseen. Tieto- ja viestintäteknologiaa hyödynnetään suunnitelmallisesti perusopetuksen kaikilla vuosiluokilla, eri oppiaineissa ja monialaisissa oppimiskokonaisuuksissa sekä muussa koulutyössä. Tieto- ja viestintäteknologista osaamista kehitetään neljällä pääalueella </a:t>
            </a:r>
            <a:r>
              <a:rPr lang="fi-FI" u="sng" dirty="0"/>
              <a:t>1) Oppilaita ohjataan ymmärtämään tieto- ja viestintäteknologian käyttö- ja toimintaperiaatteita ja keskeisiä käsitteitä sekä kehittämään käytännön </a:t>
            </a:r>
            <a:r>
              <a:rPr lang="fi-FI" u="sng" dirty="0" err="1"/>
              <a:t>tvt-taitojaan</a:t>
            </a:r>
            <a:r>
              <a:rPr lang="fi-FI" u="sng" dirty="0"/>
              <a:t> omien tuotosten laadinnassa. 2) Oppilaita opastetaan käyttämään tieto- ja viestintäteknologiaa vastuullisesti, turvallisesti ja ergonomisesti. 3) Oppilaita opetetaan käyttämään tieto- ja viestintäteknologiaa tiedonhallinnassa sekä tutkivassa ja luovassa työskentelyssä. 4) Oppilaat saavat kokemuksia ja harjoittelevat </a:t>
            </a:r>
            <a:r>
              <a:rPr lang="fi-FI" u="sng" dirty="0" err="1"/>
              <a:t>tvt:n</a:t>
            </a:r>
            <a:r>
              <a:rPr lang="fi-FI" u="sng" dirty="0"/>
              <a:t> käyttämistä vuorovaikutuksessa ja verkostoitumisessa</a:t>
            </a:r>
            <a:r>
              <a:rPr lang="fi-FI" dirty="0"/>
              <a:t>. Kaikilla näillä alueilla tärkeätä on oppilaiden oma aktiivisuus ja mahdollisuus luovuuteen sekä itselle sopivien työskentelytapojen ja oppimispolkujen löytämiseen. Tärkeätä on myös yhdessä tekemisen ja oivaltamisen ilo, mikä vaikuttaa opiskelumotivaatioon. Tieto- ja viestintäteknologia tarjoaa välineitä tehdä omia ajatuksia ja ideoita näkyväksi monin eri tavoin ja siten se myös kehittää ajattelun ja oppimisen taitoja. Oppilaita opastetaan tuntemaan </a:t>
            </a:r>
            <a:r>
              <a:rPr lang="fi-FI" dirty="0" err="1"/>
              <a:t>tvt:n</a:t>
            </a:r>
            <a:r>
              <a:rPr lang="fi-FI" dirty="0"/>
              <a:t> erilaisia sovelluksia ja käyttötarkoituksia sekä huomaamaan niiden merkitys arjessa, ja ihmisten välisessä vuorovaikutuksessa ja vaikuttamisen keinona. Yhdessä pohditaan, miksi tieto- ja viestintäteknologiaa tarvitaan opiskelussa, työssä ja yhteiskunnassa ja miten näistä taidoista on tullut osa yleisiä työelämätaitoja. Tieto- ja viestintäteknologian vaikutusta opitaan arvioimaan kestävän kehityksen näkökulmasta ja toimimaan vastuullisina kuluttajina. Oppilaat saavat perusopetuksen aikana kokemuksia </a:t>
            </a:r>
            <a:r>
              <a:rPr lang="fi-FI" dirty="0" err="1"/>
              <a:t>tvt:n</a:t>
            </a:r>
            <a:r>
              <a:rPr lang="fi-FI" dirty="0"/>
              <a:t> käytöstä myös kansainvälisessä vuorovaikutuksessa. He oppivat hahmottamaan sen merkitystä, mahdollisuuksia ja riskejä globaalissa ”  OPS</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Keskustellaan</a:t>
            </a:r>
          </a:p>
        </p:txBody>
      </p:sp>
      <p:sp>
        <p:nvSpPr>
          <p:cNvPr id="3" name="Sisällön paikkamerkki 2"/>
          <p:cNvSpPr>
            <a:spLocks noGrp="1"/>
          </p:cNvSpPr>
          <p:nvPr>
            <p:ph idx="1"/>
          </p:nvPr>
        </p:nvSpPr>
        <p:spPr/>
        <p:txBody>
          <a:bodyPr/>
          <a:lstStyle/>
          <a:p>
            <a:r>
              <a:rPr lang="fi-FI" dirty="0"/>
              <a:t>Miten paljon opettajan pitää osata ?</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Keskustellaan lisää</a:t>
            </a:r>
          </a:p>
        </p:txBody>
      </p:sp>
      <p:sp>
        <p:nvSpPr>
          <p:cNvPr id="3" name="Sisällön paikkamerkki 2"/>
          <p:cNvSpPr>
            <a:spLocks noGrp="1"/>
          </p:cNvSpPr>
          <p:nvPr>
            <p:ph idx="1"/>
          </p:nvPr>
        </p:nvSpPr>
        <p:spPr/>
        <p:txBody>
          <a:bodyPr/>
          <a:lstStyle/>
          <a:p>
            <a:r>
              <a:rPr lang="fi-FI" dirty="0"/>
              <a:t>Mitkä asiat estävät meitä hyödyntämästä </a:t>
            </a:r>
            <a:r>
              <a:rPr lang="fi-FI" dirty="0" err="1"/>
              <a:t>tieto-ja</a:t>
            </a:r>
            <a:r>
              <a:rPr lang="fi-FI" dirty="0"/>
              <a:t> viestintätekniikkaa ?</a:t>
            </a:r>
          </a:p>
        </p:txBody>
      </p:sp>
      <p:sp>
        <p:nvSpPr>
          <p:cNvPr id="4" name="Alatunnisteen paikkamerkki 3"/>
          <p:cNvSpPr>
            <a:spLocks noGrp="1"/>
          </p:cNvSpPr>
          <p:nvPr>
            <p:ph type="ftr" sz="quarter" idx="11"/>
          </p:nvPr>
        </p:nvSpPr>
        <p:spPr/>
        <p:txBody>
          <a:bodyPr/>
          <a:lstStyle/>
          <a:p>
            <a:r>
              <a:rPr lang="fi-FI"/>
              <a:t>pasi.siltakorpi@porvoo.fi</a:t>
            </a:r>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1228</Words>
  <Application>Microsoft Office PowerPoint</Application>
  <PresentationFormat>Näytössä katseltava diaesitys (4:3)</PresentationFormat>
  <Paragraphs>125</Paragraphs>
  <Slides>26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26</vt:i4>
      </vt:variant>
    </vt:vector>
  </HeadingPairs>
  <TitlesOfParts>
    <vt:vector size="29" baseType="lpstr">
      <vt:lpstr>Arial</vt:lpstr>
      <vt:lpstr>Calibri</vt:lpstr>
      <vt:lpstr>Office-teema</vt:lpstr>
      <vt:lpstr>Digitaalisen materiaalin hyödyntäminen opetuksessa  Missä sitä on ja mitä se on?</vt:lpstr>
      <vt:lpstr>Mistä ne puhuu ? Nämä sanat olivat outoja muutama vuosi sitten. Vieläkö ?</vt:lpstr>
      <vt:lpstr>Uudet vuodet uudet sanat</vt:lpstr>
      <vt:lpstr>Digimaailma opetuksessa/ Mitä sillä on tarjottavaa opetukseen ? MITÄ HALUTAAN OPPIA ?</vt:lpstr>
      <vt:lpstr>Uusi ops ja laaja-alainen osaaminen</vt:lpstr>
      <vt:lpstr>Laaja-alainen oppiminen /Tieto-ja viestintäteknologinen osaaminen</vt:lpstr>
      <vt:lpstr>Ja vielä tarkemmin</vt:lpstr>
      <vt:lpstr>Keskustellaan</vt:lpstr>
      <vt:lpstr>Keskustellaan lisää</vt:lpstr>
      <vt:lpstr>TEHTÄVÄÄ</vt:lpstr>
      <vt:lpstr>OSIO  1  100 parasta ?</vt:lpstr>
      <vt:lpstr>OSIO 2 ENGLANTI</vt:lpstr>
      <vt:lpstr>OSIO 3 ENGLANTI</vt:lpstr>
      <vt:lpstr>OSIO 4 SAKSAA</vt:lpstr>
      <vt:lpstr>0SIO 5 KOODAAMINEN</vt:lpstr>
      <vt:lpstr>Koodaamisesta</vt:lpstr>
      <vt:lpstr>OSIO 6 NETTITURVALLISUUS</vt:lpstr>
      <vt:lpstr>OSIO 6 Nettiturvallisuus </vt:lpstr>
      <vt:lpstr>OSIO 7 QR-koodin luominen</vt:lpstr>
      <vt:lpstr>OSIO 8  MATIKKAA</vt:lpstr>
      <vt:lpstr>OSIO9 Tekijänoikeudet</vt:lpstr>
      <vt:lpstr>OSIO 10 /En löydä</vt:lpstr>
      <vt:lpstr> OSIO 11 VIDEO powerpointtiin</vt:lpstr>
      <vt:lpstr>0SIO 11 Video powerpointtiin</vt:lpstr>
      <vt:lpstr>OPS:n perusteet / Laaja-alainen osaaminen s. 20</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Digitaalisen materiaalin hyödyntäminen opetuksessa. Digimaailmassa alkutaipaleella oleville.  Missä sitä on ja mitä se on?</dc:title>
  <dc:creator>Siltakorpi</dc:creator>
  <cp:lastModifiedBy>SILTAKORPI PASI</cp:lastModifiedBy>
  <cp:revision>33</cp:revision>
  <dcterms:created xsi:type="dcterms:W3CDTF">2017-09-17T19:36:19Z</dcterms:created>
  <dcterms:modified xsi:type="dcterms:W3CDTF">2017-09-18T12:40:48Z</dcterms:modified>
</cp:coreProperties>
</file>