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11"/>
      <p:bold r:id="rId12"/>
      <p:italic r:id="rId13"/>
      <p:boldItalic r:id="rId14"/>
    </p:embeddedFont>
    <p:embeddedFont>
      <p:font typeface="Merriweather Sans" panose="020B0604020202020204" charset="0"/>
      <p:italic r:id="rId15"/>
      <p:boldItalic r:id="rId16"/>
    </p:embeddedFont>
    <p:embeddedFont>
      <p:font typeface="Calibri" panose="020F0502020204030204" pitchFamily="34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91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70100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7965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160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3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735192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4262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5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493266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6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07269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7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857651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8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9987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Idea 01 – Johdatus filosofiaan</a:t>
            </a:r>
          </a:p>
        </p:txBody>
      </p:sp>
      <p:pic>
        <p:nvPicPr>
          <p:cNvPr id="13" name="Shape 13" descr="Idea3_pp_kehys.pn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4"/>
          <p:cNvSpPr txBox="1"/>
          <p:nvPr/>
        </p:nvSpPr>
        <p:spPr>
          <a:xfrm>
            <a:off x="206895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Idea 3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Shape 89" descr="Idea3_pp_etusivu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/>
          <p:nvPr/>
        </p:nvSpPr>
        <p:spPr>
          <a:xfrm>
            <a:off x="4267200" y="2035760"/>
            <a:ext cx="4472072" cy="19389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4</a:t>
            </a:r>
            <a:endParaRPr lang="fi-FI"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Mitä hyvinvointi on?</a:t>
            </a:r>
          </a:p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Virittäytyminen aiheeseen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399416" y="1313800"/>
            <a:ext cx="8241856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0000"/>
              <a:buFont typeface="Verdana"/>
              <a:buChar char="•"/>
            </a:pPr>
            <a:r>
              <a:rPr lang="fi-FI" dirty="0"/>
              <a:t>Pohtikaa parin kanssa tai pienryhmissä  </a:t>
            </a:r>
          </a:p>
          <a:p>
            <a:pPr marR="0" lvl="1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3333"/>
              <a:buFont typeface="Verdana"/>
              <a:buChar char="–"/>
            </a:pPr>
            <a:r>
              <a:rPr lang="fi-FI" dirty="0"/>
              <a:t>Huom. intuitio ja fiilis riittävät vastauksen perusteiksi tässä vaiheessa. Liian tarkka käsitteenmäärittely tyrehdyttää </a:t>
            </a:r>
            <a:r>
              <a:rPr lang="fi-FI" dirty="0" smtClean="0"/>
              <a:t>keskustelun.</a:t>
            </a:r>
            <a:endParaRPr lang="fi-FI" dirty="0"/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8001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0000"/>
              <a:buFont typeface="Verdana"/>
              <a:buChar char="•"/>
            </a:pPr>
            <a:r>
              <a:rPr lang="fi-FI" dirty="0"/>
              <a:t>Ketkä ihmiset ovat mielestäsi onnellisia? Mikä heitä yhdistää?</a:t>
            </a:r>
          </a:p>
          <a:p>
            <a:pPr marL="8001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0000"/>
              <a:buFont typeface="Verdana"/>
              <a:buChar char="•"/>
            </a:pPr>
            <a:r>
              <a:rPr lang="fi-FI" dirty="0"/>
              <a:t>Entä ketkä ovat hyvinvoivia? Mikä heitä yhdistää?</a:t>
            </a:r>
          </a:p>
          <a:p>
            <a:pPr marL="8001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0000"/>
              <a:buFont typeface="Verdana"/>
              <a:buChar char="•"/>
            </a:pPr>
            <a:r>
              <a:rPr lang="fi-FI" dirty="0"/>
              <a:t>Mitkä asiat ovat tärkeimpiä sinun hyvinvointisi kannalta?</a:t>
            </a: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8001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0000"/>
              <a:buFont typeface="Verdana"/>
              <a:buChar char="•"/>
            </a:pPr>
            <a:r>
              <a:rPr lang="fi-FI" dirty="0"/>
              <a:t>Mikä yhdistää käsitteitä onnellisuus ja hyvinvointi?</a:t>
            </a:r>
          </a:p>
          <a:p>
            <a:pPr marL="8001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0000"/>
              <a:buFont typeface="Verdana"/>
              <a:buChar char="•"/>
            </a:pPr>
            <a:r>
              <a:rPr lang="fi-FI" dirty="0"/>
              <a:t>Entä mikä </a:t>
            </a:r>
            <a:r>
              <a:rPr lang="fi-FI" dirty="0" smtClean="0"/>
              <a:t>erottaa niitä?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685800" y="191069"/>
            <a:ext cx="7772400" cy="9519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Hyvinvointi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457199" y="1037230"/>
            <a:ext cx="8194943" cy="481676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292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 smtClean="0"/>
              <a:t>Kun puhutaan hyvinvoinnista, viitataan </a:t>
            </a:r>
            <a:r>
              <a:rPr lang="fi-FI" dirty="0"/>
              <a:t>usein </a:t>
            </a:r>
            <a:r>
              <a:rPr lang="fi-FI" dirty="0" smtClean="0"/>
              <a:t>terveyteen </a:t>
            </a:r>
            <a:r>
              <a:rPr lang="fi-FI" dirty="0"/>
              <a:t>liittyviin </a:t>
            </a:r>
            <a:r>
              <a:rPr lang="fi-FI" dirty="0" smtClean="0"/>
              <a:t>ominaisuuksiin (esim</a:t>
            </a:r>
            <a:r>
              <a:rPr lang="fi-FI" dirty="0"/>
              <a:t>. sairauksien </a:t>
            </a:r>
            <a:r>
              <a:rPr lang="fi-FI" dirty="0" smtClean="0"/>
              <a:t>puute, vireä mielentila, hyvä toimintakyky, psyykkinen tasapaino).</a:t>
            </a:r>
            <a:endParaRPr lang="fi-FI" dirty="0"/>
          </a:p>
          <a:p>
            <a:pPr marL="342900" marR="0" lvl="0" indent="-292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Filosofiassa hyvinvoinnilla viitataan myös moniin pelkän </a:t>
            </a:r>
            <a:r>
              <a:rPr lang="fi-FI" b="1" dirty="0"/>
              <a:t>terveyden ylittäviin</a:t>
            </a:r>
            <a:r>
              <a:rPr lang="fi-FI" dirty="0"/>
              <a:t> </a:t>
            </a:r>
            <a:r>
              <a:rPr lang="fi-FI" dirty="0" smtClean="0"/>
              <a:t>olotiloihin.</a:t>
            </a:r>
            <a:endParaRPr lang="fi-FI" dirty="0"/>
          </a:p>
          <a:p>
            <a:pPr marL="342900" marR="0" lvl="0" indent="-292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Hyvinvointi tarkoittaa </a:t>
            </a:r>
            <a:r>
              <a:rPr lang="fi-FI" b="1" dirty="0"/>
              <a:t>inhimillisesti rikasta elämää</a:t>
            </a:r>
            <a:r>
              <a:rPr lang="fi-FI" dirty="0"/>
              <a:t>, sekä tämän </a:t>
            </a:r>
            <a:r>
              <a:rPr lang="fi-FI" b="1" dirty="0"/>
              <a:t>mahdollistavia </a:t>
            </a:r>
            <a:r>
              <a:rPr lang="fi-FI" b="1" dirty="0" smtClean="0"/>
              <a:t>olosuhteita.</a:t>
            </a:r>
            <a:endParaRPr lang="fi-FI" b="1" dirty="0"/>
          </a:p>
          <a:p>
            <a:pPr marL="342900" marR="0" lvl="0" indent="-292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Hyvinvoinnilla on siis useita </a:t>
            </a:r>
            <a:r>
              <a:rPr lang="fi-FI" dirty="0" smtClean="0"/>
              <a:t>ulottuvuuksia, esimerkiksi:</a:t>
            </a:r>
            <a:endParaRPr lang="fi-FI" dirty="0"/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f</a:t>
            </a:r>
            <a:r>
              <a:rPr lang="fi-FI" dirty="0" smtClean="0"/>
              <a:t>yysinen </a:t>
            </a:r>
            <a:r>
              <a:rPr lang="fi-FI" dirty="0"/>
              <a:t>ja psyykkinen terveys</a:t>
            </a:r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t</a:t>
            </a:r>
            <a:r>
              <a:rPr lang="fi-FI" dirty="0" smtClean="0"/>
              <a:t>oimintakyky</a:t>
            </a:r>
            <a:endParaRPr lang="fi-FI" dirty="0"/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t</a:t>
            </a:r>
            <a:r>
              <a:rPr lang="fi-FI" dirty="0" smtClean="0"/>
              <a:t>oimeentulo</a:t>
            </a:r>
            <a:endParaRPr lang="fi-FI" dirty="0"/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m</a:t>
            </a:r>
            <a:r>
              <a:rPr lang="fi-FI" dirty="0" smtClean="0"/>
              <a:t>ahdollisuus </a:t>
            </a:r>
            <a:r>
              <a:rPr lang="fi-FI" dirty="0"/>
              <a:t>kehittää itseään ja elää arvojensa mukaista elämää</a:t>
            </a:r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s</a:t>
            </a:r>
            <a:r>
              <a:rPr lang="fi-FI" dirty="0" smtClean="0"/>
              <a:t>osiaaliset </a:t>
            </a:r>
            <a:r>
              <a:rPr lang="fi-FI" dirty="0"/>
              <a:t>suhteet</a:t>
            </a:r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l</a:t>
            </a:r>
            <a:r>
              <a:rPr lang="fi-FI" dirty="0" smtClean="0"/>
              <a:t>uotettava </a:t>
            </a:r>
            <a:r>
              <a:rPr lang="fi-FI" dirty="0"/>
              <a:t>ja turvallinen yhteiskunta</a:t>
            </a:r>
          </a:p>
          <a:p>
            <a:pPr marL="457200" marR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420250" y="239950"/>
            <a:ext cx="81348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Biologiset ja psykologiset perustarpeet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467099" y="1154349"/>
            <a:ext cx="7959300" cy="46071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29210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Ihmisen kaikki tarpeet eivät perustu tahtoon, henkilökohtaiseen valintaan tai edes </a:t>
            </a:r>
            <a:r>
              <a:rPr lang="fi-FI" dirty="0" smtClean="0"/>
              <a:t>kulttuuriin.</a:t>
            </a:r>
            <a:endParaRPr lang="fi-FI" dirty="0"/>
          </a:p>
          <a:p>
            <a:pPr marL="342900" marR="0" lvl="0" indent="-29210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b="1" dirty="0"/>
              <a:t>Biologia</a:t>
            </a:r>
            <a:r>
              <a:rPr lang="fi-FI" dirty="0"/>
              <a:t> määrittää elämän kannalta </a:t>
            </a:r>
            <a:r>
              <a:rPr lang="fi-FI" b="1" dirty="0"/>
              <a:t>välttämättömät </a:t>
            </a:r>
            <a:r>
              <a:rPr lang="fi-FI" b="1" dirty="0" smtClean="0"/>
              <a:t>perustarpeet,</a:t>
            </a:r>
            <a:r>
              <a:rPr lang="fi-FI" dirty="0" smtClean="0"/>
              <a:t> </a:t>
            </a:r>
            <a:r>
              <a:rPr lang="fi-FI" dirty="0"/>
              <a:t>kuten ruuan, veden, vaatteet ja </a:t>
            </a:r>
            <a:r>
              <a:rPr lang="fi-FI" dirty="0" smtClean="0"/>
              <a:t>suojan.</a:t>
            </a:r>
            <a:endParaRPr lang="fi-FI" dirty="0"/>
          </a:p>
          <a:p>
            <a:pPr marR="0" lvl="1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</a:pPr>
            <a:r>
              <a:rPr lang="fi-FI" b="1" dirty="0"/>
              <a:t>Absoluuttinen köyhyys:</a:t>
            </a:r>
            <a:r>
              <a:rPr lang="fi-FI" dirty="0"/>
              <a:t> </a:t>
            </a:r>
            <a:r>
              <a:rPr lang="fi-FI" dirty="0" smtClean="0"/>
              <a:t>Ihminen </a:t>
            </a:r>
            <a:r>
              <a:rPr lang="fi-FI" dirty="0"/>
              <a:t>ei pysty luotettavasti tyydyttämään </a:t>
            </a:r>
            <a:r>
              <a:rPr lang="fi-FI" dirty="0" smtClean="0"/>
              <a:t>perustarpeitaan.</a:t>
            </a:r>
            <a:endParaRPr lang="fi-FI" dirty="0"/>
          </a:p>
          <a:p>
            <a:pPr marR="0" lvl="1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</a:pPr>
            <a:r>
              <a:rPr lang="fi-FI" b="1" dirty="0" smtClean="0"/>
              <a:t>Suhteellinen </a:t>
            </a:r>
            <a:r>
              <a:rPr lang="fi-FI" b="1" dirty="0"/>
              <a:t>köyhyys:</a:t>
            </a:r>
            <a:r>
              <a:rPr lang="fi-FI" dirty="0"/>
              <a:t> </a:t>
            </a:r>
            <a:r>
              <a:rPr lang="fi-FI" dirty="0" smtClean="0"/>
              <a:t>Perustarpeet </a:t>
            </a:r>
            <a:r>
              <a:rPr lang="fi-FI" dirty="0"/>
              <a:t>tyydyttyvät, mutta yksilöllä on käytettävissä vähemmän tuloja ja resursseja suhteessa </a:t>
            </a:r>
            <a:r>
              <a:rPr lang="fi-FI" dirty="0" smtClean="0"/>
              <a:t>muihin.</a:t>
            </a:r>
            <a:endParaRPr lang="fi-FI" dirty="0"/>
          </a:p>
          <a:p>
            <a:pPr marR="0" lvl="0" indent="5080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 Biologia ei kuitenkaan selitä koko </a:t>
            </a:r>
            <a:r>
              <a:rPr lang="fi-FI" dirty="0" smtClean="0"/>
              <a:t>hyvinvointia.</a:t>
            </a:r>
            <a:endParaRPr lang="fi-FI" dirty="0"/>
          </a:p>
          <a:p>
            <a:pPr marR="0" lvl="1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</a:pPr>
            <a:r>
              <a:rPr lang="fi-FI" dirty="0"/>
              <a:t>e</a:t>
            </a:r>
            <a:r>
              <a:rPr lang="fi-FI" dirty="0" smtClean="0"/>
              <a:t>loonjääminen </a:t>
            </a:r>
            <a:r>
              <a:rPr lang="fi-FI" dirty="0"/>
              <a:t>vs. elämisen arvoinen elämä</a:t>
            </a:r>
          </a:p>
          <a:p>
            <a:pPr marR="0" lvl="0" indent="50800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Ihmisellä on myös </a:t>
            </a:r>
            <a:r>
              <a:rPr lang="fi-FI" b="1" dirty="0"/>
              <a:t>psykologisia </a:t>
            </a:r>
            <a:r>
              <a:rPr lang="fi-FI" b="1" dirty="0" smtClean="0"/>
              <a:t>perustarpeita.</a:t>
            </a:r>
            <a:endParaRPr lang="fi-FI" b="1" dirty="0"/>
          </a:p>
          <a:p>
            <a:pPr marR="0" lvl="1" algn="l" rtl="0">
              <a:lnSpc>
                <a:spcPct val="115000"/>
              </a:lnSpc>
              <a:spcBef>
                <a:spcPts val="560"/>
              </a:spcBef>
              <a:spcAft>
                <a:spcPts val="0"/>
              </a:spcAft>
            </a:pPr>
            <a:r>
              <a:rPr lang="fi-FI" dirty="0"/>
              <a:t>e</a:t>
            </a:r>
            <a:r>
              <a:rPr lang="fi-FI" dirty="0" smtClean="0"/>
              <a:t>sim</a:t>
            </a:r>
            <a:r>
              <a:rPr lang="fi-FI" dirty="0"/>
              <a:t>. autonomia, kyvykkyys ja sosiaaliset suhteet</a:t>
            </a:r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27272"/>
              <a:buFont typeface="Verdana"/>
              <a:buNone/>
            </a:pPr>
            <a:endParaRPr sz="22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0" y="109182"/>
            <a:ext cx="9144000" cy="117370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Ei pelkkää biologiaa: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Ihminen toimijana, kokijana ja </a:t>
            </a:r>
            <a:r>
              <a:rPr lang="fi-FI" dirty="0" smtClean="0"/>
              <a:t>arvostajana</a:t>
            </a:r>
            <a:endParaRPr lang="fi-FI" dirty="0"/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204716" y="1282890"/>
            <a:ext cx="8789159" cy="517813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Pelkkä selviäminen ei riitä hyvään </a:t>
            </a:r>
            <a:r>
              <a:rPr lang="fi-FI" dirty="0" smtClean="0"/>
              <a:t>elämään.</a:t>
            </a:r>
            <a:endParaRPr lang="fi-FI" dirty="0"/>
          </a:p>
          <a:p>
            <a:pPr marL="342900" marR="0" lvl="0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Aristoteleen mukaan hyvä elämä on </a:t>
            </a:r>
            <a:r>
              <a:rPr lang="fi-FI" b="1" dirty="0"/>
              <a:t>ihmisen olemuksen </a:t>
            </a:r>
            <a:r>
              <a:rPr lang="fi-FI" dirty="0" smtClean="0"/>
              <a:t>toteuttamista.</a:t>
            </a:r>
            <a:endParaRPr lang="fi-FI" dirty="0"/>
          </a:p>
          <a:p>
            <a:pPr marL="342900" marR="0" lvl="0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Ihminen on biologisten ominaisuuksiensa </a:t>
            </a:r>
            <a:r>
              <a:rPr lang="fi-FI" dirty="0" smtClean="0"/>
              <a:t>lisäksi</a:t>
            </a:r>
            <a:endParaRPr lang="fi-FI" dirty="0"/>
          </a:p>
          <a:p>
            <a:pPr marL="9144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fi-FI" sz="1800" b="1" dirty="0"/>
              <a:t>t</a:t>
            </a:r>
            <a:r>
              <a:rPr lang="fi-FI" sz="1800" b="1" dirty="0" smtClean="0"/>
              <a:t>oimija</a:t>
            </a:r>
            <a:r>
              <a:rPr lang="fi-FI" sz="1800" dirty="0"/>
              <a:t>, joka pyrkii erilaisiin </a:t>
            </a:r>
            <a:r>
              <a:rPr lang="fi-FI" sz="1800" dirty="0" smtClean="0"/>
              <a:t>päämääriin.</a:t>
            </a:r>
            <a:endParaRPr lang="fi-FI" sz="1800" dirty="0"/>
          </a:p>
          <a:p>
            <a:pPr marL="1371600" lvl="2" indent="-330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dirty="0"/>
              <a:t>Päämäärien toteuttaminen lisää </a:t>
            </a:r>
            <a:r>
              <a:rPr lang="fi-FI" dirty="0" smtClean="0"/>
              <a:t>hyvinvointia.</a:t>
            </a:r>
            <a:endParaRPr lang="fi-FI" dirty="0"/>
          </a:p>
          <a:p>
            <a:pPr marL="1371600" lvl="2" indent="-330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dirty="0" smtClean="0"/>
              <a:t>Esim.</a:t>
            </a:r>
            <a:r>
              <a:rPr lang="fi-FI" dirty="0" smtClean="0"/>
              <a:t> </a:t>
            </a:r>
            <a:r>
              <a:rPr lang="fi-FI" dirty="0"/>
              <a:t>Joseph </a:t>
            </a:r>
            <a:r>
              <a:rPr lang="fi-FI" dirty="0" err="1"/>
              <a:t>Raz</a:t>
            </a:r>
            <a:r>
              <a:rPr lang="fi-FI" dirty="0"/>
              <a:t> ja hyvä </a:t>
            </a:r>
            <a:r>
              <a:rPr lang="fi-FI" dirty="0" smtClean="0"/>
              <a:t>elämä</a:t>
            </a:r>
            <a:endParaRPr lang="fi-FI" dirty="0"/>
          </a:p>
          <a:p>
            <a:pPr marL="9144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fi-FI" sz="1800" b="1" dirty="0"/>
              <a:t>k</a:t>
            </a:r>
            <a:r>
              <a:rPr lang="fi-FI" sz="1800" b="1" dirty="0" smtClean="0"/>
              <a:t>okija</a:t>
            </a:r>
            <a:r>
              <a:rPr lang="fi-FI" sz="1800" dirty="0"/>
              <a:t>, jonka mielihyvällä ja -pahalla on </a:t>
            </a:r>
            <a:r>
              <a:rPr lang="fi-FI" sz="1800" dirty="0" smtClean="0"/>
              <a:t>merkitystä.</a:t>
            </a:r>
            <a:endParaRPr lang="fi-FI" sz="1800" dirty="0"/>
          </a:p>
          <a:p>
            <a:pPr marL="1371600" lvl="2" indent="-330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dirty="0"/>
              <a:t>Onnellisuus on tärkeä mutta vain yksi osa </a:t>
            </a:r>
            <a:r>
              <a:rPr lang="fi-FI" dirty="0" smtClean="0"/>
              <a:t>hyvinvointia.</a:t>
            </a:r>
            <a:endParaRPr lang="fi-FI" dirty="0"/>
          </a:p>
          <a:p>
            <a:pPr marL="9144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fi-FI" sz="1800" b="1" dirty="0"/>
              <a:t>a</a:t>
            </a:r>
            <a:r>
              <a:rPr lang="fi-FI" sz="1800" b="1" dirty="0" smtClean="0"/>
              <a:t>rvostaja</a:t>
            </a:r>
            <a:r>
              <a:rPr lang="fi-FI" sz="1800" dirty="0"/>
              <a:t>, joka etsii mielekkyyttä ja </a:t>
            </a:r>
            <a:r>
              <a:rPr lang="fi-FI" sz="1800" dirty="0" smtClean="0"/>
              <a:t>merkitystä.</a:t>
            </a:r>
            <a:endParaRPr lang="fi-FI" sz="1800" dirty="0"/>
          </a:p>
          <a:p>
            <a:pPr marL="1371600" lvl="2" indent="-330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dirty="0"/>
              <a:t>Tärkeää ei ole vain oma kokemus, vaan aito mahdollisuus elää arvojensa mukaista </a:t>
            </a:r>
            <a:r>
              <a:rPr lang="fi-FI" dirty="0" smtClean="0"/>
              <a:t>elämää.</a:t>
            </a:r>
            <a:endParaRPr lang="fi-FI" dirty="0"/>
          </a:p>
          <a:p>
            <a:pPr marL="1371600" lvl="2" indent="-330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dirty="0"/>
              <a:t>Yhteiskunnan pitää mahdollistaa merkityksen etsiminen, löytäminen ja </a:t>
            </a:r>
            <a:r>
              <a:rPr lang="fi-FI" dirty="0" smtClean="0"/>
              <a:t>toteuttaminen.</a:t>
            </a:r>
            <a:endParaRPr lang="fi-FI" dirty="0"/>
          </a:p>
          <a:p>
            <a:pPr marL="1828800" lvl="3" indent="-330200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fi-FI" dirty="0"/>
              <a:t>esim. uskonnon- ja mielipiteen vapaus, ilmainen koulutus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None/>
            </a:pPr>
            <a:endParaRPr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685800" y="204716"/>
            <a:ext cx="7772400" cy="12419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Ei pelkkä yksilö: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Ihmissuhteet osana hyvinvointia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313899" y="1446663"/>
            <a:ext cx="8353251" cy="48066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Hyvinvoinnissa on myös yhteisöllisiä </a:t>
            </a:r>
            <a:r>
              <a:rPr lang="fi-FI" dirty="0" smtClean="0"/>
              <a:t>ulottuvuuksia</a:t>
            </a:r>
            <a:r>
              <a:rPr lang="fi-FI" sz="1800" dirty="0" smtClean="0"/>
              <a:t>.</a:t>
            </a:r>
          </a:p>
          <a:p>
            <a:pPr lvl="1">
              <a:lnSpc>
                <a:spcPct val="115000"/>
              </a:lnSpc>
              <a:spcBef>
                <a:spcPts val="0"/>
              </a:spcBef>
            </a:pPr>
            <a:r>
              <a:rPr lang="fi-FI" b="1" dirty="0"/>
              <a:t>Psykologia:</a:t>
            </a:r>
            <a:r>
              <a:rPr lang="fi-FI" dirty="0"/>
              <a:t> Ihminen on </a:t>
            </a:r>
            <a:r>
              <a:rPr lang="fi-FI" dirty="0" err="1"/>
              <a:t>psyko</a:t>
            </a:r>
            <a:r>
              <a:rPr lang="fi-FI" dirty="0"/>
              <a:t>-</a:t>
            </a:r>
            <a:r>
              <a:rPr lang="fi-FI" dirty="0" err="1"/>
              <a:t>fyysis</a:t>
            </a:r>
            <a:r>
              <a:rPr lang="fi-FI" dirty="0"/>
              <a:t>-sosiaalinen kokonaisuus.</a:t>
            </a:r>
          </a:p>
          <a:p>
            <a:pPr lvl="1">
              <a:lnSpc>
                <a:spcPct val="115000"/>
              </a:lnSpc>
              <a:spcBef>
                <a:spcPts val="0"/>
              </a:spcBef>
            </a:pPr>
            <a:r>
              <a:rPr lang="fi-FI" b="1" dirty="0"/>
              <a:t>Aristoteles:</a:t>
            </a:r>
            <a:r>
              <a:rPr lang="fi-FI" dirty="0"/>
              <a:t> Ihminen on </a:t>
            </a:r>
            <a:r>
              <a:rPr lang="fi-FI" i="1" dirty="0" err="1"/>
              <a:t>zoon</a:t>
            </a:r>
            <a:r>
              <a:rPr lang="fi-FI" i="1" dirty="0"/>
              <a:t> </a:t>
            </a:r>
            <a:r>
              <a:rPr lang="fi-FI" i="1" dirty="0" err="1"/>
              <a:t>politikon</a:t>
            </a:r>
            <a:r>
              <a:rPr lang="fi-FI" dirty="0"/>
              <a:t> eli yhteisöllinen eläin</a:t>
            </a:r>
            <a:r>
              <a:rPr lang="fi-FI" dirty="0" smtClean="0"/>
              <a:t>.</a:t>
            </a:r>
            <a:endParaRPr lang="fi-FI" sz="1600" dirty="0" smtClean="0"/>
          </a:p>
          <a:p>
            <a:pPr marL="342900" marR="0" lvl="0" indent="-279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 smtClean="0"/>
              <a:t>Ihmisen olemuksen </a:t>
            </a:r>
            <a:r>
              <a:rPr lang="fi-FI" dirty="0"/>
              <a:t>voi siis toteuttaa vain</a:t>
            </a:r>
            <a:r>
              <a:rPr lang="fi-FI" b="1" dirty="0"/>
              <a:t> suhteessa toisiin</a:t>
            </a:r>
            <a:r>
              <a:rPr lang="fi-FI" dirty="0"/>
              <a:t> ja </a:t>
            </a:r>
            <a:r>
              <a:rPr lang="fi-FI" b="1" dirty="0"/>
              <a:t>osana </a:t>
            </a:r>
            <a:r>
              <a:rPr lang="fi-FI" b="1" dirty="0" smtClean="0"/>
              <a:t>yhteisöä.</a:t>
            </a:r>
            <a:endParaRPr lang="fi-FI" b="1" dirty="0"/>
          </a:p>
          <a:p>
            <a:pPr marL="914400" marR="0" lvl="1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dirty="0"/>
              <a:t>Ihmisellä on tarve olla kunnioitettu, arvostettu ja rakastettu </a:t>
            </a:r>
            <a:r>
              <a:rPr lang="fi-FI" dirty="0" smtClean="0"/>
              <a:t>yhteisössään.</a:t>
            </a:r>
            <a:endParaRPr lang="fi-FI" dirty="0"/>
          </a:p>
          <a:p>
            <a:pPr marL="914400" marR="0" lvl="1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dirty="0" smtClean="0"/>
              <a:t>Hänellä on myös t</a:t>
            </a:r>
            <a:r>
              <a:rPr lang="fi-FI" dirty="0" smtClean="0"/>
              <a:t>arve </a:t>
            </a:r>
            <a:r>
              <a:rPr lang="fi-FI" dirty="0"/>
              <a:t>päästä osaksi yhteiskuntaa esim. opiskelu, työ, kansalaisuus ja mahdollisuus </a:t>
            </a:r>
            <a:r>
              <a:rPr lang="fi-FI" dirty="0" smtClean="0"/>
              <a:t>vaikuttaa.</a:t>
            </a:r>
            <a:endParaRPr lang="fi-FI" dirty="0"/>
          </a:p>
          <a:p>
            <a:pPr marL="914400" marR="0" lvl="1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dirty="0"/>
              <a:t>Yhteiskunnan tulee </a:t>
            </a:r>
            <a:r>
              <a:rPr lang="fi-FI" dirty="0" smtClean="0"/>
              <a:t>tukea</a:t>
            </a:r>
            <a:endParaRPr lang="fi-FI" dirty="0"/>
          </a:p>
          <a:p>
            <a:pPr marL="1371600" marR="0" lvl="2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dirty="0"/>
              <a:t>merkittävien ihmissuhteiden syntymistä (esim. neuvolat, perhevapaat, päiväkodit ja koulut</a:t>
            </a:r>
            <a:r>
              <a:rPr lang="fi-FI" dirty="0" smtClean="0"/>
              <a:t>).</a:t>
            </a:r>
            <a:endParaRPr lang="fi-FI" dirty="0"/>
          </a:p>
          <a:p>
            <a:pPr marL="1371600" marR="0" lvl="2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i-FI" dirty="0"/>
              <a:t>kansalaisten osallisuutta (esim. vaalit, mahdollisuus hakea turvapaikkaa, kansalaisyhteiskunta</a:t>
            </a:r>
            <a:r>
              <a:rPr lang="fi-FI" dirty="0" smtClean="0"/>
              <a:t>).</a:t>
            </a:r>
            <a:endParaRPr lang="fi-FI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dirty="0"/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buNone/>
            </a:pPr>
            <a:endParaRPr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Kolme teoriaa </a:t>
            </a:r>
            <a:r>
              <a:rPr lang="fi-FI" dirty="0" smtClean="0"/>
              <a:t>hyvinvoinnista 1/2</a:t>
            </a:r>
            <a:endParaRPr lang="fi-FI" dirty="0"/>
          </a:p>
        </p:txBody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457200" y="1501252"/>
            <a:ext cx="8181833" cy="437606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127000" marR="0" lvl="0" indent="0" algn="l" rtl="0">
              <a:spcBef>
                <a:spcPts val="560"/>
              </a:spcBef>
              <a:spcAft>
                <a:spcPts val="0"/>
              </a:spcAft>
              <a:buSzPct val="100000"/>
              <a:buNone/>
            </a:pPr>
            <a:r>
              <a:rPr lang="fi-FI" b="1" dirty="0" smtClean="0"/>
              <a:t>1. Hedonismi</a:t>
            </a:r>
            <a:r>
              <a:rPr lang="fi-FI" b="1" dirty="0"/>
              <a:t>: </a:t>
            </a:r>
            <a:r>
              <a:rPr lang="fi-FI" dirty="0"/>
              <a:t>Hyvinvointi on </a:t>
            </a:r>
            <a:r>
              <a:rPr lang="fi-FI" b="1" dirty="0"/>
              <a:t>subjektiivista mielihyvän kokemista </a:t>
            </a:r>
            <a:r>
              <a:rPr lang="fi-FI" dirty="0"/>
              <a:t>esim. nautinto ja </a:t>
            </a:r>
            <a:r>
              <a:rPr lang="fi-FI" dirty="0" smtClean="0"/>
              <a:t>onnellisuus.</a:t>
            </a:r>
          </a:p>
          <a:p>
            <a:pPr lvl="1">
              <a:spcBef>
                <a:spcPts val="560"/>
              </a:spcBef>
            </a:pPr>
            <a:r>
              <a:rPr lang="fi-FI" b="1" dirty="0" smtClean="0"/>
              <a:t>utilitaristisen </a:t>
            </a:r>
            <a:r>
              <a:rPr lang="fi-FI" b="1" dirty="0"/>
              <a:t>etiikan</a:t>
            </a:r>
            <a:r>
              <a:rPr lang="fi-FI" dirty="0"/>
              <a:t> lähtökohta</a:t>
            </a:r>
          </a:p>
          <a:p>
            <a:pPr lvl="1">
              <a:spcBef>
                <a:spcPts val="560"/>
              </a:spcBef>
            </a:pPr>
            <a:r>
              <a:rPr lang="fi-FI" dirty="0" smtClean="0"/>
              <a:t>keskeinen </a:t>
            </a:r>
            <a:r>
              <a:rPr lang="fi-FI" dirty="0"/>
              <a:t>kritiikki: </a:t>
            </a:r>
            <a:r>
              <a:rPr lang="fi-FI" b="1" dirty="0" smtClean="0"/>
              <a:t>mielihyväkone </a:t>
            </a:r>
            <a:endParaRPr lang="fi-FI" b="1" dirty="0"/>
          </a:p>
          <a:p>
            <a:pPr lvl="2">
              <a:spcBef>
                <a:spcPts val="560"/>
              </a:spcBef>
            </a:pPr>
            <a:r>
              <a:rPr lang="fi-FI" dirty="0"/>
              <a:t>Onko hyvinvointi pelkkä kokemus?</a:t>
            </a:r>
          </a:p>
          <a:p>
            <a:pPr marL="127000" marR="0" lvl="0" indent="0" algn="l" rtl="0">
              <a:spcBef>
                <a:spcPts val="560"/>
              </a:spcBef>
              <a:spcAft>
                <a:spcPts val="0"/>
              </a:spcAft>
              <a:buSzPct val="100000"/>
              <a:buNone/>
            </a:pPr>
            <a:endParaRPr lang="fi-FI" dirty="0" smtClean="0"/>
          </a:p>
          <a:p>
            <a:pPr marL="127000" indent="0">
              <a:spcBef>
                <a:spcPts val="560"/>
              </a:spcBef>
              <a:buNone/>
            </a:pPr>
            <a:r>
              <a:rPr lang="fi-FI" b="1" dirty="0" smtClean="0"/>
              <a:t>2. Haluteoria</a:t>
            </a:r>
            <a:r>
              <a:rPr lang="fi-FI" b="1" dirty="0"/>
              <a:t>:</a:t>
            </a:r>
            <a:r>
              <a:rPr lang="fi-FI" dirty="0"/>
              <a:t> Hyvinvointi on </a:t>
            </a:r>
            <a:r>
              <a:rPr lang="fi-FI" b="1" dirty="0"/>
              <a:t>halujen </a:t>
            </a:r>
            <a:r>
              <a:rPr lang="fi-FI" b="1" dirty="0" smtClean="0"/>
              <a:t>tyydyttämistä.</a:t>
            </a:r>
            <a:endParaRPr lang="fi-FI" b="1" dirty="0"/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Hyvinvointi ei ole pelkkä kokemus, vaan tärkeää on halujen aito </a:t>
            </a:r>
            <a:r>
              <a:rPr lang="fi-FI" dirty="0" smtClean="0"/>
              <a:t>toteutuminen.</a:t>
            </a:r>
            <a:endParaRPr lang="fi-FI" dirty="0"/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Halujen kohteet ovat </a:t>
            </a:r>
            <a:r>
              <a:rPr lang="fi-FI" dirty="0" smtClean="0"/>
              <a:t>subjektiivisia.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Kolme teoriaa </a:t>
            </a:r>
            <a:r>
              <a:rPr lang="fi-FI" dirty="0" smtClean="0"/>
              <a:t>hyvinvoinnista 2/2</a:t>
            </a:r>
            <a:endParaRPr lang="fi-FI" dirty="0"/>
          </a:p>
        </p:txBody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474259" y="1596788"/>
            <a:ext cx="8195481" cy="44170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fi-FI" b="1" dirty="0" smtClean="0"/>
              <a:t>3. Objektiivisen </a:t>
            </a:r>
            <a:r>
              <a:rPr lang="fi-FI" b="1" dirty="0"/>
              <a:t>listan teoria:</a:t>
            </a:r>
            <a:r>
              <a:rPr lang="fi-FI" dirty="0"/>
              <a:t> Hyvinvoinnilla on yksilön halut ja nautinnon ylittäviä eli objektiivisia </a:t>
            </a:r>
            <a:r>
              <a:rPr lang="fi-FI" dirty="0" smtClean="0"/>
              <a:t>ominaisuuksia.</a:t>
            </a:r>
            <a:endParaRPr lang="fi-FI" dirty="0"/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Hyvinvointiin vaikuttavat halut eivät ole pelkästään subjektin </a:t>
            </a:r>
            <a:r>
              <a:rPr lang="fi-FI" dirty="0" smtClean="0"/>
              <a:t>määriteltävissä.</a:t>
            </a:r>
            <a:endParaRPr lang="fi-FI" dirty="0"/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Mikä on haluamisen arvoista? Voiko haluja arvioida?</a:t>
            </a:r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Ihmisten hyvinvoinnilla on </a:t>
            </a:r>
            <a:r>
              <a:rPr lang="fi-FI" b="1" dirty="0"/>
              <a:t>yhteiset </a:t>
            </a:r>
            <a:r>
              <a:rPr lang="fi-FI" b="1" dirty="0" smtClean="0"/>
              <a:t>kriteerit.</a:t>
            </a:r>
            <a:endParaRPr lang="fi-FI" b="1" dirty="0"/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Kriteerit voi toteuttaa monella tavalla esim. mielekäs elämä ja </a:t>
            </a:r>
            <a:r>
              <a:rPr lang="fi-FI" dirty="0" smtClean="0"/>
              <a:t>terveys.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48774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dea3_pp-ope_pohja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564</Words>
  <Application>Microsoft Office PowerPoint</Application>
  <PresentationFormat>Näytössä katseltava diaesitys (4:3)</PresentationFormat>
  <Paragraphs>79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Verdana</vt:lpstr>
      <vt:lpstr>Arial</vt:lpstr>
      <vt:lpstr>Merriweather Sans</vt:lpstr>
      <vt:lpstr>Calibri</vt:lpstr>
      <vt:lpstr>Idea3_pp-ope_pohja</vt:lpstr>
      <vt:lpstr>PowerPoint-esitys</vt:lpstr>
      <vt:lpstr>Virittäytyminen aiheeseen</vt:lpstr>
      <vt:lpstr>Hyvinvointi</vt:lpstr>
      <vt:lpstr>Biologiset ja psykologiset perustarpeet</vt:lpstr>
      <vt:lpstr>Ei pelkkää biologiaa: Ihminen toimijana, kokijana ja arvostajana</vt:lpstr>
      <vt:lpstr>Ei pelkkä yksilö: Ihmissuhteet osana hyvinvointia</vt:lpstr>
      <vt:lpstr>Kolme teoriaa hyvinvoinnista 1/2</vt:lpstr>
      <vt:lpstr>Kolme teoriaa hyvinvoinnista 2/2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Rakkolainen Mari</dc:creator>
  <cp:lastModifiedBy>Rakkolainen Mari</cp:lastModifiedBy>
  <cp:revision>5</cp:revision>
  <dcterms:modified xsi:type="dcterms:W3CDTF">2017-08-30T11:19:49Z</dcterms:modified>
</cp:coreProperties>
</file>