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A0E7-F4B6-1D9C-0601-D33F5F4A0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CB18F-22FA-0FA2-AED1-7D8EB03A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D8B49-5C72-8E8D-32FE-B112C20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E47CA-0B57-DCF9-EA84-C0FB17B4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8960-D4CD-DD08-4D17-27C87B63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67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A8BF-F9A3-2B38-D9DA-B7F5765A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45A3F-B8FF-3BEC-3DF1-21076300F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858D0-CBC0-1E0F-C8D5-9AB8E42D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0396-FFB4-7A88-34E0-587DB873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89F09-C84B-5AA1-0148-86FDB820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110C1-A923-972A-959B-289ED4404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D8696-8B51-E594-62F9-20E9712E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72534-BF17-9604-27BA-1E9C045D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69CA1-4402-8E8A-D34E-77BA6AE2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A32B9-9595-3BE6-FF1B-0D7BE908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7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BA9D-0519-0EAA-EABE-6F8A9442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59FA-81BE-2413-F361-DE36440D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260AA-20C6-E95D-EFAC-E0AA623B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06695-759A-3289-2E80-2A042ED3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8EF93-135E-B126-18E0-039A29BF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18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B788-1187-725C-70A5-6E95D180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E344F-96C1-0212-E476-9E9698037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7C2C4-55B5-EFBC-A3CC-A0B8FD0F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2B09C-10F7-4860-1CFB-A75F70AF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07F27-98CF-23D7-667D-E238AD0B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35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C2C5-3479-1CAF-3A38-22CE3F0B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53F6-D83A-0294-E424-2D22C82A3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DB7FC-7704-4774-526B-66976A9C0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BF6E1-AB35-7778-9B52-19F65640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BE3B2-0137-35BF-BC8B-C7F8A9BF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760C4-0821-4539-929C-7D971F34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60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D61-1AC0-C81B-9E18-A5983B2B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7F41-EDDD-1CE6-43CD-2DA5080B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1341E-DEBF-8EFA-1D89-6200D18E6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13407-A5B9-F97A-AC98-BEA1E57B4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9E879-EAA6-FC9D-3C1C-4961DC30D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CFB83-F414-03B8-3DCC-7165C29F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AF892-F4C9-D646-5E80-9EF596D2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91642-F517-5818-4FDA-6F9F7BD5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94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9D3F-F1A3-E429-9B9E-5A84408B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6C28D-B5E9-9737-1604-C55A2592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578B6-384E-294B-9F06-9F6BC832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F764E-1474-CF72-CB50-A6D423DD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3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FC16A-A54D-9644-E8EB-722FC53A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B0B63-7545-42B1-1971-5348D3C8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F52EA-5BBC-3E08-36D1-06A7C515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38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3FA6-2864-6632-66C5-CC740E8D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D1F8-1BAF-58E3-9261-35075EE5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64EFC-12E5-7A60-EDB4-1E6166F2B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41DFF-CCB0-4E78-1A7A-A639D315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D9725-64C1-C842-4AB2-C71AC93F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E490B-65BE-4534-3743-15E70F2A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25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4087-59FC-DAE1-910B-E81D644D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58858-9134-377E-0B85-6D26E7692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7DECF-8B9C-D8B9-4E84-1C245DE97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C1002-9B0B-9E3F-7300-932CD37A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F28CF-209B-191B-228A-173EE4CC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378E3-492E-D90D-FC7C-B912AF4E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59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5936C-EF05-753A-412E-B067C66C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57F65-4C79-5A26-2B2C-D89462A4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1B145-6B74-39E6-F051-902179F93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F1D6F-D7D6-4D2F-9CB2-448C2031CDF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33EEC-4D04-95B8-A205-971140682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A8BFE-0A4B-E9D9-0466-2BA16B73A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E3CB0-5328-4553-97F7-C0DB1CE8B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hipbruce.net/wp-content/uploads/2008/11/dewey_creative_dem.pd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inkirjo.fi/2026/01/23/kouludemokratian-kasikirja-ja-valtapeli-demokratiakorttipakka-julkaist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urn.fi/URN:ISBN:978-951-39-9362-7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61178-DEC0-99E4-1534-E93F2AF2F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i-FI" sz="4400"/>
              <a:t>Education for democracy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27B50-A93B-1A5E-6561-A786DC77D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KTKP020</a:t>
            </a:r>
            <a:endParaRPr lang="fi-FI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9D05EA00-55C3-B69E-3D20-CE1516FFF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60943" y="643467"/>
            <a:ext cx="4832899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29D24-3EC5-0D29-2FEC-60F5A7F3726E}"/>
              </a:ext>
            </a:extLst>
          </p:cNvPr>
          <p:cNvSpPr txBox="1"/>
          <p:nvPr/>
        </p:nvSpPr>
        <p:spPr>
          <a:xfrm>
            <a:off x="8181252" y="6213101"/>
            <a:ext cx="400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Extracts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John </a:t>
            </a:r>
            <a:r>
              <a:rPr lang="fi-FI" dirty="0" err="1"/>
              <a:t>Dewey’s</a:t>
            </a:r>
            <a:r>
              <a:rPr lang="fi-FI" dirty="0"/>
              <a:t> 1939 </a:t>
            </a:r>
            <a:r>
              <a:rPr lang="fi-FI" dirty="0" err="1"/>
              <a:t>text</a:t>
            </a:r>
            <a:endParaRPr lang="fi-FI" dirty="0"/>
          </a:p>
          <a:p>
            <a:r>
              <a:rPr lang="fi-FI" dirty="0"/>
              <a:t> – Creative </a:t>
            </a:r>
            <a:r>
              <a:rPr lang="fi-FI" dirty="0" err="1"/>
              <a:t>Democracy</a:t>
            </a:r>
            <a:r>
              <a:rPr lang="fi-FI" dirty="0"/>
              <a:t>: </a:t>
            </a:r>
            <a:r>
              <a:rPr lang="fi-FI" dirty="0" err="1"/>
              <a:t>Task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Us </a:t>
            </a:r>
          </a:p>
        </p:txBody>
      </p:sp>
    </p:spTree>
    <p:extLst>
      <p:ext uri="{BB962C8B-B14F-4D97-AF65-F5344CB8AC3E}">
        <p14:creationId xmlns:p14="http://schemas.microsoft.com/office/powerpoint/2010/main" val="155653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9295-C712-4017-C3C6-82E3EC28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References</a:t>
            </a:r>
            <a:r>
              <a:rPr lang="fi-FI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DE9C-0775-F8BF-9ED8-DF9814130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Kemmis, S. (2014) ‘Education, educational research and the good for humankind’ in Heikkinen, H.. L.. T., </a:t>
            </a:r>
            <a:r>
              <a:rPr lang="en-US" dirty="0" err="1"/>
              <a:t>Lerkkanen</a:t>
            </a:r>
            <a:r>
              <a:rPr lang="en-US" dirty="0"/>
              <a:t> M-K. and Moate, J. (Eds.) </a:t>
            </a:r>
            <a:r>
              <a:rPr lang="en-US" i="1" dirty="0"/>
              <a:t>Enabling Education: Proceedings of the annual conference of Finnish Educational Research Association </a:t>
            </a:r>
            <a:r>
              <a:rPr lang="en-US" dirty="0"/>
              <a:t>FERA 2013. FERA.</a:t>
            </a:r>
          </a:p>
          <a:p>
            <a:r>
              <a:rPr lang="en-US" dirty="0"/>
              <a:t>Moate, J., Cousins, S., </a:t>
            </a:r>
            <a:r>
              <a:rPr lang="en-US" dirty="0" err="1"/>
              <a:t>Cunnah</a:t>
            </a:r>
            <a:r>
              <a:rPr lang="en-US" dirty="0"/>
              <a:t>, W., &amp; </a:t>
            </a:r>
            <a:r>
              <a:rPr lang="en-US" dirty="0" err="1"/>
              <a:t>Ruohotie-Lyhty</a:t>
            </a:r>
            <a:r>
              <a:rPr lang="en-US" dirty="0"/>
              <a:t>, M. (2017). Educational research for democracy. In A. </a:t>
            </a:r>
            <a:r>
              <a:rPr lang="en-US" dirty="0" err="1"/>
              <a:t>Raiker</a:t>
            </a:r>
            <a:r>
              <a:rPr lang="en-US" dirty="0"/>
              <a:t>, &amp; M. Rautiainen (Eds.), </a:t>
            </a:r>
            <a:r>
              <a:rPr lang="en-US" i="1" dirty="0"/>
              <a:t>Educating for Democracy in England and Finland: Principles and Culture </a:t>
            </a:r>
            <a:r>
              <a:rPr lang="en-US" dirty="0"/>
              <a:t>(pp. 127-139). Routledge. Routledge Research in International and Comparative Education.</a:t>
            </a:r>
            <a:endParaRPr lang="fi-FI" dirty="0"/>
          </a:p>
          <a:p>
            <a:r>
              <a:rPr lang="fi-FI" dirty="0" err="1"/>
              <a:t>Nikolakaki</a:t>
            </a:r>
            <a:r>
              <a:rPr lang="fi-FI" dirty="0"/>
              <a:t>, M. (2015) ‘Critical </a:t>
            </a:r>
            <a:r>
              <a:rPr lang="fi-FI" dirty="0" err="1"/>
              <a:t>Pedagogy</a:t>
            </a:r>
            <a:r>
              <a:rPr lang="fi-FI" dirty="0"/>
              <a:t> and </a:t>
            </a:r>
            <a:r>
              <a:rPr lang="fi-FI" dirty="0" err="1"/>
              <a:t>Democracy</a:t>
            </a:r>
            <a:r>
              <a:rPr lang="fi-FI" dirty="0"/>
              <a:t> (</a:t>
            </a:r>
            <a:r>
              <a:rPr lang="fi-FI" dirty="0" err="1"/>
              <a:t>Greece</a:t>
            </a:r>
            <a:r>
              <a:rPr lang="fi-FI" dirty="0"/>
              <a:t>) in </a:t>
            </a:r>
            <a:r>
              <a:rPr lang="fi-FI" dirty="0" err="1"/>
              <a:t>Darder</a:t>
            </a:r>
            <a:r>
              <a:rPr lang="fi-FI" dirty="0"/>
              <a:t>, A., </a:t>
            </a:r>
            <a:r>
              <a:rPr lang="fi-FI" dirty="0" err="1"/>
              <a:t>Mayo</a:t>
            </a:r>
            <a:r>
              <a:rPr lang="fi-FI" dirty="0"/>
              <a:t> P. &amp; </a:t>
            </a:r>
            <a:r>
              <a:rPr lang="fi-FI" dirty="0" err="1"/>
              <a:t>Paraskeva</a:t>
            </a:r>
            <a:r>
              <a:rPr lang="fi-FI" dirty="0"/>
              <a:t>, J. (</a:t>
            </a:r>
            <a:r>
              <a:rPr lang="fi-FI" dirty="0" err="1"/>
              <a:t>Eds</a:t>
            </a:r>
            <a:r>
              <a:rPr lang="fi-FI" dirty="0"/>
              <a:t>.) </a:t>
            </a:r>
            <a:r>
              <a:rPr lang="fi-FI" i="1" dirty="0"/>
              <a:t>International Critical </a:t>
            </a:r>
            <a:r>
              <a:rPr lang="fi-FI" i="1" dirty="0" err="1"/>
              <a:t>Pedagogy</a:t>
            </a:r>
            <a:r>
              <a:rPr lang="fi-FI" i="1" dirty="0"/>
              <a:t> Reader</a:t>
            </a:r>
            <a:r>
              <a:rPr lang="fi-FI" dirty="0"/>
              <a:t>. London: </a:t>
            </a:r>
            <a:r>
              <a:rPr lang="fi-FI" dirty="0" err="1"/>
              <a:t>Routledge</a:t>
            </a:r>
            <a:r>
              <a:rPr lang="fi-FI" dirty="0"/>
              <a:t>, pp. 86-96.</a:t>
            </a:r>
          </a:p>
        </p:txBody>
      </p:sp>
    </p:spTree>
    <p:extLst>
      <p:ext uri="{BB962C8B-B14F-4D97-AF65-F5344CB8AC3E}">
        <p14:creationId xmlns:p14="http://schemas.microsoft.com/office/powerpoint/2010/main" val="53723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882F-1F13-21F4-2D14-63462E24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Aims</a:t>
            </a:r>
            <a:r>
              <a:rPr lang="fi-FI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A23C-8062-D4DE-DB1C-B5CBC7573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 </a:t>
            </a:r>
            <a:r>
              <a:rPr lang="fi-FI" dirty="0" err="1"/>
              <a:t>explore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for </a:t>
            </a:r>
            <a:r>
              <a:rPr lang="fi-FI" dirty="0" err="1"/>
              <a:t>democracy</a:t>
            </a:r>
            <a:r>
              <a:rPr lang="fi-FI" dirty="0"/>
              <a:t> and </a:t>
            </a:r>
            <a:r>
              <a:rPr lang="fi-FI" dirty="0" err="1"/>
              <a:t>democracy</a:t>
            </a:r>
            <a:r>
              <a:rPr lang="fi-FI" dirty="0"/>
              <a:t> as </a:t>
            </a:r>
            <a:r>
              <a:rPr lang="fi-FI" dirty="0" err="1"/>
              <a:t>part</a:t>
            </a:r>
            <a:r>
              <a:rPr lang="fi-FI" dirty="0"/>
              <a:t> of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taken</a:t>
            </a:r>
            <a:r>
              <a:rPr lang="fi-FI" dirty="0"/>
              <a:t> </a:t>
            </a:r>
            <a:r>
              <a:rPr lang="fi-FI" dirty="0" err="1"/>
              <a:t>shape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Finland</a:t>
            </a:r>
          </a:p>
          <a:p>
            <a:r>
              <a:rPr lang="fi-FI" dirty="0"/>
              <a:t>To </a:t>
            </a:r>
            <a:r>
              <a:rPr lang="fi-FI" dirty="0" err="1"/>
              <a:t>bring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readings</a:t>
            </a:r>
            <a:r>
              <a:rPr lang="fi-FI" dirty="0"/>
              <a:t> and Matti </a:t>
            </a:r>
            <a:r>
              <a:rPr lang="fi-FI" dirty="0" err="1"/>
              <a:t>Rautiainen’s</a:t>
            </a:r>
            <a:r>
              <a:rPr lang="fi-FI" dirty="0"/>
              <a:t> </a:t>
            </a:r>
            <a:r>
              <a:rPr lang="fi-FI" dirty="0" err="1"/>
              <a:t>lecture</a:t>
            </a:r>
            <a:endParaRPr lang="fi-FI" dirty="0"/>
          </a:p>
          <a:p>
            <a:r>
              <a:rPr lang="fi-FI" dirty="0"/>
              <a:t>To </a:t>
            </a:r>
            <a:r>
              <a:rPr lang="fi-FI" dirty="0" err="1"/>
              <a:t>critically</a:t>
            </a:r>
            <a:r>
              <a:rPr lang="fi-FI" dirty="0"/>
              <a:t> </a:t>
            </a:r>
            <a:r>
              <a:rPr lang="fi-FI" dirty="0" err="1"/>
              <a:t>consider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democracy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strengthened</a:t>
            </a:r>
            <a:r>
              <a:rPr lang="fi-FI" dirty="0"/>
              <a:t> as </a:t>
            </a:r>
            <a:r>
              <a:rPr lang="fi-FI" dirty="0" err="1"/>
              <a:t>part</a:t>
            </a:r>
            <a:r>
              <a:rPr lang="fi-FI" dirty="0"/>
              <a:t> of </a:t>
            </a:r>
            <a:r>
              <a:rPr lang="fi-FI" dirty="0" err="1"/>
              <a:t>education</a:t>
            </a:r>
            <a:r>
              <a:rPr lang="fi-FI" dirty="0"/>
              <a:t> in Finland</a:t>
            </a:r>
          </a:p>
        </p:txBody>
      </p:sp>
    </p:spTree>
    <p:extLst>
      <p:ext uri="{BB962C8B-B14F-4D97-AF65-F5344CB8AC3E}">
        <p14:creationId xmlns:p14="http://schemas.microsoft.com/office/powerpoint/2010/main" val="244771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9140-9501-FFA6-205C-C453D269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2" y="568023"/>
            <a:ext cx="10515600" cy="1325563"/>
          </a:xfrm>
        </p:spPr>
        <p:txBody>
          <a:bodyPr/>
          <a:lstStyle/>
          <a:p>
            <a:r>
              <a:rPr lang="fi-FI" dirty="0" err="1"/>
              <a:t>Managing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&amp; </a:t>
            </a:r>
            <a:r>
              <a:rPr lang="fi-FI" dirty="0" err="1"/>
              <a:t>materials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for </a:t>
            </a:r>
            <a:r>
              <a:rPr lang="fi-FI" dirty="0" err="1"/>
              <a:t>today</a:t>
            </a:r>
            <a:r>
              <a:rPr lang="fi-FI" dirty="0"/>
              <a:t>: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65D8E1-AB96-E241-5F63-48427EFD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193" b="50165"/>
          <a:stretch>
            <a:fillRect/>
          </a:stretch>
        </p:blipFill>
        <p:spPr>
          <a:xfrm>
            <a:off x="204062" y="5378907"/>
            <a:ext cx="6131423" cy="1436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5767F-AA19-A4EC-842E-C3B353B5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29" y="2208248"/>
            <a:ext cx="8058831" cy="917265"/>
          </a:xfrm>
          <a:prstGeom prst="rect">
            <a:avLst/>
          </a:prstGeom>
        </p:spPr>
      </p:pic>
      <p:pic>
        <p:nvPicPr>
          <p:cNvPr id="9" name="Picture 8" descr="A close up of a phone number&#10;&#10;AI-generated content may be incorrect.">
            <a:extLst>
              <a:ext uri="{FF2B5EF4-FFF2-40B4-BE49-F238E27FC236}">
                <a16:creationId xmlns:a16="http://schemas.microsoft.com/office/drawing/2014/main" id="{22A24AEF-1A03-550F-70B4-F6F754C65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31" y="3259114"/>
            <a:ext cx="7651158" cy="1339499"/>
          </a:xfrm>
          <a:prstGeom prst="rect">
            <a:avLst/>
          </a:prstGeom>
        </p:spPr>
      </p:pic>
      <p:pic>
        <p:nvPicPr>
          <p:cNvPr id="10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43093D-019C-9AFC-BDA1-DFD9F684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58"/>
          <a:stretch>
            <a:fillRect/>
          </a:stretch>
        </p:blipFill>
        <p:spPr>
          <a:xfrm>
            <a:off x="6074227" y="5378907"/>
            <a:ext cx="6131423" cy="1436914"/>
          </a:xfrm>
          <a:prstGeom prst="rect">
            <a:avLst/>
          </a:prstGeom>
        </p:spPr>
      </p:pic>
      <p:pic>
        <p:nvPicPr>
          <p:cNvPr id="12" name="Picture 11" descr="A diagram of different colored squares&#10;&#10;AI-generated content may be incorrect.">
            <a:extLst>
              <a:ext uri="{FF2B5EF4-FFF2-40B4-BE49-F238E27FC236}">
                <a16:creationId xmlns:a16="http://schemas.microsoft.com/office/drawing/2014/main" id="{1ACEF8EC-0DDE-03C3-A46B-7F7360AFB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617" y="2408742"/>
            <a:ext cx="3347455" cy="2455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D3D2AF-B67E-F998-1F5B-D5E34ACC3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617" y="375660"/>
            <a:ext cx="3042097" cy="17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2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9885-FE4E-AE0F-45F8-030D463D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83413"/>
            <a:ext cx="11167872" cy="1325563"/>
          </a:xfrm>
        </p:spPr>
        <p:txBody>
          <a:bodyPr>
            <a:normAutofit/>
          </a:bodyPr>
          <a:lstStyle/>
          <a:p>
            <a:r>
              <a:rPr lang="fi-FI" dirty="0" err="1"/>
              <a:t>Orientation</a:t>
            </a:r>
            <a:r>
              <a:rPr lang="fi-FI" dirty="0"/>
              <a:t>: </a:t>
            </a:r>
            <a:r>
              <a:rPr lang="en-US" dirty="0"/>
              <a:t>What do you think – agree, disagree?</a:t>
            </a:r>
            <a:br>
              <a:rPr lang="en-US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CE26-5806-247F-D9DB-973073B49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Democracy is the freedom of individuals to decide on their own on actions to pursue their own purposes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Democracy means working together towards the common good – compromising, sharing, debating.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Democracy is a process whereby individuals and government partner each other as they work toward optimal conditions for societal growth 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3F102-EE31-EFF1-F351-8A38E0CDD497}"/>
              </a:ext>
            </a:extLst>
          </p:cNvPr>
          <p:cNvSpPr txBox="1"/>
          <p:nvPr/>
        </p:nvSpPr>
        <p:spPr>
          <a:xfrm>
            <a:off x="9217152" y="6373368"/>
            <a:ext cx="19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chemeClr val="bg1">
                    <a:lumMod val="75000"/>
                  </a:schemeClr>
                </a:solidFill>
              </a:rPr>
              <a:t>Moate</a:t>
            </a: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, et al. 2017 </a:t>
            </a:r>
          </a:p>
        </p:txBody>
      </p:sp>
    </p:spTree>
    <p:extLst>
      <p:ext uri="{BB962C8B-B14F-4D97-AF65-F5344CB8AC3E}">
        <p14:creationId xmlns:p14="http://schemas.microsoft.com/office/powerpoint/2010/main" val="4315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7DDE-F292-4276-C8D1-9D22B48B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extract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Dewey</a:t>
            </a:r>
            <a:r>
              <a:rPr lang="fi-FI" dirty="0"/>
              <a:t> (1939)</a:t>
            </a:r>
          </a:p>
        </p:txBody>
      </p:sp>
      <p:pic>
        <p:nvPicPr>
          <p:cNvPr id="5" name="Content Placeholder 4" descr="A close up of a text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1349681A-072B-A974-8A9A-8899ABE4D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904" y="1690688"/>
            <a:ext cx="10515600" cy="22753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4D4DFA-CB93-ED69-93A4-CAA528A38474}"/>
              </a:ext>
            </a:extLst>
          </p:cNvPr>
          <p:cNvSpPr txBox="1">
            <a:spLocks/>
          </p:cNvSpPr>
          <p:nvPr/>
        </p:nvSpPr>
        <p:spPr>
          <a:xfrm>
            <a:off x="755904" y="4211256"/>
            <a:ext cx="10515600" cy="22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/ and: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A democratic society is precisely one in which the purpose of education is not given but is a constant topic for discussion and deliberation… [however] the current political climate in many Western countries has made it increasingly difficult to have a democratic discussion about the purposes of education (Biesta, 2007:18).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17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C341-F38B-399D-1655-E1C46DD7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practice</a:t>
            </a:r>
            <a:r>
              <a:rPr lang="fi-FI" dirty="0"/>
              <a:t> of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connect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democracy</a:t>
            </a:r>
            <a:r>
              <a:rPr lang="fi-FI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686DD-BECF-C20A-D960-8F02187F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sayings</a:t>
            </a:r>
            <a:r>
              <a:rPr lang="fi-FI" dirty="0"/>
              <a:t> - </a:t>
            </a:r>
            <a:r>
              <a:rPr lang="en-US" dirty="0"/>
              <a:t>shared ways in which language is used within</a:t>
            </a:r>
          </a:p>
          <a:p>
            <a:r>
              <a:rPr lang="en-US" dirty="0"/>
              <a:t>and about education</a:t>
            </a:r>
          </a:p>
          <a:p>
            <a:r>
              <a:rPr lang="fi-FI" dirty="0"/>
              <a:t>In t</a:t>
            </a:r>
            <a:r>
              <a:rPr lang="en-US" dirty="0"/>
              <a:t>he </a:t>
            </a:r>
            <a:r>
              <a:rPr lang="en-US" b="1" dirty="0"/>
              <a:t>doings</a:t>
            </a:r>
            <a:r>
              <a:rPr lang="en-US" dirty="0"/>
              <a:t> - mutual actions and resources that belong to and are available for education. </a:t>
            </a:r>
          </a:p>
          <a:p>
            <a:r>
              <a:rPr lang="en-US" dirty="0"/>
              <a:t>And, in the </a:t>
            </a:r>
            <a:r>
              <a:rPr lang="en-US" b="1" dirty="0" err="1"/>
              <a:t>relatings</a:t>
            </a:r>
            <a:r>
              <a:rPr lang="en-US" dirty="0"/>
              <a:t> - the relationships that surround and connect education as a practice and that influence the provision and normative function of education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70F46-2286-7FBC-A14F-E1C421515FB8}"/>
              </a:ext>
            </a:extLst>
          </p:cNvPr>
          <p:cNvSpPr txBox="1"/>
          <p:nvPr/>
        </p:nvSpPr>
        <p:spPr>
          <a:xfrm>
            <a:off x="10433304" y="6488668"/>
            <a:ext cx="159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Kemmis</a:t>
            </a:r>
            <a:r>
              <a:rPr lang="fi-FI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40689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C689-B168-3DA4-6F63-BA7B3773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–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gleaned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far</a:t>
            </a:r>
            <a:r>
              <a:rPr lang="fi-FI" dirty="0"/>
              <a:t>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24C2FF-536C-C63B-F0BE-FF791BF43A8D}"/>
              </a:ext>
            </a:extLst>
          </p:cNvPr>
          <p:cNvSpPr/>
          <p:nvPr/>
        </p:nvSpPr>
        <p:spPr>
          <a:xfrm>
            <a:off x="4480560" y="3218688"/>
            <a:ext cx="2670048" cy="1133856"/>
          </a:xfrm>
          <a:custGeom>
            <a:avLst/>
            <a:gdLst>
              <a:gd name="csX0" fmla="*/ 0 w 2670048"/>
              <a:gd name="csY0" fmla="*/ 566928 h 1133856"/>
              <a:gd name="csX1" fmla="*/ 1335024 w 2670048"/>
              <a:gd name="csY1" fmla="*/ 0 h 1133856"/>
              <a:gd name="csX2" fmla="*/ 2670048 w 2670048"/>
              <a:gd name="csY2" fmla="*/ 566928 h 1133856"/>
              <a:gd name="csX3" fmla="*/ 1335024 w 2670048"/>
              <a:gd name="csY3" fmla="*/ 1133856 h 1133856"/>
              <a:gd name="csX4" fmla="*/ 0 w 2670048"/>
              <a:gd name="csY4" fmla="*/ 566928 h 1133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670048" h="1133856" fill="none" extrusionOk="0">
                <a:moveTo>
                  <a:pt x="0" y="566928"/>
                </a:moveTo>
                <a:cubicBezTo>
                  <a:pt x="77298" y="318420"/>
                  <a:pt x="580207" y="-21951"/>
                  <a:pt x="1335024" y="0"/>
                </a:cubicBezTo>
                <a:cubicBezTo>
                  <a:pt x="2032591" y="2496"/>
                  <a:pt x="2668227" y="261180"/>
                  <a:pt x="2670048" y="566928"/>
                </a:cubicBezTo>
                <a:cubicBezTo>
                  <a:pt x="2670680" y="691773"/>
                  <a:pt x="1915112" y="1187662"/>
                  <a:pt x="1335024" y="1133856"/>
                </a:cubicBezTo>
                <a:cubicBezTo>
                  <a:pt x="553094" y="1076126"/>
                  <a:pt x="23419" y="866899"/>
                  <a:pt x="0" y="566928"/>
                </a:cubicBezTo>
                <a:close/>
              </a:path>
              <a:path w="2670048" h="1133856" stroke="0" extrusionOk="0">
                <a:moveTo>
                  <a:pt x="0" y="566928"/>
                </a:moveTo>
                <a:cubicBezTo>
                  <a:pt x="-50745" y="160247"/>
                  <a:pt x="639133" y="-18472"/>
                  <a:pt x="1335024" y="0"/>
                </a:cubicBezTo>
                <a:cubicBezTo>
                  <a:pt x="2097732" y="53836"/>
                  <a:pt x="2623399" y="275572"/>
                  <a:pt x="2670048" y="566928"/>
                </a:cubicBezTo>
                <a:cubicBezTo>
                  <a:pt x="2641434" y="855203"/>
                  <a:pt x="2164986" y="1099422"/>
                  <a:pt x="1335024" y="1133856"/>
                </a:cubicBezTo>
                <a:cubicBezTo>
                  <a:pt x="593081" y="1129031"/>
                  <a:pt x="9472" y="887211"/>
                  <a:pt x="0" y="5669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Education</a:t>
            </a:r>
            <a:r>
              <a:rPr lang="fi-FI" dirty="0">
                <a:solidFill>
                  <a:schemeClr val="tx1"/>
                </a:solidFill>
              </a:rPr>
              <a:t> for </a:t>
            </a:r>
            <a:r>
              <a:rPr lang="fi-FI" dirty="0" err="1">
                <a:solidFill>
                  <a:schemeClr val="tx1"/>
                </a:solidFill>
              </a:rPr>
              <a:t>democracy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69E6E-8E74-D5FD-E974-85F9D56A921E}"/>
              </a:ext>
            </a:extLst>
          </p:cNvPr>
          <p:cNvSpPr/>
          <p:nvPr/>
        </p:nvSpPr>
        <p:spPr>
          <a:xfrm>
            <a:off x="1965960" y="2371344"/>
            <a:ext cx="1828800" cy="847344"/>
          </a:xfrm>
          <a:custGeom>
            <a:avLst/>
            <a:gdLst>
              <a:gd name="csX0" fmla="*/ 0 w 1828800"/>
              <a:gd name="csY0" fmla="*/ 423672 h 847344"/>
              <a:gd name="csX1" fmla="*/ 914400 w 1828800"/>
              <a:gd name="csY1" fmla="*/ 0 h 847344"/>
              <a:gd name="csX2" fmla="*/ 1828800 w 1828800"/>
              <a:gd name="csY2" fmla="*/ 423672 h 847344"/>
              <a:gd name="csX3" fmla="*/ 914400 w 1828800"/>
              <a:gd name="csY3" fmla="*/ 847344 h 847344"/>
              <a:gd name="csX4" fmla="*/ 0 w 1828800"/>
              <a:gd name="csY4" fmla="*/ 423672 h 847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8800" h="847344" fill="none" extrusionOk="0">
                <a:moveTo>
                  <a:pt x="0" y="423672"/>
                </a:moveTo>
                <a:cubicBezTo>
                  <a:pt x="87957" y="263190"/>
                  <a:pt x="366948" y="-53226"/>
                  <a:pt x="914400" y="0"/>
                </a:cubicBezTo>
                <a:cubicBezTo>
                  <a:pt x="1371994" y="2977"/>
                  <a:pt x="1811946" y="257794"/>
                  <a:pt x="1828800" y="423672"/>
                </a:cubicBezTo>
                <a:cubicBezTo>
                  <a:pt x="1829002" y="597541"/>
                  <a:pt x="1296604" y="889371"/>
                  <a:pt x="914400" y="847344"/>
                </a:cubicBezTo>
                <a:cubicBezTo>
                  <a:pt x="384870" y="815617"/>
                  <a:pt x="43483" y="633272"/>
                  <a:pt x="0" y="423672"/>
                </a:cubicBezTo>
                <a:close/>
              </a:path>
              <a:path w="1828800" h="847344" stroke="0" extrusionOk="0">
                <a:moveTo>
                  <a:pt x="0" y="423672"/>
                </a:moveTo>
                <a:cubicBezTo>
                  <a:pt x="-42068" y="112110"/>
                  <a:pt x="510397" y="-45044"/>
                  <a:pt x="914400" y="0"/>
                </a:cubicBezTo>
                <a:cubicBezTo>
                  <a:pt x="1448121" y="60868"/>
                  <a:pt x="1805258" y="200660"/>
                  <a:pt x="1828800" y="423672"/>
                </a:cubicBezTo>
                <a:cubicBezTo>
                  <a:pt x="1786543" y="620991"/>
                  <a:pt x="1533273" y="805025"/>
                  <a:pt x="914400" y="847344"/>
                </a:cubicBezTo>
                <a:cubicBezTo>
                  <a:pt x="384912" y="821831"/>
                  <a:pt x="42307" y="689719"/>
                  <a:pt x="0" y="42367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What</a:t>
            </a:r>
            <a:r>
              <a:rPr lang="fi-FI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66DEB1-B1E4-A427-A508-25A0ED030797}"/>
              </a:ext>
            </a:extLst>
          </p:cNvPr>
          <p:cNvSpPr/>
          <p:nvPr/>
        </p:nvSpPr>
        <p:spPr>
          <a:xfrm>
            <a:off x="7796784" y="1947672"/>
            <a:ext cx="1828800" cy="847344"/>
          </a:xfrm>
          <a:custGeom>
            <a:avLst/>
            <a:gdLst>
              <a:gd name="csX0" fmla="*/ 0 w 1828800"/>
              <a:gd name="csY0" fmla="*/ 423672 h 847344"/>
              <a:gd name="csX1" fmla="*/ 914400 w 1828800"/>
              <a:gd name="csY1" fmla="*/ 0 h 847344"/>
              <a:gd name="csX2" fmla="*/ 1828800 w 1828800"/>
              <a:gd name="csY2" fmla="*/ 423672 h 847344"/>
              <a:gd name="csX3" fmla="*/ 914400 w 1828800"/>
              <a:gd name="csY3" fmla="*/ 847344 h 847344"/>
              <a:gd name="csX4" fmla="*/ 0 w 1828800"/>
              <a:gd name="csY4" fmla="*/ 423672 h 847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8800" h="847344" fill="none" extrusionOk="0">
                <a:moveTo>
                  <a:pt x="0" y="423672"/>
                </a:moveTo>
                <a:cubicBezTo>
                  <a:pt x="87957" y="263190"/>
                  <a:pt x="366948" y="-53226"/>
                  <a:pt x="914400" y="0"/>
                </a:cubicBezTo>
                <a:cubicBezTo>
                  <a:pt x="1371994" y="2977"/>
                  <a:pt x="1811946" y="257794"/>
                  <a:pt x="1828800" y="423672"/>
                </a:cubicBezTo>
                <a:cubicBezTo>
                  <a:pt x="1829002" y="597541"/>
                  <a:pt x="1296604" y="889371"/>
                  <a:pt x="914400" y="847344"/>
                </a:cubicBezTo>
                <a:cubicBezTo>
                  <a:pt x="384870" y="815617"/>
                  <a:pt x="43483" y="633272"/>
                  <a:pt x="0" y="423672"/>
                </a:cubicBezTo>
                <a:close/>
              </a:path>
              <a:path w="1828800" h="847344" stroke="0" extrusionOk="0">
                <a:moveTo>
                  <a:pt x="0" y="423672"/>
                </a:moveTo>
                <a:cubicBezTo>
                  <a:pt x="-42068" y="112110"/>
                  <a:pt x="510397" y="-45044"/>
                  <a:pt x="914400" y="0"/>
                </a:cubicBezTo>
                <a:cubicBezTo>
                  <a:pt x="1448121" y="60868"/>
                  <a:pt x="1805258" y="200660"/>
                  <a:pt x="1828800" y="423672"/>
                </a:cubicBezTo>
                <a:cubicBezTo>
                  <a:pt x="1786543" y="620991"/>
                  <a:pt x="1533273" y="805025"/>
                  <a:pt x="914400" y="847344"/>
                </a:cubicBezTo>
                <a:cubicBezTo>
                  <a:pt x="384912" y="821831"/>
                  <a:pt x="42307" y="689719"/>
                  <a:pt x="0" y="42367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Why</a:t>
            </a:r>
            <a:r>
              <a:rPr lang="fi-FI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EC0462-36AA-D272-4920-C24FA41775E4}"/>
              </a:ext>
            </a:extLst>
          </p:cNvPr>
          <p:cNvSpPr/>
          <p:nvPr/>
        </p:nvSpPr>
        <p:spPr>
          <a:xfrm>
            <a:off x="1652016" y="4645152"/>
            <a:ext cx="1828800" cy="847344"/>
          </a:xfrm>
          <a:custGeom>
            <a:avLst/>
            <a:gdLst>
              <a:gd name="csX0" fmla="*/ 0 w 1828800"/>
              <a:gd name="csY0" fmla="*/ 423672 h 847344"/>
              <a:gd name="csX1" fmla="*/ 914400 w 1828800"/>
              <a:gd name="csY1" fmla="*/ 0 h 847344"/>
              <a:gd name="csX2" fmla="*/ 1828800 w 1828800"/>
              <a:gd name="csY2" fmla="*/ 423672 h 847344"/>
              <a:gd name="csX3" fmla="*/ 914400 w 1828800"/>
              <a:gd name="csY3" fmla="*/ 847344 h 847344"/>
              <a:gd name="csX4" fmla="*/ 0 w 1828800"/>
              <a:gd name="csY4" fmla="*/ 423672 h 847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8800" h="847344" fill="none" extrusionOk="0">
                <a:moveTo>
                  <a:pt x="0" y="423672"/>
                </a:moveTo>
                <a:cubicBezTo>
                  <a:pt x="87957" y="263190"/>
                  <a:pt x="366948" y="-53226"/>
                  <a:pt x="914400" y="0"/>
                </a:cubicBezTo>
                <a:cubicBezTo>
                  <a:pt x="1371994" y="2977"/>
                  <a:pt x="1811946" y="257794"/>
                  <a:pt x="1828800" y="423672"/>
                </a:cubicBezTo>
                <a:cubicBezTo>
                  <a:pt x="1829002" y="597541"/>
                  <a:pt x="1296604" y="889371"/>
                  <a:pt x="914400" y="847344"/>
                </a:cubicBezTo>
                <a:cubicBezTo>
                  <a:pt x="384870" y="815617"/>
                  <a:pt x="43483" y="633272"/>
                  <a:pt x="0" y="423672"/>
                </a:cubicBezTo>
                <a:close/>
              </a:path>
              <a:path w="1828800" h="847344" stroke="0" extrusionOk="0">
                <a:moveTo>
                  <a:pt x="0" y="423672"/>
                </a:moveTo>
                <a:cubicBezTo>
                  <a:pt x="-42068" y="112110"/>
                  <a:pt x="510397" y="-45044"/>
                  <a:pt x="914400" y="0"/>
                </a:cubicBezTo>
                <a:cubicBezTo>
                  <a:pt x="1448121" y="60868"/>
                  <a:pt x="1805258" y="200660"/>
                  <a:pt x="1828800" y="423672"/>
                </a:cubicBezTo>
                <a:cubicBezTo>
                  <a:pt x="1786543" y="620991"/>
                  <a:pt x="1533273" y="805025"/>
                  <a:pt x="914400" y="847344"/>
                </a:cubicBezTo>
                <a:cubicBezTo>
                  <a:pt x="384912" y="821831"/>
                  <a:pt x="42307" y="689719"/>
                  <a:pt x="0" y="42367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Where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when</a:t>
            </a:r>
            <a:r>
              <a:rPr lang="fi-FI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28D5CD-541E-C61D-B362-0861B25788E7}"/>
              </a:ext>
            </a:extLst>
          </p:cNvPr>
          <p:cNvSpPr/>
          <p:nvPr/>
        </p:nvSpPr>
        <p:spPr>
          <a:xfrm>
            <a:off x="7440168" y="4727448"/>
            <a:ext cx="1828800" cy="847344"/>
          </a:xfrm>
          <a:custGeom>
            <a:avLst/>
            <a:gdLst>
              <a:gd name="csX0" fmla="*/ 0 w 1828800"/>
              <a:gd name="csY0" fmla="*/ 423672 h 847344"/>
              <a:gd name="csX1" fmla="*/ 914400 w 1828800"/>
              <a:gd name="csY1" fmla="*/ 0 h 847344"/>
              <a:gd name="csX2" fmla="*/ 1828800 w 1828800"/>
              <a:gd name="csY2" fmla="*/ 423672 h 847344"/>
              <a:gd name="csX3" fmla="*/ 914400 w 1828800"/>
              <a:gd name="csY3" fmla="*/ 847344 h 847344"/>
              <a:gd name="csX4" fmla="*/ 0 w 1828800"/>
              <a:gd name="csY4" fmla="*/ 423672 h 847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8800" h="847344" fill="none" extrusionOk="0">
                <a:moveTo>
                  <a:pt x="0" y="423672"/>
                </a:moveTo>
                <a:cubicBezTo>
                  <a:pt x="87957" y="263190"/>
                  <a:pt x="366948" y="-53226"/>
                  <a:pt x="914400" y="0"/>
                </a:cubicBezTo>
                <a:cubicBezTo>
                  <a:pt x="1371994" y="2977"/>
                  <a:pt x="1811946" y="257794"/>
                  <a:pt x="1828800" y="423672"/>
                </a:cubicBezTo>
                <a:cubicBezTo>
                  <a:pt x="1829002" y="597541"/>
                  <a:pt x="1296604" y="889371"/>
                  <a:pt x="914400" y="847344"/>
                </a:cubicBezTo>
                <a:cubicBezTo>
                  <a:pt x="384870" y="815617"/>
                  <a:pt x="43483" y="633272"/>
                  <a:pt x="0" y="423672"/>
                </a:cubicBezTo>
                <a:close/>
              </a:path>
              <a:path w="1828800" h="847344" stroke="0" extrusionOk="0">
                <a:moveTo>
                  <a:pt x="0" y="423672"/>
                </a:moveTo>
                <a:cubicBezTo>
                  <a:pt x="-42068" y="112110"/>
                  <a:pt x="510397" y="-45044"/>
                  <a:pt x="914400" y="0"/>
                </a:cubicBezTo>
                <a:cubicBezTo>
                  <a:pt x="1448121" y="60868"/>
                  <a:pt x="1805258" y="200660"/>
                  <a:pt x="1828800" y="423672"/>
                </a:cubicBezTo>
                <a:cubicBezTo>
                  <a:pt x="1786543" y="620991"/>
                  <a:pt x="1533273" y="805025"/>
                  <a:pt x="914400" y="847344"/>
                </a:cubicBezTo>
                <a:cubicBezTo>
                  <a:pt x="384912" y="821831"/>
                  <a:pt x="42307" y="689719"/>
                  <a:pt x="0" y="42367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How?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408B79-029A-5556-F69A-466473EAA50F}"/>
              </a:ext>
            </a:extLst>
          </p:cNvPr>
          <p:cNvCxnSpPr>
            <a:stCxn id="5" idx="6"/>
          </p:cNvCxnSpPr>
          <p:nvPr/>
        </p:nvCxnSpPr>
        <p:spPr>
          <a:xfrm>
            <a:off x="3794760" y="2795016"/>
            <a:ext cx="1307592" cy="542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FB9D72-2C1C-B61C-8B86-EC40FB1A9098}"/>
              </a:ext>
            </a:extLst>
          </p:cNvPr>
          <p:cNvCxnSpPr>
            <a:cxnSpLocks/>
          </p:cNvCxnSpPr>
          <p:nvPr/>
        </p:nvCxnSpPr>
        <p:spPr>
          <a:xfrm>
            <a:off x="6786372" y="4051744"/>
            <a:ext cx="1296924" cy="675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A0D773-5C76-1B75-17FA-2CBBB9A46466}"/>
              </a:ext>
            </a:extLst>
          </p:cNvPr>
          <p:cNvCxnSpPr>
            <a:cxnSpLocks/>
          </p:cNvCxnSpPr>
          <p:nvPr/>
        </p:nvCxnSpPr>
        <p:spPr>
          <a:xfrm flipV="1">
            <a:off x="3374137" y="4133088"/>
            <a:ext cx="1377696" cy="732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BFF806-B8CA-DCD8-202E-625B9EED6ECD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6931152" y="2670925"/>
            <a:ext cx="1133454" cy="799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3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0EB00-FC59-6968-7829-CE7325F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Resources &amp; further explorations</a:t>
            </a:r>
          </a:p>
        </p:txBody>
      </p:sp>
      <p:pic>
        <p:nvPicPr>
          <p:cNvPr id="5" name="Picture 4" descr="A cartoon of a person running with a torch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7941CA58-E3B4-70DF-EAD6-3948F0808A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19" r="-1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ook with a person standing on the top&#10;&#10;AI-generated content may be incorrect.">
            <a:extLst>
              <a:ext uri="{FF2B5EF4-FFF2-40B4-BE49-F238E27FC236}">
                <a16:creationId xmlns:a16="http://schemas.microsoft.com/office/drawing/2014/main" id="{FCA037D2-C293-4AE7-4C6F-FAD5B9E99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862" y="185057"/>
            <a:ext cx="1706028" cy="2411186"/>
          </a:xfrm>
          <a:prstGeom prst="rect">
            <a:avLst/>
          </a:prstGeom>
        </p:spPr>
      </p:pic>
      <p:pic>
        <p:nvPicPr>
          <p:cNvPr id="9" name="Picture 8" descr="A hand holding a blue balloon&#10;&#10;AI-generated content may be incorrect.">
            <a:hlinkClick r:id="rId5"/>
            <a:extLst>
              <a:ext uri="{FF2B5EF4-FFF2-40B4-BE49-F238E27FC236}">
                <a16:creationId xmlns:a16="http://schemas.microsoft.com/office/drawing/2014/main" id="{652E7D73-57F1-F448-326E-21AF415CE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9047" y="3929062"/>
            <a:ext cx="19240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BBAE-D632-ADC9-57A9-BDE5DF50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Follow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task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4D11-28E7-5376-2D99-12C795559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observations</a:t>
            </a:r>
            <a:r>
              <a:rPr lang="fi-FI" dirty="0"/>
              <a:t> –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sayings</a:t>
            </a:r>
            <a:r>
              <a:rPr lang="fi-FI" dirty="0"/>
              <a:t>, </a:t>
            </a:r>
            <a:r>
              <a:rPr lang="fi-FI" dirty="0" err="1"/>
              <a:t>doings</a:t>
            </a:r>
            <a:r>
              <a:rPr lang="fi-FI" dirty="0"/>
              <a:t>, </a:t>
            </a:r>
            <a:r>
              <a:rPr lang="fi-FI" dirty="0" err="1"/>
              <a:t>relatings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either</a:t>
            </a:r>
            <a:r>
              <a:rPr lang="fi-FI" dirty="0"/>
              <a:t> </a:t>
            </a:r>
            <a:r>
              <a:rPr lang="fi-FI" dirty="0" err="1"/>
              <a:t>promote</a:t>
            </a:r>
            <a:r>
              <a:rPr lang="fi-FI" dirty="0"/>
              <a:t>, </a:t>
            </a:r>
            <a:r>
              <a:rPr lang="fi-FI" dirty="0" err="1"/>
              <a:t>maintain</a:t>
            </a:r>
            <a:r>
              <a:rPr lang="fi-FI" dirty="0"/>
              <a:t>, </a:t>
            </a:r>
            <a:r>
              <a:rPr lang="fi-FI" dirty="0" err="1"/>
              <a:t>undermine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for </a:t>
            </a:r>
            <a:r>
              <a:rPr lang="fi-FI" dirty="0" err="1"/>
              <a:t>democracy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47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503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Education for democracy</vt:lpstr>
      <vt:lpstr>Aims:</vt:lpstr>
      <vt:lpstr>Managing the course &amp; materials  for today:</vt:lpstr>
      <vt:lpstr>Orientation: What do you think – agree, disagree? </vt:lpstr>
      <vt:lpstr>Another extract from Dewey (1939)</vt:lpstr>
      <vt:lpstr>How does the practice of education connect with democracy?</vt:lpstr>
      <vt:lpstr>In small groups – what have we gleaned so far:</vt:lpstr>
      <vt:lpstr>Resources &amp; further explorations</vt:lpstr>
      <vt:lpstr>Follow up task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Moate, Josephine</dc:creator>
  <cp:lastModifiedBy>Moate, Josephine</cp:lastModifiedBy>
  <cp:revision>7</cp:revision>
  <dcterms:created xsi:type="dcterms:W3CDTF">2026-02-16T07:36:55Z</dcterms:created>
  <dcterms:modified xsi:type="dcterms:W3CDTF">2026-02-16T11:12:13Z</dcterms:modified>
</cp:coreProperties>
</file>