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  <p:sldMasterId id="2147483676" r:id="rId2"/>
    <p:sldMasterId id="2147483691" r:id="rId3"/>
    <p:sldMasterId id="2147483704" r:id="rId4"/>
  </p:sldMasterIdLst>
  <p:notesMasterIdLst>
    <p:notesMasterId r:id="rId19"/>
  </p:notesMasterIdLst>
  <p:handoutMasterIdLst>
    <p:handoutMasterId r:id="rId20"/>
  </p:handoutMasterIdLst>
  <p:sldIdLst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8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1046" y="1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5" d="100"/>
          <a:sy n="95" d="100"/>
        </p:scale>
        <p:origin x="348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17-01-06T11:24:25.677" idx="1">
    <p:pos x="3412" y="714"/>
    <p:text/>
    <p:extLst>
      <p:ext uri="{C676402C-5697-4E1C-873F-D02D1690AC5C}">
        <p15:threadingInfo xmlns:p15="http://schemas.microsoft.com/office/powerpoint/2012/main" timeZoneBias="-12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BE7678-06AD-400A-897A-A7621F129EE9}" type="datetimeFigureOut">
              <a:rPr lang="en-US" smtClean="0"/>
              <a:t>1/7/2017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462CFB-D9A9-4B1F-8FB8-786F498F3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5518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EF5AE3-F23C-4A26-A920-797EF6CC649E}" type="datetimeFigureOut">
              <a:rPr lang="en-US" smtClean="0"/>
              <a:t>1/7/2017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CF14A7-E58F-46E6-8064-ACD9EA15BD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7216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Fram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8400" y="1122363"/>
            <a:ext cx="6600825" cy="1786844"/>
          </a:xfrm>
        </p:spPr>
        <p:txBody>
          <a:bodyPr anchor="t" anchorCtr="0">
            <a:normAutofit/>
          </a:bodyPr>
          <a:lstStyle>
            <a:lvl1pPr algn="l"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8855" y="3813377"/>
            <a:ext cx="5228746" cy="705704"/>
          </a:xfrm>
        </p:spPr>
        <p:txBody>
          <a:bodyPr>
            <a:normAutofit/>
          </a:bodyPr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9" name="Bildobjekt 2" descr="ManOpeningAbox_NoStripes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5975" y="3609975"/>
            <a:ext cx="1649413" cy="311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5462221" y="6432517"/>
            <a:ext cx="2318400" cy="365125"/>
          </a:xfrm>
        </p:spPr>
        <p:txBody>
          <a:bodyPr/>
          <a:lstStyle/>
          <a:p>
            <a:fld id="{F2E35E00-9B92-4429-BAB3-343CCB591F87}" type="datetimeFigureOut">
              <a:rPr lang="en-US" smtClean="0"/>
              <a:t>1/7/2017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52675" y="6439676"/>
            <a:ext cx="30861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1577" y="6432957"/>
            <a:ext cx="720000" cy="365125"/>
          </a:xfrm>
        </p:spPr>
        <p:txBody>
          <a:bodyPr/>
          <a:lstStyle/>
          <a:p>
            <a:fld id="{FAFA399C-3ADC-48EA-A9AB-1C1A760B7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04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629051" y="1610170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4629551" y="1610170"/>
            <a:ext cx="3886200" cy="4351338"/>
          </a:xfrm>
        </p:spPr>
        <p:txBody>
          <a:bodyPr/>
          <a:lstStyle>
            <a:lvl1pPr marL="0" indent="0">
              <a:buNone/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35E00-9B92-4429-BAB3-343CCB591F87}" type="datetimeFigureOut">
              <a:rPr lang="en-US" smtClean="0"/>
              <a:t>1/7/2017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A399C-3ADC-48EA-A9AB-1C1A760B7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011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35E00-9B92-4429-BAB3-343CCB591F87}" type="datetimeFigureOut">
              <a:rPr lang="en-US" smtClean="0"/>
              <a:t>1/7/2017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A399C-3ADC-48EA-A9AB-1C1A760B7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6424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35E00-9B92-4429-BAB3-343CCB591F87}" type="datetimeFigureOut">
              <a:rPr lang="en-US" smtClean="0"/>
              <a:t>1/7/2017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A399C-3ADC-48EA-A9AB-1C1A760B7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6792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35E00-9B92-4429-BAB3-343CCB591F87}" type="datetimeFigureOut">
              <a:rPr lang="en-US" smtClean="0"/>
              <a:t>1/7/2017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A399C-3ADC-48EA-A9AB-1C1A760B771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6205538"/>
          </a:xfrm>
        </p:spPr>
        <p:txBody>
          <a:bodyPr/>
          <a:lstStyle>
            <a:lvl1pPr marL="0" indent="0">
              <a:buNone/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0070362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screen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0" indent="0">
              <a:buNone/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42824491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80815" y="1122363"/>
            <a:ext cx="7182371" cy="4352400"/>
          </a:xfrm>
        </p:spPr>
        <p:txBody>
          <a:bodyPr vert="horz" lIns="91440" tIns="45720" rIns="91440" bIns="45720" rtlCol="0" anchor="t" anchorCtr="0">
            <a:normAutofit/>
          </a:bodyPr>
          <a:lstStyle>
            <a:lvl1pPr algn="ctr">
              <a:defRPr lang="en-US" sz="4400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462221" y="6432517"/>
            <a:ext cx="2318400" cy="365125"/>
          </a:xfrm>
        </p:spPr>
        <p:txBody>
          <a:bodyPr/>
          <a:lstStyle/>
          <a:p>
            <a:fld id="{F2E35E00-9B92-4429-BAB3-343CCB591F87}" type="datetimeFigureOut">
              <a:rPr lang="en-US" smtClean="0"/>
              <a:t>1/7/2017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52675" y="6439676"/>
            <a:ext cx="30861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1577" y="6432957"/>
            <a:ext cx="720000" cy="365125"/>
          </a:xfrm>
        </p:spPr>
        <p:txBody>
          <a:bodyPr/>
          <a:lstStyle/>
          <a:p>
            <a:fld id="{FAFA399C-3ADC-48EA-A9AB-1C1A760B7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1245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vider Blu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8400" y="1122363"/>
            <a:ext cx="6600825" cy="1786844"/>
          </a:xfrm>
        </p:spPr>
        <p:txBody>
          <a:bodyPr anchor="t" anchorCtr="0">
            <a:normAutofit/>
          </a:bodyPr>
          <a:lstStyle>
            <a:lvl1pPr algn="l"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8855" y="3813377"/>
            <a:ext cx="5228746" cy="705704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FFD43-F6C1-4C0B-85FA-04E3A675C4B9}" type="datetimeFigureOut">
              <a:rPr lang="en-US" smtClean="0"/>
              <a:t>1/7/2017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Engineering with a difference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521FF-86DB-42B4-9013-2EF5F7269159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Bildobjekt 11" descr="ManOpeningAbox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0738" y="3665538"/>
            <a:ext cx="1631950" cy="3078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05039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vider Blu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8400" y="1122363"/>
            <a:ext cx="6600825" cy="1786844"/>
          </a:xfrm>
        </p:spPr>
        <p:txBody>
          <a:bodyPr anchor="t" anchorCtr="0"/>
          <a:lstStyle>
            <a:lvl1pPr algn="l">
              <a:defRPr lang="en-US" sz="4400" kern="120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8855" y="3813377"/>
            <a:ext cx="5228746" cy="705704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FFD43-F6C1-4C0B-85FA-04E3A675C4B9}" type="datetimeFigureOut">
              <a:rPr lang="en-US" smtClean="0"/>
              <a:t>1/7/2017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Engineering with a difference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521FF-86DB-42B4-9013-2EF5F7269159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Bildobjekt 1" descr="TechnicalDoc_whenBlueBg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5325" y="3429000"/>
            <a:ext cx="4503738" cy="323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51132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FFD43-F6C1-4C0B-85FA-04E3A675C4B9}" type="datetimeFigureOut">
              <a:rPr lang="en-US" smtClean="0"/>
              <a:t>1/7/2017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Engineering with a difference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521FF-86DB-42B4-9013-2EF5F7269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0145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vider Orang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8400" y="1122363"/>
            <a:ext cx="6600825" cy="1786844"/>
          </a:xfrm>
        </p:spPr>
        <p:txBody>
          <a:bodyPr anchor="t" anchorCtr="0">
            <a:normAutofit/>
          </a:bodyPr>
          <a:lstStyle>
            <a:lvl1pPr algn="l"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8855" y="3813377"/>
            <a:ext cx="5228746" cy="705704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7" name="Bildobjekt 1" descr="turbin_Transp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075363" y="3113089"/>
            <a:ext cx="3068637" cy="3744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9BE33-2D62-44DD-B425-413A07CB5EBD}" type="datetimeFigureOut">
              <a:rPr lang="en-US" smtClean="0"/>
              <a:t>1/7/2017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Engineering with a difference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34DA2-1F94-4662-93B4-6BD46D148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856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Fram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8401" y="1122363"/>
            <a:ext cx="6600825" cy="1786844"/>
          </a:xfrm>
        </p:spPr>
        <p:txBody>
          <a:bodyPr vert="horz" lIns="91440" tIns="45720" rIns="91440" bIns="45720" rtlCol="0" anchor="t" anchorCtr="0">
            <a:normAutofit/>
          </a:bodyPr>
          <a:lstStyle>
            <a:lvl1pPr>
              <a:defRPr lang="en-US" sz="4400" dirty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8855" y="3813377"/>
            <a:ext cx="5228746" cy="705704"/>
          </a:xfrm>
        </p:spPr>
        <p:txBody>
          <a:bodyPr>
            <a:normAutofit/>
          </a:bodyPr>
          <a:lstStyle>
            <a:lvl1pPr marL="0" indent="0" algn="l">
              <a:buNone/>
              <a:defRPr lang="en-US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8" name="Bildobjekt 1" descr="ManWithSign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3725" y="3400425"/>
            <a:ext cx="1765300" cy="332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Date Placeholder 3"/>
          <p:cNvSpPr>
            <a:spLocks noGrp="1"/>
          </p:cNvSpPr>
          <p:nvPr userDrawn="1">
            <p:ph type="dt" sz="half" idx="10"/>
          </p:nvPr>
        </p:nvSpPr>
        <p:spPr>
          <a:xfrm>
            <a:off x="5462221" y="6432517"/>
            <a:ext cx="2318400" cy="365125"/>
          </a:xfrm>
        </p:spPr>
        <p:txBody>
          <a:bodyPr/>
          <a:lstStyle/>
          <a:p>
            <a:fld id="{F2E35E00-9B92-4429-BAB3-343CCB591F87}" type="datetimeFigureOut">
              <a:rPr lang="en-US" smtClean="0"/>
              <a:t>1/7/2017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2352675" y="6439676"/>
            <a:ext cx="30861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 userDrawn="1">
            <p:ph type="sldNum" sz="quarter" idx="12"/>
          </p:nvPr>
        </p:nvSpPr>
        <p:spPr>
          <a:xfrm>
            <a:off x="7801577" y="6432957"/>
            <a:ext cx="720000" cy="365125"/>
          </a:xfrm>
        </p:spPr>
        <p:txBody>
          <a:bodyPr/>
          <a:lstStyle/>
          <a:p>
            <a:fld id="{FAFA399C-3ADC-48EA-A9AB-1C1A760B7718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03241" y="3870435"/>
            <a:ext cx="1465318" cy="211887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044649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vider Oran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8400" y="1122363"/>
            <a:ext cx="6600825" cy="1786844"/>
          </a:xfrm>
        </p:spPr>
        <p:txBody>
          <a:bodyPr anchor="t" anchorCtr="0">
            <a:normAutofit/>
          </a:bodyPr>
          <a:lstStyle>
            <a:lvl1pPr algn="l"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9BE33-2D62-44DD-B425-413A07CB5EBD}" type="datetimeFigureOut">
              <a:rPr lang="en-US" smtClean="0"/>
              <a:t>1/7/2017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Engineering with a difference</a:t>
            </a:r>
          </a:p>
        </p:txBody>
      </p:sp>
      <p:pic>
        <p:nvPicPr>
          <p:cNvPr id="8" name="Bildobjekt 4" descr="Counter_woman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4688" y="3235325"/>
            <a:ext cx="427355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34DA2-1F94-4662-93B4-6BD46D1481FC}" type="slidenum">
              <a:rPr lang="en-US" smtClean="0"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8855" y="3813377"/>
            <a:ext cx="3745035" cy="1491720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828561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9BE33-2D62-44DD-B425-413A07CB5EBD}" type="datetimeFigureOut">
              <a:rPr lang="en-US" smtClean="0"/>
              <a:t>1/7/2017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Engineering with a difference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34DA2-1F94-4662-93B4-6BD46D148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7204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6"/>
          <p:cNvSpPr>
            <a:spLocks noChangeArrowheads="1"/>
          </p:cNvSpPr>
          <p:nvPr userDrawn="1"/>
        </p:nvSpPr>
        <p:spPr bwMode="auto">
          <a:xfrm>
            <a:off x="630238" y="2357438"/>
            <a:ext cx="79025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sv-SE" altLang="en-US" sz="4200">
                <a:solidFill>
                  <a:srgbClr val="FFFFFF"/>
                </a:solidFill>
                <a:latin typeface="Calibri" panose="020F0502020204030204" pitchFamily="34" charset="0"/>
              </a:rPr>
              <a:t>Engineering with a difference</a:t>
            </a:r>
          </a:p>
        </p:txBody>
      </p:sp>
      <p:pic>
        <p:nvPicPr>
          <p:cNvPr id="6" name="Bildobjekt 1" descr="ManWithPen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8050" y="3349625"/>
            <a:ext cx="1538288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333483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6"/>
          <p:cNvSpPr>
            <a:spLocks noChangeArrowheads="1"/>
          </p:cNvSpPr>
          <p:nvPr userDrawn="1"/>
        </p:nvSpPr>
        <p:spPr bwMode="auto">
          <a:xfrm>
            <a:off x="630238" y="2357438"/>
            <a:ext cx="79025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sv-SE" altLang="en-US" sz="4200">
                <a:solidFill>
                  <a:srgbClr val="FFFFFF"/>
                </a:solidFill>
                <a:latin typeface="Calibri" panose="020F0502020204030204" pitchFamily="34" charset="0"/>
              </a:rPr>
              <a:t>Engineering with a difference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60" b="1"/>
          <a:stretch/>
        </p:blipFill>
        <p:spPr>
          <a:xfrm>
            <a:off x="0" y="-5348"/>
            <a:ext cx="9144000" cy="1499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295954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d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1" descr="Etteplan_logo_whit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9438" y="2781300"/>
            <a:ext cx="5099050" cy="119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34627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Fram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2" descr="Box_Blu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7838" y="3979863"/>
            <a:ext cx="4411662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8401" y="1122363"/>
            <a:ext cx="6600825" cy="1786844"/>
          </a:xfrm>
        </p:spPr>
        <p:txBody>
          <a:bodyPr vert="horz" lIns="91440" tIns="45720" rIns="91440" bIns="45720" rtlCol="0" anchor="t" anchorCtr="0">
            <a:normAutofit/>
          </a:bodyPr>
          <a:lstStyle>
            <a:lvl1pPr>
              <a:defRPr lang="en-US" sz="4400" dirty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8856" y="3813377"/>
            <a:ext cx="2667041" cy="2062528"/>
          </a:xfrm>
        </p:spPr>
        <p:txBody>
          <a:bodyPr>
            <a:normAutofit/>
          </a:bodyPr>
          <a:lstStyle>
            <a:lvl1pPr marL="0" indent="0" algn="l">
              <a:buNone/>
              <a:defRPr lang="en-US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5462221" y="6432517"/>
            <a:ext cx="2318400" cy="365125"/>
          </a:xfrm>
        </p:spPr>
        <p:txBody>
          <a:bodyPr/>
          <a:lstStyle/>
          <a:p>
            <a:fld id="{F2E35E00-9B92-4429-BAB3-343CCB591F87}" type="datetimeFigureOut">
              <a:rPr lang="en-US" smtClean="0"/>
              <a:t>1/7/2017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52675" y="6439676"/>
            <a:ext cx="30861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1577" y="6432957"/>
            <a:ext cx="720000" cy="365125"/>
          </a:xfrm>
        </p:spPr>
        <p:txBody>
          <a:bodyPr/>
          <a:lstStyle/>
          <a:p>
            <a:fld id="{FAFA399C-3ADC-48EA-A9AB-1C1A760B7718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414838" y="4217988"/>
            <a:ext cx="4106862" cy="151288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81697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Fram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35E00-9B92-4429-BAB3-343CCB591F87}" type="datetimeFigureOut">
              <a:rPr lang="en-US" smtClean="0"/>
              <a:pPr/>
              <a:t>1/7/2017</a:t>
            </a:fld>
            <a:endParaRPr lang="en-US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A399C-3ADC-48EA-A9AB-1C1A760B771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968401" y="1122363"/>
            <a:ext cx="6600825" cy="1786844"/>
          </a:xfrm>
        </p:spPr>
        <p:txBody>
          <a:bodyPr vert="horz" lIns="91440" tIns="45720" rIns="91440" bIns="45720" rtlCol="0" anchor="t" anchorCtr="0">
            <a:normAutofit/>
          </a:bodyPr>
          <a:lstStyle>
            <a:lvl1pPr>
              <a:defRPr lang="en-US" sz="4400" dirty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Subtitle 2"/>
          <p:cNvSpPr>
            <a:spLocks noGrp="1"/>
          </p:cNvSpPr>
          <p:nvPr>
            <p:ph type="subTitle" idx="1"/>
          </p:nvPr>
        </p:nvSpPr>
        <p:spPr>
          <a:xfrm>
            <a:off x="968855" y="3813377"/>
            <a:ext cx="5228746" cy="705704"/>
          </a:xfrm>
        </p:spPr>
        <p:txBody>
          <a:bodyPr>
            <a:normAutofit/>
          </a:bodyPr>
          <a:lstStyle>
            <a:lvl1pPr marL="0" indent="0" algn="l">
              <a:buNone/>
              <a:defRPr lang="en-US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7602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Frame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35E00-9B92-4429-BAB3-343CCB591F87}" type="datetimeFigureOut">
              <a:rPr lang="en-US" smtClean="0"/>
              <a:pPr/>
              <a:t>1/7/2017</a:t>
            </a:fld>
            <a:endParaRPr lang="en-US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A399C-3ADC-48EA-A9AB-1C1A760B771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968401" y="1122363"/>
            <a:ext cx="6600825" cy="1786844"/>
          </a:xfrm>
        </p:spPr>
        <p:txBody>
          <a:bodyPr vert="horz" lIns="91440" tIns="45720" rIns="91440" bIns="45720" rtlCol="0" anchor="t" anchorCtr="0">
            <a:normAutofit/>
          </a:bodyPr>
          <a:lstStyle>
            <a:lvl1pPr>
              <a:defRPr lang="en-US" sz="440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968855" y="3813377"/>
            <a:ext cx="5228746" cy="705704"/>
          </a:xfrm>
        </p:spPr>
        <p:txBody>
          <a:bodyPr>
            <a:normAutofit/>
          </a:bodyPr>
          <a:lstStyle>
            <a:lvl1pPr marL="0" indent="0" algn="l">
              <a:buNone/>
              <a:defRPr lang="en-US" sz="24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778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Fram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2" descr="Wind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2360" y="1376894"/>
            <a:ext cx="5487428" cy="4688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8401" y="1122363"/>
            <a:ext cx="6600825" cy="1786844"/>
          </a:xfrm>
        </p:spPr>
        <p:txBody>
          <a:bodyPr vert="horz" lIns="91440" tIns="45720" rIns="91440" bIns="45720" rtlCol="0" anchor="t" anchorCtr="0">
            <a:normAutofit/>
          </a:bodyPr>
          <a:lstStyle>
            <a:lvl1pPr>
              <a:defRPr lang="en-US" sz="4400" dirty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8855" y="3813377"/>
            <a:ext cx="5228746" cy="705704"/>
          </a:xfrm>
        </p:spPr>
        <p:txBody>
          <a:bodyPr>
            <a:normAutofit/>
          </a:bodyPr>
          <a:lstStyle>
            <a:lvl1pPr marL="0" indent="0" algn="l">
              <a:buNone/>
              <a:defRPr lang="en-US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462221" y="6432517"/>
            <a:ext cx="2318400" cy="365125"/>
          </a:xfrm>
        </p:spPr>
        <p:txBody>
          <a:bodyPr/>
          <a:lstStyle/>
          <a:p>
            <a:fld id="{F2E35E00-9B92-4429-BAB3-343CCB591F87}" type="datetimeFigureOut">
              <a:rPr lang="en-US" smtClean="0"/>
              <a:t>1/7/2017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52675" y="6439676"/>
            <a:ext cx="30861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1577" y="6432957"/>
            <a:ext cx="720000" cy="365125"/>
          </a:xfrm>
        </p:spPr>
        <p:txBody>
          <a:bodyPr/>
          <a:lstStyle/>
          <a:p>
            <a:fld id="{FAFA399C-3ADC-48EA-A9AB-1C1A760B7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090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 and 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462222" y="6432517"/>
            <a:ext cx="2318400" cy="365125"/>
          </a:xfrm>
        </p:spPr>
        <p:txBody>
          <a:bodyPr/>
          <a:lstStyle/>
          <a:p>
            <a:fld id="{F2E35E00-9B92-4429-BAB3-343CCB591F87}" type="datetimeFigureOut">
              <a:rPr lang="en-US" smtClean="0"/>
              <a:t>1/7/2017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A399C-3ADC-48EA-A9AB-1C1A760B771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29051" y="1610170"/>
            <a:ext cx="78867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91830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 with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35E00-9B92-4429-BAB3-343CCB591F87}" type="datetimeFigureOut">
              <a:rPr lang="en-US" smtClean="0"/>
              <a:t>1/7/2017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A399C-3ADC-48EA-A9AB-1C1A760B7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46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 Tex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629051" y="1610170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551" y="1610170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35E00-9B92-4429-BAB3-343CCB591F87}" type="datetimeFigureOut">
              <a:rPr lang="en-US" smtClean="0"/>
              <a:t>1/7/2017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A399C-3ADC-48EA-A9AB-1C1A760B7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870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1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1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4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5" Type="http://schemas.openxmlformats.org/officeDocument/2006/relationships/image" Target="../media/image1.png"/><Relationship Id="rId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6218238"/>
            <a:ext cx="9144000" cy="639762"/>
          </a:xfrm>
          <a:prstGeom prst="rect">
            <a:avLst/>
          </a:prstGeom>
          <a:solidFill>
            <a:schemeClr val="accent1"/>
          </a:solidFill>
          <a:ln w="635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9051" y="332656"/>
            <a:ext cx="7886700" cy="6480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051" y="1610170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62222" y="6432517"/>
            <a:ext cx="231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2E35E00-9B92-4429-BAB3-343CCB591F87}" type="datetimeFigureOut">
              <a:rPr lang="en-US" smtClean="0"/>
              <a:pPr/>
              <a:t>1/7/2017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52675" y="6439676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01577" y="6432957"/>
            <a:ext cx="72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AFA399C-3ADC-48EA-A9AB-1C1A760B771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Bildobjekt 7" descr="Etteplan_logo_white.pn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938" y="6380163"/>
            <a:ext cx="14430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41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0" r:id="rId2"/>
    <p:sldLayoutId id="2147483671" r:id="rId3"/>
    <p:sldLayoutId id="2147483720" r:id="rId4"/>
    <p:sldLayoutId id="2147483721" r:id="rId5"/>
    <p:sldLayoutId id="2147483716" r:id="rId6"/>
    <p:sldLayoutId id="2147483673" r:id="rId7"/>
    <p:sldLayoutId id="2147483662" r:id="rId8"/>
    <p:sldLayoutId id="2147483664" r:id="rId9"/>
    <p:sldLayoutId id="2147483719" r:id="rId10"/>
    <p:sldLayoutId id="2147483666" r:id="rId11"/>
    <p:sldLayoutId id="2147483667" r:id="rId12"/>
    <p:sldLayoutId id="2147483688" r:id="rId13"/>
    <p:sldLayoutId id="2147483689" r:id="rId14"/>
    <p:sldLayoutId id="2147483675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800100" indent="-3429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3429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indent="-3429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171700" indent="-3429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6480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56386" y="6438759"/>
            <a:ext cx="231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417FFD43-F6C1-4C0B-85FA-04E3A675C4B9}" type="datetimeFigureOut">
              <a:rPr lang="en-US" smtClean="0"/>
              <a:pPr/>
              <a:t>1/7/2017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52675" y="643320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Engineering with a difference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01577" y="6433220"/>
            <a:ext cx="72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737521FF-86DB-42B4-9013-2EF5F7269159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Bildobjekt 7" descr="Etteplan_logo_white.pn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938" y="6380163"/>
            <a:ext cx="14430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96970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90" r:id="rId2"/>
    <p:sldLayoutId id="2147483683" r:id="rId3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</p:spPr>
        <p:txBody>
          <a:bodyPr vert="horz" lIns="91440" tIns="45720" rIns="91440" bIns="45720" rtlCol="0" anchor="t" anchorCtr="0">
            <a:norm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56386" y="6438496"/>
            <a:ext cx="231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6E49BE33-2D62-44DD-B425-413A07CB5EBD}" type="datetimeFigureOut">
              <a:rPr lang="en-US" smtClean="0"/>
              <a:pPr/>
              <a:t>1/7/2017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52675" y="6432056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Engineering with a difference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01577" y="6432957"/>
            <a:ext cx="72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EC234DA2-1F94-4662-93B4-6BD46D1481F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Bildobjekt 7" descr="Etteplan_logo_white.pn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938" y="6380163"/>
            <a:ext cx="14430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6711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703" r:id="rId2"/>
    <p:sldLayoutId id="2147483698" r:id="rId3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56386" y="6438496"/>
            <a:ext cx="231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2DDC329-9793-4E39-BB78-E49E9B53D916}" type="datetimeFigureOut">
              <a:rPr lang="en-US" smtClean="0"/>
              <a:pPr/>
              <a:t>1/7/2017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52675" y="6432056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01577" y="6432957"/>
            <a:ext cx="72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E9E8BBD1-228B-4309-9B94-AF457978771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Bildobjekt 7" descr="Etteplan_logo_white.pn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938" y="6380163"/>
            <a:ext cx="14430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6277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7" r:id="rId2"/>
    <p:sldLayoutId id="2147483718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6858000"/>
          </a:xfrm>
          <a:ln>
            <a:solidFill>
              <a:srgbClr val="FF0000"/>
            </a:solidFill>
          </a:ln>
        </p:spPr>
      </p:sp>
      <p:sp>
        <p:nvSpPr>
          <p:cNvPr id="10" name="TextBox 9"/>
          <p:cNvSpPr txBox="1"/>
          <p:nvPr/>
        </p:nvSpPr>
        <p:spPr>
          <a:xfrm>
            <a:off x="1727199" y="2602524"/>
            <a:ext cx="559581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4000" dirty="0"/>
              <a:t>KERTA- JA KESTOKATETROINTI</a:t>
            </a:r>
          </a:p>
          <a:p>
            <a:endParaRPr lang="fi-FI" sz="4000" dirty="0"/>
          </a:p>
        </p:txBody>
      </p:sp>
      <p:sp>
        <p:nvSpPr>
          <p:cNvPr id="12" name="TextBox 11"/>
          <p:cNvSpPr txBox="1"/>
          <p:nvPr/>
        </p:nvSpPr>
        <p:spPr>
          <a:xfrm>
            <a:off x="1860061" y="4118707"/>
            <a:ext cx="668215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	-VIRTSATEIDEN JA RAKON HUUHTELEMINEN</a:t>
            </a:r>
          </a:p>
          <a:p>
            <a:r>
              <a:rPr lang="fi-FI" dirty="0"/>
              <a:t>	-VIRTSA-AVANNE JA SEN HOITO</a:t>
            </a:r>
          </a:p>
          <a:p>
            <a:r>
              <a:rPr lang="fi-FI" dirty="0"/>
              <a:t>	-KYSTOSTOMIAKATETRIN LAITTAMINEN JA HOITO</a:t>
            </a:r>
          </a:p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r>
              <a:rPr lang="fi-FI" dirty="0"/>
              <a:t>	LÄHTEET:</a:t>
            </a:r>
          </a:p>
          <a:p>
            <a:r>
              <a:rPr lang="fi-FI" dirty="0"/>
              <a:t>	(Lähihoitajan käsikirja, Hoitamalla hyvää oloa)</a:t>
            </a:r>
          </a:p>
        </p:txBody>
      </p:sp>
    </p:spTree>
    <p:extLst>
      <p:ext uri="{BB962C8B-B14F-4D97-AF65-F5344CB8AC3E}">
        <p14:creationId xmlns:p14="http://schemas.microsoft.com/office/powerpoint/2010/main" val="40023864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TextBox 2"/>
          <p:cNvSpPr txBox="1"/>
          <p:nvPr/>
        </p:nvSpPr>
        <p:spPr>
          <a:xfrm>
            <a:off x="1563077" y="1211385"/>
            <a:ext cx="6205415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Jos katetri on tarttunut kiinni, pyöritä sitä varovasti.</a:t>
            </a:r>
          </a:p>
          <a:p>
            <a:r>
              <a:rPr lang="fi-FI" dirty="0"/>
              <a:t>3) Laita katetri suoraan suojakäsineen sisään. Merkitse potilaspapereihin/rekisteriin, milloin katetri on poistettu.</a:t>
            </a:r>
          </a:p>
          <a:p>
            <a:endParaRPr lang="fi-FI" dirty="0"/>
          </a:p>
          <a:p>
            <a:r>
              <a:rPr lang="fi-FI" dirty="0"/>
              <a:t># VIRTSANÄYTTEEN OTTAMINEN KESTOKATETRISTA:</a:t>
            </a:r>
          </a:p>
          <a:p>
            <a:endParaRPr lang="fi-FI" dirty="0"/>
          </a:p>
          <a:p>
            <a:r>
              <a:rPr lang="fi-FI" dirty="0"/>
              <a:t>-Sulje katetrin virtaus pihdillä 3-4 tunniksi, jos rakon tila sen sallii.</a:t>
            </a:r>
          </a:p>
          <a:p>
            <a:r>
              <a:rPr lang="fi-FI" dirty="0"/>
              <a:t>-Puhdista katetrin pintaa antiseptisellä liuoksella punktiota varten sulkemiskohdan yläpuolelta. Jos katetri alkaa vuotaa punktiokohdasta, voit ottaa näytteen vain katetrin vaihdon yhteydessä.</a:t>
            </a:r>
          </a:p>
          <a:p>
            <a:r>
              <a:rPr lang="fi-FI" dirty="0"/>
              <a:t>-Punktoi katetri 20 ml: ruiskuun liitetyllä neulalla ja avaa katetrin sulkeneet pihdit.</a:t>
            </a:r>
          </a:p>
          <a:p>
            <a:r>
              <a:rPr lang="fi-FI" dirty="0"/>
              <a:t>-Ime ruiskuun noin 20 ml virtsaa. Sekoita virtsaa ruiskussa ja vie se steriilisti sedimenttiputkeen. Toimita laboratorioon.</a:t>
            </a:r>
          </a:p>
          <a:p>
            <a:r>
              <a:rPr lang="fi-FI" dirty="0"/>
              <a:t>Muista merkitä lähetteeseen, että näyte on otettu </a:t>
            </a:r>
            <a:r>
              <a:rPr lang="fi-FI" dirty="0" err="1"/>
              <a:t>KK:sta</a:t>
            </a:r>
            <a:r>
              <a:rPr lang="fi-FI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027350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5" name="TextBox 4"/>
          <p:cNvSpPr txBox="1"/>
          <p:nvPr/>
        </p:nvSpPr>
        <p:spPr>
          <a:xfrm>
            <a:off x="1023815" y="992554"/>
            <a:ext cx="755747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# VIRTSATEIDEN TAI RAKON HUUHTELEMINEN:</a:t>
            </a:r>
          </a:p>
          <a:p>
            <a:endParaRPr lang="fi-FI" dirty="0"/>
          </a:p>
          <a:p>
            <a:r>
              <a:rPr lang="fi-FI" dirty="0"/>
              <a:t>-Virtsateitä tai rakkoa voidaan joutua huuhtelemaan, jos potilaan virtsa on veristä tai katetri on tukkeutunut.</a:t>
            </a:r>
          </a:p>
          <a:p>
            <a:r>
              <a:rPr lang="fi-FI" dirty="0"/>
              <a:t>-Tähän tarkoitukseen käytetään ns. kolmitiekatetria (kanavat: virtsan poistumista varten, </a:t>
            </a:r>
            <a:r>
              <a:rPr lang="fi-FI" dirty="0" err="1"/>
              <a:t>ballongin</a:t>
            </a:r>
            <a:r>
              <a:rPr lang="fi-FI" dirty="0"/>
              <a:t> täyttöä varten, huuhtelua varten).</a:t>
            </a:r>
          </a:p>
          <a:p>
            <a:r>
              <a:rPr lang="fi-FI" dirty="0"/>
              <a:t>-Potilaalle laitetaan kolmitiekatetri, jos esim. </a:t>
            </a:r>
          </a:p>
          <a:p>
            <a:r>
              <a:rPr lang="fi-FI" dirty="0"/>
              <a:t>	-verenvuotoa virtsateistä </a:t>
            </a:r>
          </a:p>
          <a:p>
            <a:r>
              <a:rPr lang="fi-FI" dirty="0"/>
              <a:t>	-halutaan estää verihyytymien muodostuminen</a:t>
            </a:r>
          </a:p>
          <a:p>
            <a:r>
              <a:rPr lang="fi-FI" dirty="0"/>
              <a:t>	-tehty eturauhasen höyläys</a:t>
            </a:r>
          </a:p>
          <a:p>
            <a:r>
              <a:rPr lang="fi-FI" dirty="0"/>
              <a:t>-Jos virtsarakkoa joudutaan huuhtelemaan niin siihen käytetään fysiologista keittosuolaliuosta. Rakkoa huuhdellaan niin kauan kunnes virtsa kirkastuu tai lääkäri toisin määrää.</a:t>
            </a:r>
          </a:p>
          <a:p>
            <a:r>
              <a:rPr lang="fi-FI" dirty="0"/>
              <a:t>-Tärkeää seurata, että sisään menevän huuhtelunesteen ja ulos tulevan virtsan määrä on vähintään yhtä suuri.</a:t>
            </a:r>
          </a:p>
        </p:txBody>
      </p:sp>
    </p:spTree>
    <p:extLst>
      <p:ext uri="{BB962C8B-B14F-4D97-AF65-F5344CB8AC3E}">
        <p14:creationId xmlns:p14="http://schemas.microsoft.com/office/powerpoint/2010/main" val="33704092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TextBox 2"/>
          <p:cNvSpPr txBox="1"/>
          <p:nvPr/>
        </p:nvSpPr>
        <p:spPr>
          <a:xfrm>
            <a:off x="726831" y="593969"/>
            <a:ext cx="624449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# VIRTSA-AVANNE JA SEN HOITO:</a:t>
            </a:r>
          </a:p>
          <a:p>
            <a:endParaRPr lang="fi-FI" dirty="0"/>
          </a:p>
          <a:p>
            <a:r>
              <a:rPr lang="fi-FI" dirty="0"/>
              <a:t>-Virtsa-avanne = </a:t>
            </a:r>
            <a:r>
              <a:rPr lang="fi-FI" dirty="0" err="1"/>
              <a:t>urostooma</a:t>
            </a:r>
            <a:endParaRPr lang="fi-FI" dirty="0"/>
          </a:p>
          <a:p>
            <a:r>
              <a:rPr lang="fi-FI" dirty="0"/>
              <a:t>-</a:t>
            </a:r>
            <a:r>
              <a:rPr lang="fi-FI" dirty="0" err="1"/>
              <a:t>Urostooma</a:t>
            </a:r>
            <a:r>
              <a:rPr lang="fi-FI" dirty="0"/>
              <a:t> tehdään potilaalle silloin, jos hänellä on:</a:t>
            </a:r>
          </a:p>
          <a:p>
            <a:r>
              <a:rPr lang="fi-FI" dirty="0"/>
              <a:t>	-virtsarakon syöpä</a:t>
            </a:r>
          </a:p>
          <a:p>
            <a:r>
              <a:rPr lang="fi-FI" dirty="0"/>
              <a:t>	-synnynnäinen epämuodostuma virtsateissä</a:t>
            </a:r>
          </a:p>
          <a:p>
            <a:r>
              <a:rPr lang="fi-FI" dirty="0"/>
              <a:t>	-virtsarakon/virtsaputken toimintahäiriö</a:t>
            </a:r>
          </a:p>
          <a:p>
            <a:r>
              <a:rPr lang="fi-FI" dirty="0"/>
              <a:t>-Ohutsuolesta tehdään säiliö, jonka läpi virtsa ohjataan kulkemaan. Virtsanjohtimet liitetään ohutsuoleen ja toinen pää tuodaan vatsanpeitteiden läpi iholle. Lopuksi virtsa-avanne yhdistetään siihen tarkoitettuun avannesidokseen.</a:t>
            </a:r>
          </a:p>
          <a:p>
            <a:r>
              <a:rPr lang="fi-FI" dirty="0"/>
              <a:t>-Hoito: avannesidoksen vaihto ja ihon kunnon tarkkailu/hoito.</a:t>
            </a:r>
          </a:p>
        </p:txBody>
      </p:sp>
    </p:spTree>
    <p:extLst>
      <p:ext uri="{BB962C8B-B14F-4D97-AF65-F5344CB8AC3E}">
        <p14:creationId xmlns:p14="http://schemas.microsoft.com/office/powerpoint/2010/main" val="12857630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TextBox 2"/>
          <p:cNvSpPr txBox="1"/>
          <p:nvPr/>
        </p:nvSpPr>
        <p:spPr>
          <a:xfrm>
            <a:off x="687754" y="750277"/>
            <a:ext cx="723704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# KYSTOSTOMIAPOTILAAN HOITO JA KATETRIN LAITTAMINEN:</a:t>
            </a:r>
          </a:p>
          <a:p>
            <a:endParaRPr lang="fi-FI" dirty="0"/>
          </a:p>
          <a:p>
            <a:r>
              <a:rPr lang="fi-FI" dirty="0"/>
              <a:t>-</a:t>
            </a:r>
            <a:r>
              <a:rPr lang="fi-FI" dirty="0" err="1"/>
              <a:t>Kystostomia</a:t>
            </a:r>
            <a:r>
              <a:rPr lang="fi-FI" dirty="0"/>
              <a:t> = virtsarakosta avanne suoraan ihon pintaan.</a:t>
            </a:r>
          </a:p>
          <a:p>
            <a:r>
              <a:rPr lang="fi-FI" dirty="0"/>
              <a:t>-Katetria kutsutaan </a:t>
            </a:r>
            <a:r>
              <a:rPr lang="fi-FI" dirty="0" err="1"/>
              <a:t>kystostomiakatetriksi</a:t>
            </a:r>
            <a:r>
              <a:rPr lang="fi-FI" dirty="0"/>
              <a:t> tai rakkopistokatetriksi.</a:t>
            </a:r>
          </a:p>
          <a:p>
            <a:r>
              <a:rPr lang="fi-FI" dirty="0"/>
              <a:t>-</a:t>
            </a:r>
            <a:r>
              <a:rPr lang="fi-FI" dirty="0" err="1"/>
              <a:t>Kystostomiakatetria</a:t>
            </a:r>
            <a:r>
              <a:rPr lang="fi-FI" dirty="0"/>
              <a:t> käytetään, jos:</a:t>
            </a:r>
          </a:p>
          <a:p>
            <a:r>
              <a:rPr lang="fi-FI" dirty="0"/>
              <a:t>	-kestokatetrin laitto ei onnistu</a:t>
            </a:r>
          </a:p>
          <a:p>
            <a:r>
              <a:rPr lang="fi-FI" dirty="0"/>
              <a:t>	-katetrihoito on pitkäaikaista</a:t>
            </a:r>
          </a:p>
          <a:p>
            <a:r>
              <a:rPr lang="fi-FI" dirty="0"/>
              <a:t>	-urologisten leikkausten yhteydessä</a:t>
            </a:r>
          </a:p>
          <a:p>
            <a:r>
              <a:rPr lang="fi-FI" dirty="0"/>
              <a:t>	-gynekologisten leikkausten yhteydessä</a:t>
            </a:r>
          </a:p>
          <a:p>
            <a:r>
              <a:rPr lang="fi-FI" dirty="0"/>
              <a:t>-Lääkäri asettaa </a:t>
            </a:r>
            <a:r>
              <a:rPr lang="fi-FI" dirty="0" err="1"/>
              <a:t>kystostomiakatetrin</a:t>
            </a:r>
            <a:r>
              <a:rPr lang="fi-FI" dirty="0"/>
              <a:t> ja hoitaja avustaa.</a:t>
            </a:r>
          </a:p>
          <a:p>
            <a:r>
              <a:rPr lang="fi-FI" dirty="0"/>
              <a:t>-Virtsarakossa oltava virtsaa </a:t>
            </a:r>
            <a:r>
              <a:rPr lang="fi-FI" dirty="0" err="1"/>
              <a:t>väh</a:t>
            </a:r>
            <a:r>
              <a:rPr lang="fi-FI" dirty="0"/>
              <a:t>. 300 ml. Potilasta ohjataan olemaan virtsaamatta </a:t>
            </a:r>
            <a:r>
              <a:rPr lang="fi-FI" dirty="0" err="1"/>
              <a:t>väh</a:t>
            </a:r>
            <a:r>
              <a:rPr lang="fi-FI" dirty="0"/>
              <a:t>. 4 tuntia. Joissain tilanteessa tarvitaan myös UÄ-tutkimusta, jotta voidaan varmasti paikantaa virtsarakko oikein.</a:t>
            </a:r>
          </a:p>
          <a:p>
            <a:r>
              <a:rPr lang="fi-FI" dirty="0"/>
              <a:t>-Toimenpide tehdään paikallispuudutuksessa.</a:t>
            </a:r>
          </a:p>
          <a:p>
            <a:r>
              <a:rPr lang="fi-FI" dirty="0"/>
              <a:t>-Potilaan ohjaus ennen toimenpidettä tärkeää!</a:t>
            </a:r>
          </a:p>
          <a:p>
            <a:r>
              <a:rPr lang="fi-FI" dirty="0"/>
              <a:t>-Katetrin juureen voidaan laittaa taitos, jonka voi myöhemmin ottaa pois, jos katetrin juuri ei eritä.</a:t>
            </a:r>
          </a:p>
          <a:p>
            <a:r>
              <a:rPr lang="fi-FI" dirty="0"/>
              <a:t>-Katetriletkuun yhdistetään virtsankeräyspussi.</a:t>
            </a:r>
          </a:p>
          <a:p>
            <a:r>
              <a:rPr lang="fi-FI" dirty="0"/>
              <a:t>-Toimivuutta tarkistetaan seuraamalla virtsan määrää ja laatua.</a:t>
            </a:r>
          </a:p>
        </p:txBody>
      </p:sp>
    </p:spTree>
    <p:extLst>
      <p:ext uri="{BB962C8B-B14F-4D97-AF65-F5344CB8AC3E}">
        <p14:creationId xmlns:p14="http://schemas.microsoft.com/office/powerpoint/2010/main" val="24832453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TextBox 2"/>
          <p:cNvSpPr txBox="1"/>
          <p:nvPr/>
        </p:nvSpPr>
        <p:spPr>
          <a:xfrm>
            <a:off x="500185" y="664308"/>
            <a:ext cx="7096369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#  KYSTOSTOMIAKATETRIN LAITTAMINEN:</a:t>
            </a:r>
          </a:p>
          <a:p>
            <a:endParaRPr lang="fi-FI" dirty="0"/>
          </a:p>
          <a:p>
            <a:r>
              <a:rPr lang="fi-FI" dirty="0"/>
              <a:t>Tarvittavat välineet:</a:t>
            </a:r>
          </a:p>
          <a:p>
            <a:r>
              <a:rPr lang="fi-FI" dirty="0"/>
              <a:t>	-steriili pöytä, steriilit käsineet</a:t>
            </a:r>
          </a:p>
          <a:p>
            <a:r>
              <a:rPr lang="fi-FI" dirty="0"/>
              <a:t>	-puudutusaine, puudutukseen tarvittavat välineet</a:t>
            </a:r>
          </a:p>
          <a:p>
            <a:r>
              <a:rPr lang="fi-FI" dirty="0"/>
              <a:t>	-ihon desinfiointivälineet</a:t>
            </a:r>
          </a:p>
          <a:p>
            <a:r>
              <a:rPr lang="fi-FI" dirty="0"/>
              <a:t>	-kirurginveitsi</a:t>
            </a:r>
          </a:p>
          <a:p>
            <a:r>
              <a:rPr lang="fi-FI" dirty="0"/>
              <a:t>	-ommelvälineet</a:t>
            </a:r>
          </a:p>
          <a:p>
            <a:r>
              <a:rPr lang="fi-FI" dirty="0"/>
              <a:t>	-</a:t>
            </a:r>
            <a:r>
              <a:rPr lang="fi-FI" dirty="0" err="1"/>
              <a:t>kystostomiakatetri</a:t>
            </a:r>
            <a:endParaRPr lang="fi-FI" dirty="0"/>
          </a:p>
          <a:p>
            <a:r>
              <a:rPr lang="fi-FI" dirty="0"/>
              <a:t>	-virtsankeräyspussi ja taitoksia</a:t>
            </a:r>
          </a:p>
          <a:p>
            <a:endParaRPr lang="fi-FI" dirty="0"/>
          </a:p>
          <a:p>
            <a:r>
              <a:rPr lang="fi-FI" dirty="0"/>
              <a:t>Laittaminen:</a:t>
            </a:r>
          </a:p>
          <a:p>
            <a:r>
              <a:rPr lang="fi-FI" dirty="0"/>
              <a:t>	1) Pese ja desinfioi kätesi. Ota välineet esille ja selosta 	toimenpide potilaalle.</a:t>
            </a:r>
          </a:p>
          <a:p>
            <a:r>
              <a:rPr lang="fi-FI" dirty="0"/>
              <a:t>	2) Alavatsan iho desinfioidaan, ja lääkäri puuduttaa 	pistoskohdan. Lääkäri tekee kirurgisella veitsellä ihoon 	pienen viillon, jonka kautta </a:t>
            </a:r>
            <a:r>
              <a:rPr lang="fi-FI" dirty="0" err="1"/>
              <a:t>kystostomianeula</a:t>
            </a:r>
            <a:r>
              <a:rPr lang="fi-FI" dirty="0"/>
              <a:t> työnnetään 	virtsarakkoon.</a:t>
            </a:r>
          </a:p>
          <a:p>
            <a:r>
              <a:rPr lang="fi-FI" dirty="0"/>
              <a:t>	3) Lääkäri työntää </a:t>
            </a:r>
            <a:r>
              <a:rPr lang="fi-FI" dirty="0" err="1"/>
              <a:t>kystostomiakatetrin</a:t>
            </a:r>
            <a:r>
              <a:rPr lang="fi-FI" dirty="0"/>
              <a:t> neulan läpi.</a:t>
            </a:r>
          </a:p>
          <a:p>
            <a:r>
              <a:rPr lang="fi-FI" dirty="0"/>
              <a:t>	4) </a:t>
            </a:r>
            <a:r>
              <a:rPr lang="fi-FI" dirty="0" err="1"/>
              <a:t>Kystostomianeula</a:t>
            </a:r>
            <a:r>
              <a:rPr lang="fi-FI" dirty="0"/>
              <a:t> poistetaan varovaisesti, ettei katetri 	tule samalla pois. Katetrin </a:t>
            </a:r>
            <a:r>
              <a:rPr lang="fi-FI" dirty="0" err="1"/>
              <a:t>ballongi</a:t>
            </a:r>
            <a:r>
              <a:rPr lang="fi-FI" dirty="0"/>
              <a:t> täytetään tai katetriletku</a:t>
            </a:r>
          </a:p>
          <a:p>
            <a:r>
              <a:rPr lang="fi-FI" dirty="0"/>
              <a:t>	ommellaan vatsan iholle, jotta se pysyy paikoillaan.</a:t>
            </a:r>
          </a:p>
        </p:txBody>
      </p:sp>
    </p:spTree>
    <p:extLst>
      <p:ext uri="{BB962C8B-B14F-4D97-AF65-F5344CB8AC3E}">
        <p14:creationId xmlns:p14="http://schemas.microsoft.com/office/powerpoint/2010/main" val="3732458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4" name="TextBox 3"/>
          <p:cNvSpPr txBox="1"/>
          <p:nvPr/>
        </p:nvSpPr>
        <p:spPr>
          <a:xfrm>
            <a:off x="851877" y="1125415"/>
            <a:ext cx="6611815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Syitä kerta- tai kestokatetrointiin:</a:t>
            </a:r>
          </a:p>
          <a:p>
            <a:r>
              <a:rPr lang="fi-FI" dirty="0"/>
              <a:t>	-tilanteet, joissa halutaan seurata virtsamäärää</a:t>
            </a:r>
          </a:p>
          <a:p>
            <a:r>
              <a:rPr lang="fi-FI" dirty="0"/>
              <a:t>	-rakon tyhjenemisvaikeudet </a:t>
            </a:r>
          </a:p>
          <a:p>
            <a:r>
              <a:rPr lang="fi-FI" dirty="0"/>
              <a:t>	(jäännösvirtsa = </a:t>
            </a:r>
            <a:r>
              <a:rPr lang="fi-FI" dirty="0" err="1"/>
              <a:t>residuaali</a:t>
            </a:r>
            <a:r>
              <a:rPr lang="fi-FI" dirty="0"/>
              <a:t>)</a:t>
            </a:r>
          </a:p>
          <a:p>
            <a:r>
              <a:rPr lang="fi-FI" dirty="0"/>
              <a:t>	-virtsainkontinenssi = virtsankarkailu</a:t>
            </a:r>
          </a:p>
          <a:p>
            <a:r>
              <a:rPr lang="fi-FI" dirty="0"/>
              <a:t>	-tilapäinen virtsanpidätyskyvyttömyys</a:t>
            </a:r>
          </a:p>
          <a:p>
            <a:r>
              <a:rPr lang="fi-FI" dirty="0"/>
              <a:t>	-tutkimus- ja hoitotoimenpiteet</a:t>
            </a:r>
          </a:p>
          <a:p>
            <a:r>
              <a:rPr lang="fi-FI" dirty="0"/>
              <a:t>	-lääkkeiden anto rakkoon</a:t>
            </a:r>
          </a:p>
          <a:p>
            <a:r>
              <a:rPr lang="fi-FI" dirty="0"/>
              <a:t>	-isot leikkaukset, synnytys</a:t>
            </a:r>
          </a:p>
          <a:p>
            <a:r>
              <a:rPr lang="fi-FI" dirty="0"/>
              <a:t>	-tehohoito (potilas ei itse pysty ilmaisemaan tarvetta)</a:t>
            </a:r>
          </a:p>
          <a:p>
            <a:r>
              <a:rPr lang="fi-FI" dirty="0"/>
              <a:t>	-saattohoito</a:t>
            </a:r>
          </a:p>
          <a:p>
            <a:endParaRPr lang="fi-FI" dirty="0"/>
          </a:p>
          <a:p>
            <a:r>
              <a:rPr lang="fi-FI" dirty="0"/>
              <a:t>Erilaisia virtsatiekatetreja:</a:t>
            </a:r>
          </a:p>
          <a:p>
            <a:r>
              <a:rPr lang="fi-FI" dirty="0"/>
              <a:t>	1) </a:t>
            </a:r>
            <a:r>
              <a:rPr lang="fi-FI" dirty="0" err="1"/>
              <a:t>Nelaton</a:t>
            </a:r>
            <a:r>
              <a:rPr lang="fi-FI" dirty="0"/>
              <a:t> (Suorakärkinen katetri / lateksia. Käytetään 	</a:t>
            </a:r>
            <a:r>
              <a:rPr lang="fi-FI" dirty="0" err="1"/>
              <a:t>norm</a:t>
            </a:r>
            <a:r>
              <a:rPr lang="fi-FI" dirty="0"/>
              <a:t>. katetrointiin sekä naisilla että miehillä).</a:t>
            </a:r>
          </a:p>
          <a:p>
            <a:r>
              <a:rPr lang="fi-FI" dirty="0"/>
              <a:t>	2) </a:t>
            </a:r>
            <a:r>
              <a:rPr lang="fi-FI" dirty="0" err="1"/>
              <a:t>Tieman</a:t>
            </a:r>
            <a:r>
              <a:rPr lang="fi-FI" dirty="0"/>
              <a:t> (Käyräkärkinen katetri / lateksia. Käytetään </a:t>
            </a:r>
          </a:p>
          <a:p>
            <a:r>
              <a:rPr lang="fi-FI" dirty="0"/>
              <a:t>	</a:t>
            </a:r>
            <a:r>
              <a:rPr lang="fi-FI" dirty="0" err="1"/>
              <a:t>yl</a:t>
            </a:r>
            <a:r>
              <a:rPr lang="fi-FI" dirty="0"/>
              <a:t>. miehillä, jos eturauhasen suurentumaa).</a:t>
            </a:r>
          </a:p>
          <a:p>
            <a:r>
              <a:rPr lang="fi-FI" dirty="0"/>
              <a:t>	3) </a:t>
            </a:r>
            <a:r>
              <a:rPr lang="fi-FI" dirty="0" err="1"/>
              <a:t>Foley</a:t>
            </a:r>
            <a:r>
              <a:rPr lang="fi-FI" dirty="0"/>
              <a:t> (</a:t>
            </a:r>
            <a:r>
              <a:rPr lang="fi-FI" dirty="0" err="1"/>
              <a:t>Yl</a:t>
            </a:r>
            <a:r>
              <a:rPr lang="fi-FI" dirty="0"/>
              <a:t>. Kaksikanavainen / silikonia. Käytetään 	kestokatetrointiin).</a:t>
            </a:r>
          </a:p>
        </p:txBody>
      </p:sp>
    </p:spTree>
    <p:extLst>
      <p:ext uri="{BB962C8B-B14F-4D97-AF65-F5344CB8AC3E}">
        <p14:creationId xmlns:p14="http://schemas.microsoft.com/office/powerpoint/2010/main" val="3842372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3"/>
          </p:nvPr>
        </p:nvSpPr>
        <p:spPr>
          <a:xfrm>
            <a:off x="-1089329" y="-1725433"/>
            <a:ext cx="10628925" cy="8718061"/>
          </a:xfrm>
        </p:spPr>
      </p:sp>
      <p:sp>
        <p:nvSpPr>
          <p:cNvPr id="8" name="TextBox 7"/>
          <p:cNvSpPr txBox="1"/>
          <p:nvPr/>
        </p:nvSpPr>
        <p:spPr>
          <a:xfrm>
            <a:off x="1518700" y="1335819"/>
            <a:ext cx="6368994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Katetrointiin vaikuttavia tekijöitä:</a:t>
            </a:r>
          </a:p>
          <a:p>
            <a:endParaRPr lang="fi-FI" dirty="0"/>
          </a:p>
          <a:p>
            <a:r>
              <a:rPr lang="fi-FI" dirty="0"/>
              <a:t>-Katetrin koko valitaan käyttötarkoituksen mukaan. </a:t>
            </a:r>
          </a:p>
          <a:p>
            <a:r>
              <a:rPr lang="fi-FI" dirty="0"/>
              <a:t>-Katetrin numero ilmoitetaan sen ympärysmitan millimetrien mukaisesti (</a:t>
            </a:r>
            <a:r>
              <a:rPr lang="fi-FI" dirty="0" err="1"/>
              <a:t>Ch</a:t>
            </a:r>
            <a:r>
              <a:rPr lang="fi-FI" dirty="0"/>
              <a:t> = </a:t>
            </a:r>
            <a:r>
              <a:rPr lang="fi-FI" dirty="0" err="1"/>
              <a:t>Charriere</a:t>
            </a:r>
            <a:r>
              <a:rPr lang="fi-FI" dirty="0"/>
              <a:t>).</a:t>
            </a:r>
          </a:p>
          <a:p>
            <a:endParaRPr lang="fi-FI" dirty="0"/>
          </a:p>
          <a:p>
            <a:r>
              <a:rPr lang="fi-FI" dirty="0"/>
              <a:t>	-Naisilla käytetään kokoja 10-14 </a:t>
            </a:r>
            <a:r>
              <a:rPr lang="fi-FI" dirty="0" err="1"/>
              <a:t>Ch</a:t>
            </a:r>
            <a:endParaRPr lang="fi-FI" dirty="0"/>
          </a:p>
          <a:p>
            <a:r>
              <a:rPr lang="fi-FI" dirty="0"/>
              <a:t>	-Miehillä käytetään kokoja 12-16 </a:t>
            </a:r>
            <a:r>
              <a:rPr lang="fi-FI" dirty="0" err="1"/>
              <a:t>Ch</a:t>
            </a:r>
            <a:endParaRPr lang="fi-FI" dirty="0"/>
          </a:p>
          <a:p>
            <a:endParaRPr lang="fi-FI" dirty="0"/>
          </a:p>
          <a:p>
            <a:r>
              <a:rPr lang="fi-FI" dirty="0"/>
              <a:t>-Katetrien pituudet vaihtelevat 22-44 cm välillä.</a:t>
            </a:r>
          </a:p>
          <a:p>
            <a:r>
              <a:rPr lang="fi-FI" dirty="0"/>
              <a:t>-Katetrointiin pyritään valitsemaan mahdollisimman ohut katetri, jotta se ei vahingoita virtsaputkea.</a:t>
            </a:r>
          </a:p>
          <a:p>
            <a:r>
              <a:rPr lang="fi-FI" dirty="0"/>
              <a:t>-Naisten katetrit ovat lyhyempiä kuin miesten, koska naisen virtsaputki on lyhyempi.</a:t>
            </a:r>
          </a:p>
          <a:p>
            <a:r>
              <a:rPr lang="fi-FI" dirty="0"/>
              <a:t>-Katetreja valmistetaan erilaisista materiaaleista: lateksi, silikoni ja PCV-muovi. (Ne ärsyttävät kudoksia vähiten).</a:t>
            </a:r>
          </a:p>
          <a:p>
            <a:r>
              <a:rPr lang="fi-FI" dirty="0"/>
              <a:t>-HUOM! </a:t>
            </a:r>
            <a:r>
              <a:rPr lang="fi-FI" dirty="0" err="1"/>
              <a:t>Lofricin</a:t>
            </a:r>
            <a:r>
              <a:rPr lang="fi-FI" dirty="0"/>
              <a:t> katetrimalli (hydrofiilinen)liukastetaan vedellä tai keittosuolaliuoksella ja PCV-muovinen puudutegeelillä (</a:t>
            </a:r>
            <a:r>
              <a:rPr lang="fi-FI" dirty="0" err="1"/>
              <a:t>Lidocain</a:t>
            </a:r>
            <a:r>
              <a:rPr lang="fi-FI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481438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3"/>
          </p:nvPr>
        </p:nvSpPr>
        <p:spPr>
          <a:xfrm>
            <a:off x="-164123" y="-203200"/>
            <a:ext cx="9089292" cy="6858000"/>
          </a:xfrm>
        </p:spPr>
      </p:sp>
      <p:sp>
        <p:nvSpPr>
          <p:cNvPr id="3" name="TextBox 2"/>
          <p:cNvSpPr txBox="1"/>
          <p:nvPr/>
        </p:nvSpPr>
        <p:spPr>
          <a:xfrm>
            <a:off x="1453662" y="640862"/>
            <a:ext cx="7072923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#  KERTAKATETROINTI / TOISTOKATETROINTI:</a:t>
            </a:r>
          </a:p>
          <a:p>
            <a:endParaRPr lang="fi-FI" dirty="0"/>
          </a:p>
          <a:p>
            <a:r>
              <a:rPr lang="fi-FI" dirty="0"/>
              <a:t>-Puhutaan toistokatetroinnista, jos katetrointi tehdään toistuvasti.</a:t>
            </a:r>
          </a:p>
          <a:p>
            <a:r>
              <a:rPr lang="fi-FI" dirty="0"/>
              <a:t>-Kertakatetroinnissa katetri poistetaan välittömästi rakosta toimenpiteen jälkeen.</a:t>
            </a:r>
          </a:p>
          <a:p>
            <a:r>
              <a:rPr lang="fi-FI" dirty="0"/>
              <a:t>-Toistokatetrointi tulisi tehdä tarpeeksi usein, jottei rakko </a:t>
            </a:r>
            <a:r>
              <a:rPr lang="fi-FI" dirty="0" err="1"/>
              <a:t>venyty</a:t>
            </a:r>
            <a:r>
              <a:rPr lang="fi-FI" dirty="0"/>
              <a:t> liian suureksi eikä virtsamäärä ylity puolta litraa.</a:t>
            </a:r>
          </a:p>
          <a:p>
            <a:r>
              <a:rPr lang="fi-FI" dirty="0"/>
              <a:t>-Toistokatetrointia käytetään myös kotioloissa, jos potilas pystyy omatoimisesti katetroimaan itsensä.</a:t>
            </a:r>
          </a:p>
          <a:p>
            <a:r>
              <a:rPr lang="fi-FI" dirty="0"/>
              <a:t>-Kertakatetrointia käytetään yleisemmin </a:t>
            </a:r>
            <a:r>
              <a:rPr lang="fi-FI" dirty="0" err="1"/>
              <a:t>näytteeenotossa</a:t>
            </a:r>
            <a:r>
              <a:rPr lang="fi-FI" dirty="0"/>
              <a:t>, </a:t>
            </a:r>
            <a:r>
              <a:rPr lang="fi-FI" dirty="0" err="1"/>
              <a:t>virtsaummen</a:t>
            </a:r>
            <a:r>
              <a:rPr lang="fi-FI" dirty="0"/>
              <a:t> hoidossa ja jäännösvirtsan mittauksessa.</a:t>
            </a:r>
          </a:p>
          <a:p>
            <a:r>
              <a:rPr lang="fi-FI" dirty="0"/>
              <a:t>-Sairaalassa toimenpide tehdään steriilisti, jolloin katetroivan hoitajan lisäksi tarvitaan mukaan </a:t>
            </a:r>
            <a:r>
              <a:rPr lang="fi-FI" dirty="0" err="1"/>
              <a:t>assisteeraava</a:t>
            </a:r>
            <a:r>
              <a:rPr lang="fi-FI" dirty="0"/>
              <a:t> eli avustava hoitaja.</a:t>
            </a:r>
          </a:p>
          <a:p>
            <a:endParaRPr lang="fi-FI" dirty="0"/>
          </a:p>
          <a:p>
            <a:r>
              <a:rPr lang="fi-FI" dirty="0"/>
              <a:t>Välineet kertakatetrointiin:</a:t>
            </a:r>
          </a:p>
          <a:p>
            <a:r>
              <a:rPr lang="fi-FI" dirty="0"/>
              <a:t>	-käsien desinfiointiaine</a:t>
            </a:r>
          </a:p>
          <a:p>
            <a:r>
              <a:rPr lang="fi-FI" dirty="0"/>
              <a:t>	-steriilit hanskat katetroijalle, tehdaspuhtaat avustajalle</a:t>
            </a:r>
          </a:p>
          <a:p>
            <a:r>
              <a:rPr lang="fi-FI" dirty="0"/>
              <a:t>	-katetrointisetti</a:t>
            </a:r>
          </a:p>
          <a:p>
            <a:r>
              <a:rPr lang="fi-FI" dirty="0"/>
              <a:t>	-katetri</a:t>
            </a:r>
          </a:p>
          <a:p>
            <a:r>
              <a:rPr lang="fi-FI" dirty="0"/>
              <a:t>	-Natrium kloridiliuos 0,9% tai keittosuolaliuos</a:t>
            </a:r>
          </a:p>
          <a:p>
            <a:r>
              <a:rPr lang="fi-FI" dirty="0"/>
              <a:t>	-</a:t>
            </a:r>
            <a:r>
              <a:rPr lang="fi-FI" dirty="0" err="1"/>
              <a:t>Lidocain</a:t>
            </a:r>
            <a:r>
              <a:rPr lang="fi-FI" dirty="0"/>
              <a:t>-puudutegeeli</a:t>
            </a:r>
          </a:p>
          <a:p>
            <a:r>
              <a:rPr lang="fi-FI" dirty="0"/>
              <a:t>	-virtsapullo</a:t>
            </a:r>
          </a:p>
        </p:txBody>
      </p:sp>
    </p:spTree>
    <p:extLst>
      <p:ext uri="{BB962C8B-B14F-4D97-AF65-F5344CB8AC3E}">
        <p14:creationId xmlns:p14="http://schemas.microsoft.com/office/powerpoint/2010/main" val="3857523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3"/>
          </p:nvPr>
        </p:nvSpPr>
        <p:spPr>
          <a:xfrm>
            <a:off x="-257907" y="-289170"/>
            <a:ext cx="9401907" cy="7147170"/>
          </a:xfrm>
        </p:spPr>
      </p:sp>
      <p:sp>
        <p:nvSpPr>
          <p:cNvPr id="3" name="TextBox 2"/>
          <p:cNvSpPr txBox="1"/>
          <p:nvPr/>
        </p:nvSpPr>
        <p:spPr>
          <a:xfrm>
            <a:off x="601786" y="265724"/>
            <a:ext cx="8229600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NAISEN KERTAKATETROINTI:</a:t>
            </a:r>
          </a:p>
          <a:p>
            <a:endParaRPr lang="fi-FI" dirty="0"/>
          </a:p>
          <a:p>
            <a:r>
              <a:rPr lang="fi-FI" dirty="0"/>
              <a:t>1) Selitä potilaalle toimenpiteen tarkoitus ja kulku. Varmista potilaan hyväksyntä.</a:t>
            </a:r>
          </a:p>
          <a:p>
            <a:r>
              <a:rPr lang="fi-FI" dirty="0"/>
              <a:t>2) Hyvä kohdevalo, oikea ergonominen työasento (</a:t>
            </a:r>
            <a:r>
              <a:rPr lang="fi-FI" dirty="0" err="1"/>
              <a:t>Huom</a:t>
            </a:r>
            <a:r>
              <a:rPr lang="fi-FI" dirty="0"/>
              <a:t>! potilasvuoteen korkeus!), suojaa hoitotilanne ja potilas sermeillä.</a:t>
            </a:r>
          </a:p>
          <a:p>
            <a:r>
              <a:rPr lang="fi-FI" dirty="0"/>
              <a:t>3) Kerää tarvittavat työvälineet käden ulottuville.</a:t>
            </a:r>
          </a:p>
          <a:p>
            <a:r>
              <a:rPr lang="fi-FI" dirty="0"/>
              <a:t>-Jos katetroit hydrofiilisellä katetrilla, pane vettä suojapussiin valmistajan ohj. </a:t>
            </a:r>
            <a:r>
              <a:rPr lang="fi-FI" dirty="0" err="1"/>
              <a:t>muk</a:t>
            </a:r>
            <a:r>
              <a:rPr lang="fi-FI" dirty="0"/>
              <a:t>. ja odota n. 30 sekuntia.</a:t>
            </a:r>
          </a:p>
          <a:p>
            <a:r>
              <a:rPr lang="fi-FI" dirty="0"/>
              <a:t>-Puudutegeeli ei ole tarpeen, jos </a:t>
            </a:r>
            <a:r>
              <a:rPr lang="fi-FI" dirty="0" err="1"/>
              <a:t>käytetääm</a:t>
            </a:r>
            <a:r>
              <a:rPr lang="fi-FI" dirty="0"/>
              <a:t> hydrofiilistä katetria.</a:t>
            </a:r>
          </a:p>
          <a:p>
            <a:r>
              <a:rPr lang="fi-FI" dirty="0"/>
              <a:t>4) Aseta potilas selälleen hyvään makuuasentoon, polvet koukussa ja jalat voimakkaasti levitettyinä.</a:t>
            </a:r>
          </a:p>
          <a:p>
            <a:r>
              <a:rPr lang="fi-FI" dirty="0"/>
              <a:t>5) Käsidesiä hoitajien käsiin.</a:t>
            </a:r>
          </a:p>
          <a:p>
            <a:r>
              <a:rPr lang="fi-FI" dirty="0"/>
              <a:t>6) Pyydä avustajaa avaamaan katetrointisetti ja katetroija ottaa sieltä steriilit hanskat käteensä. (</a:t>
            </a:r>
            <a:r>
              <a:rPr lang="fi-FI" dirty="0" err="1"/>
              <a:t>Huom</a:t>
            </a:r>
            <a:r>
              <a:rPr lang="fi-FI" dirty="0"/>
              <a:t>! Joissain seteissä ei ole steriilejä hanskoja valmiiksi).</a:t>
            </a:r>
          </a:p>
          <a:p>
            <a:r>
              <a:rPr lang="fi-FI" dirty="0"/>
              <a:t>7) Pyydä avustajaa avaamaan steriilien tarvikkeiden pakkaukset ja järjestä välineet steriilillä liinalle peitetylle pöydälle.</a:t>
            </a:r>
          </a:p>
          <a:p>
            <a:r>
              <a:rPr lang="fi-FI" dirty="0"/>
              <a:t>8) Suojaa potilas steriilillä liinalla.</a:t>
            </a:r>
          </a:p>
          <a:p>
            <a:r>
              <a:rPr lang="fi-FI" dirty="0"/>
              <a:t>9) Levitä peukalolla ja etusormella sekä isot että pienet häpyhuulet. Säilytä ote koko katetroinnin ajan.</a:t>
            </a:r>
          </a:p>
          <a:p>
            <a:r>
              <a:rPr lang="fi-FI" dirty="0"/>
              <a:t>10) Pese kostutetuilla taitoksilla (keittosuolaliuos) ylhäältä alaspäin virtsaputken ja emättimen suu. Vaihda taitos puhtaaseen jokaisen pyyhkäisyn jälkeen.</a:t>
            </a:r>
          </a:p>
          <a:p>
            <a:r>
              <a:rPr lang="fi-FI" dirty="0"/>
              <a:t>11) Puuduta ja liukasta virtsaputki. Odota pari minuuttia.</a:t>
            </a:r>
          </a:p>
          <a:p>
            <a:r>
              <a:rPr lang="fi-FI" dirty="0"/>
              <a:t>12) Avustaja avaa katetripakkauksen ja ojentaa katetrin katetroijalle.</a:t>
            </a:r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406952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3"/>
          </p:nvPr>
        </p:nvSpPr>
        <p:spPr>
          <a:xfrm>
            <a:off x="0" y="367323"/>
            <a:ext cx="9144000" cy="6858000"/>
          </a:xfrm>
        </p:spPr>
      </p:sp>
      <p:sp>
        <p:nvSpPr>
          <p:cNvPr id="4" name="TextBox 3"/>
          <p:cNvSpPr txBox="1"/>
          <p:nvPr/>
        </p:nvSpPr>
        <p:spPr>
          <a:xfrm>
            <a:off x="577931" y="1550775"/>
            <a:ext cx="679041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13) Katetroija vie katetrin </a:t>
            </a:r>
            <a:r>
              <a:rPr lang="fi-FI" dirty="0" err="1"/>
              <a:t>peanien</a:t>
            </a:r>
            <a:r>
              <a:rPr lang="fi-FI" dirty="0"/>
              <a:t> avulla varovasti katetrin virtsaputkea pitkin rakkoon.</a:t>
            </a:r>
          </a:p>
          <a:p>
            <a:r>
              <a:rPr lang="fi-FI" dirty="0"/>
              <a:t>Vaihtoehtoisesti voit pestä potilaan </a:t>
            </a:r>
            <a:r>
              <a:rPr lang="fi-FI" dirty="0" err="1"/>
              <a:t>peania</a:t>
            </a:r>
            <a:r>
              <a:rPr lang="fi-FI" dirty="0"/>
              <a:t> apuna käyttäen, jolloin käsineesi säilyvät steriileinä ja voit katetroida potilaan sormin.</a:t>
            </a:r>
          </a:p>
          <a:p>
            <a:r>
              <a:rPr lang="fi-FI" dirty="0"/>
              <a:t>-Jos katetri menee vahingossa emättimeen, vaihda uusi steriili katetri. (Jätä emättimeen vahingossa mennyt katetri sinne. Poistetaan vasta katetroinnin onnistuttua).</a:t>
            </a:r>
          </a:p>
          <a:p>
            <a:r>
              <a:rPr lang="fi-FI" dirty="0"/>
              <a:t>14) Pyydä potilasta yskäisemään tai paina varovasti vatsanpeitteiden päältä, jolloin virtsa alkaa tulemaan virtsapulloon, jonka avustaja on asettanut lähelle katetrin päätä.</a:t>
            </a:r>
          </a:p>
          <a:p>
            <a:r>
              <a:rPr lang="fi-FI" dirty="0"/>
              <a:t>-Tässä vaiheessa, kun virtsaa alkaa tulemaan voi myös ottaa virtsanäytteen. (Virtsaa ensin laskettava virtsapulloon ja keskivirtsasta otetaan näyte).</a:t>
            </a:r>
          </a:p>
          <a:p>
            <a:r>
              <a:rPr lang="fi-FI" dirty="0"/>
              <a:t>15) Poista katetri varovasti, kun virtsantulo lakkaa.</a:t>
            </a:r>
          </a:p>
          <a:p>
            <a:r>
              <a:rPr lang="fi-FI" dirty="0"/>
              <a:t>16) Auta tarpeen mukaan potilasta pukeutumaan.</a:t>
            </a:r>
          </a:p>
          <a:p>
            <a:r>
              <a:rPr lang="fi-FI" dirty="0"/>
              <a:t>17) Keskustele potilaan tuntemuksista.</a:t>
            </a:r>
          </a:p>
          <a:p>
            <a:r>
              <a:rPr lang="fi-FI" dirty="0"/>
              <a:t>18) Siisti jälkesi ja kirjaa suoritettu toimenpide potilaspapereihin/</a:t>
            </a:r>
          </a:p>
          <a:p>
            <a:r>
              <a:rPr lang="fi-FI" dirty="0"/>
              <a:t>sähköiseen järjestelmään.</a:t>
            </a:r>
          </a:p>
        </p:txBody>
      </p:sp>
    </p:spTree>
    <p:extLst>
      <p:ext uri="{BB962C8B-B14F-4D97-AF65-F5344CB8AC3E}">
        <p14:creationId xmlns:p14="http://schemas.microsoft.com/office/powerpoint/2010/main" val="10407019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3"/>
          </p:nvPr>
        </p:nvSpPr>
        <p:spPr>
          <a:xfrm>
            <a:off x="-250093" y="-359508"/>
            <a:ext cx="9144000" cy="6858000"/>
          </a:xfrm>
        </p:spPr>
      </p:sp>
      <p:sp>
        <p:nvSpPr>
          <p:cNvPr id="4" name="TextBox 3"/>
          <p:cNvSpPr txBox="1"/>
          <p:nvPr/>
        </p:nvSpPr>
        <p:spPr>
          <a:xfrm>
            <a:off x="461108" y="961292"/>
            <a:ext cx="7221415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MIEHEN KERTAKATETROINTI (vain eroavin osin):</a:t>
            </a:r>
          </a:p>
          <a:p>
            <a:endParaRPr lang="fi-FI" dirty="0"/>
          </a:p>
          <a:p>
            <a:r>
              <a:rPr lang="fi-FI" dirty="0"/>
              <a:t>1) Aseta potilas hyvään katetrointiasentoon selälleen makaamaan, jalat</a:t>
            </a:r>
          </a:p>
          <a:p>
            <a:r>
              <a:rPr lang="fi-FI" dirty="0"/>
              <a:t>suorana ja kädet sivuilla.</a:t>
            </a:r>
          </a:p>
          <a:p>
            <a:r>
              <a:rPr lang="fi-FI" dirty="0"/>
              <a:t>2) Suojaa potilas steriilillä halkioliinalla (löytyy katetrointisetistä).</a:t>
            </a:r>
          </a:p>
          <a:p>
            <a:r>
              <a:rPr lang="fi-FI" dirty="0"/>
              <a:t>3) Ota tukeva ote peniksestä: nosta penis pystyyn ja vedä esinahka taakse,</a:t>
            </a:r>
          </a:p>
          <a:p>
            <a:r>
              <a:rPr lang="fi-FI" dirty="0"/>
              <a:t>4) Pese kostutetuilla taitoksilla terska ja lopuksi virtsaputken suu.</a:t>
            </a:r>
          </a:p>
          <a:p>
            <a:r>
              <a:rPr lang="fi-FI" dirty="0"/>
              <a:t>Muista, että taitos vaihdetaan puhtaaseen jokaisen pyyhkäisyn jälkeen.</a:t>
            </a:r>
          </a:p>
          <a:p>
            <a:r>
              <a:rPr lang="fi-FI" dirty="0"/>
              <a:t>5) Puuduta virtsaputken suu / virtsaputki. Puudute saa mennä rakkoon asti.</a:t>
            </a:r>
          </a:p>
          <a:p>
            <a:r>
              <a:rPr lang="fi-FI" dirty="0"/>
              <a:t>6) Työnnä katetria virtsaputkea pitkin 20-35 cm:n syvyyteen sormin tai </a:t>
            </a:r>
            <a:r>
              <a:rPr lang="fi-FI" dirty="0" err="1"/>
              <a:t>peanien</a:t>
            </a:r>
            <a:r>
              <a:rPr lang="fi-FI" dirty="0"/>
              <a:t> avulla.</a:t>
            </a:r>
          </a:p>
          <a:p>
            <a:r>
              <a:rPr lang="fi-FI" dirty="0"/>
              <a:t>-Jos miehellä todettu eturauhasen (prostatan) suurentuma, niin käytä katetrimallia </a:t>
            </a:r>
            <a:r>
              <a:rPr lang="fi-FI" dirty="0" err="1"/>
              <a:t>Tieman</a:t>
            </a:r>
            <a:r>
              <a:rPr lang="fi-FI" dirty="0"/>
              <a:t>. Lisäksi isommasta katetrista voi olla tässä tapauksessa apua.</a:t>
            </a:r>
          </a:p>
        </p:txBody>
      </p:sp>
    </p:spTree>
    <p:extLst>
      <p:ext uri="{BB962C8B-B14F-4D97-AF65-F5344CB8AC3E}">
        <p14:creationId xmlns:p14="http://schemas.microsoft.com/office/powerpoint/2010/main" val="39607732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TextBox 2"/>
          <p:cNvSpPr txBox="1"/>
          <p:nvPr/>
        </p:nvSpPr>
        <p:spPr>
          <a:xfrm>
            <a:off x="914399" y="789354"/>
            <a:ext cx="7604369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# KESTOKATETROINTI JA SEN PERIAATTEET:</a:t>
            </a:r>
          </a:p>
          <a:p>
            <a:endParaRPr lang="fi-FI" dirty="0"/>
          </a:p>
          <a:p>
            <a:r>
              <a:rPr lang="fi-FI" dirty="0"/>
              <a:t>-Kestokatetroinnin jälkeen katetri jää rakkoon pidemmäksi aikaa ja se yhdistetään keräyspussiin.</a:t>
            </a:r>
          </a:p>
          <a:p>
            <a:r>
              <a:rPr lang="fi-FI" dirty="0"/>
              <a:t>-Kestokatetrointia käytetään, jos</a:t>
            </a:r>
          </a:p>
          <a:p>
            <a:r>
              <a:rPr lang="fi-FI" dirty="0"/>
              <a:t>	-nestetasapainoa halutaan tarkkailla</a:t>
            </a:r>
          </a:p>
          <a:p>
            <a:r>
              <a:rPr lang="fi-FI" dirty="0"/>
              <a:t>	-potilaan virtsarakkoa täytyy huuhdella leikkauksen jälkeen</a:t>
            </a:r>
          </a:p>
          <a:p>
            <a:r>
              <a:rPr lang="fi-FI" dirty="0"/>
              <a:t>	-ihovaurio genitaalialueella</a:t>
            </a:r>
          </a:p>
          <a:p>
            <a:r>
              <a:rPr lang="fi-FI" dirty="0"/>
              <a:t>	-virtsainkontinenssi</a:t>
            </a:r>
          </a:p>
          <a:p>
            <a:r>
              <a:rPr lang="fi-FI" dirty="0"/>
              <a:t>	-saattohoito</a:t>
            </a:r>
          </a:p>
          <a:p>
            <a:r>
              <a:rPr lang="fi-FI" dirty="0"/>
              <a:t>	</a:t>
            </a:r>
          </a:p>
          <a:p>
            <a:r>
              <a:rPr lang="fi-FI" dirty="0"/>
              <a:t>-Kestokatetri on </a:t>
            </a:r>
            <a:r>
              <a:rPr lang="fi-FI" dirty="0" err="1"/>
              <a:t>yl</a:t>
            </a:r>
            <a:r>
              <a:rPr lang="fi-FI" dirty="0"/>
              <a:t>. kaksikanavainen </a:t>
            </a:r>
            <a:r>
              <a:rPr lang="fi-FI" dirty="0" err="1"/>
              <a:t>Foley</a:t>
            </a:r>
            <a:r>
              <a:rPr lang="fi-FI" dirty="0"/>
              <a:t> (toinen kanava virtsantuloa varten ja toinen kanava </a:t>
            </a:r>
            <a:r>
              <a:rPr lang="fi-FI" dirty="0" err="1"/>
              <a:t>ballongin</a:t>
            </a:r>
            <a:r>
              <a:rPr lang="fi-FI" dirty="0"/>
              <a:t> täyttämistä varten).</a:t>
            </a:r>
          </a:p>
          <a:p>
            <a:r>
              <a:rPr lang="fi-FI" dirty="0"/>
              <a:t>-Kestokatetrin juuressa on merkintä, </a:t>
            </a:r>
            <a:r>
              <a:rPr lang="fi-FI" dirty="0" err="1"/>
              <a:t>kunka</a:t>
            </a:r>
            <a:r>
              <a:rPr lang="fi-FI" dirty="0"/>
              <a:t> monta ml keittosuolaliuosta </a:t>
            </a:r>
            <a:r>
              <a:rPr lang="fi-FI" dirty="0" err="1"/>
              <a:t>ballongiin</a:t>
            </a:r>
            <a:r>
              <a:rPr lang="fi-FI" dirty="0"/>
              <a:t> täytyy laittaa, jotta se pysyisi rakossa paikoillaan. (</a:t>
            </a:r>
            <a:r>
              <a:rPr lang="fi-FI" dirty="0" err="1"/>
              <a:t>Ballongin</a:t>
            </a:r>
            <a:r>
              <a:rPr lang="fi-FI" dirty="0"/>
              <a:t> täyttöä varten tarvitset: keittosuolaliuosta, 10 ml ruiskun ja neulan).</a:t>
            </a:r>
          </a:p>
          <a:p>
            <a:r>
              <a:rPr lang="fi-FI" dirty="0"/>
              <a:t>-Normaalista kertakatetroinnista kestokatetrointi eroaa vain siten, että tarvitset: kestokatetrin, virtsankeräyspussin, keittosuolapullon, 10 ml ruiskun ja neulan.</a:t>
            </a:r>
          </a:p>
          <a:p>
            <a:r>
              <a:rPr lang="fi-FI" dirty="0"/>
              <a:t>-Henkilökohtaisesta hygieniasta potilaan huolehdittava hyvin, koska KK ja katetrin jääminen rakkoon altistaa virtsatieinfektioille (VTI).</a:t>
            </a:r>
          </a:p>
        </p:txBody>
      </p:sp>
    </p:spTree>
    <p:extLst>
      <p:ext uri="{BB962C8B-B14F-4D97-AF65-F5344CB8AC3E}">
        <p14:creationId xmlns:p14="http://schemas.microsoft.com/office/powerpoint/2010/main" val="22124511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TextBox 2"/>
          <p:cNvSpPr txBox="1"/>
          <p:nvPr/>
        </p:nvSpPr>
        <p:spPr>
          <a:xfrm>
            <a:off x="1156677" y="961292"/>
            <a:ext cx="6088185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-Virtsankeräyspussia tyhjennetään pohjassa olevasta hanasta ja se vaihdetaan kerran viikossa. On myös olemassa ns. kiinteitä virtsankeräyspusseja, joita ei voi tyhjentää eli silloin pussi vaihdetaan aina uuteen.</a:t>
            </a:r>
          </a:p>
          <a:p>
            <a:r>
              <a:rPr lang="fi-FI" dirty="0"/>
              <a:t>-Jos kestokatetria joudutaan pitämään pitkään, niin itse katetri on vaihdettava 3 kk:n välein.</a:t>
            </a:r>
          </a:p>
          <a:p>
            <a:r>
              <a:rPr lang="fi-FI" dirty="0"/>
              <a:t>-Hoitajan tehtävänä on kestokatetripotilaan kohdalla seurata esteetöntä virtsaneritystä = </a:t>
            </a:r>
            <a:r>
              <a:rPr lang="fi-FI" dirty="0" err="1"/>
              <a:t>diureesia</a:t>
            </a:r>
            <a:r>
              <a:rPr lang="fi-FI" dirty="0"/>
              <a:t> keräyspussiin ja tyhjentää sitä tarvittaessa, </a:t>
            </a:r>
            <a:r>
              <a:rPr lang="fi-FI" dirty="0" err="1"/>
              <a:t>väh</a:t>
            </a:r>
            <a:r>
              <a:rPr lang="fi-FI" dirty="0"/>
              <a:t>. 1x/vrk:ssa.</a:t>
            </a:r>
          </a:p>
          <a:p>
            <a:r>
              <a:rPr lang="fi-FI" dirty="0"/>
              <a:t>-Potilasta </a:t>
            </a:r>
            <a:r>
              <a:rPr lang="fi-FI" dirty="0" err="1"/>
              <a:t>kehoitettava</a:t>
            </a:r>
            <a:r>
              <a:rPr lang="fi-FI" dirty="0"/>
              <a:t> myös juomaan riittävästi nesteitä.</a:t>
            </a:r>
          </a:p>
          <a:p>
            <a:r>
              <a:rPr lang="fi-FI" dirty="0"/>
              <a:t>-Virtsankeräyspussia säilytetään rakkotason alapuolella.</a:t>
            </a:r>
          </a:p>
          <a:p>
            <a:r>
              <a:rPr lang="fi-FI" dirty="0"/>
              <a:t>Kiinnitä virtsankeräyspussi siihen tarkoitettuun telineeseen ja sängyn laitaan.</a:t>
            </a:r>
          </a:p>
          <a:p>
            <a:endParaRPr lang="fi-FI" dirty="0"/>
          </a:p>
          <a:p>
            <a:r>
              <a:rPr lang="fi-FI" dirty="0"/>
              <a:t># KESTOKATETRIN POISTAMINEN:</a:t>
            </a:r>
          </a:p>
          <a:p>
            <a:endParaRPr lang="fi-FI" dirty="0"/>
          </a:p>
          <a:p>
            <a:pPr marL="342900" indent="-342900">
              <a:buAutoNum type="arabicParenR"/>
            </a:pPr>
            <a:r>
              <a:rPr lang="fi-FI" dirty="0"/>
              <a:t>Pese ja desinfioi kätesi, pue käsiisi tehdaspuhtaat käsineet. Ota mukaasi 10 ml ruisku. Tyhjennä neste katetrin </a:t>
            </a:r>
            <a:r>
              <a:rPr lang="fi-FI" dirty="0" err="1"/>
              <a:t>ballongista</a:t>
            </a:r>
            <a:r>
              <a:rPr lang="fi-FI" dirty="0"/>
              <a:t> ruiskulla.</a:t>
            </a:r>
          </a:p>
          <a:p>
            <a:pPr marL="342900" indent="-342900">
              <a:buAutoNum type="arabicParenR"/>
            </a:pPr>
            <a:r>
              <a:rPr lang="fi-FI" dirty="0"/>
              <a:t>Poista katetri vetämällä se varovasti pois virtsarakosta.</a:t>
            </a:r>
          </a:p>
          <a:p>
            <a:pPr marL="342900" indent="-342900">
              <a:buAutoNum type="arabicParenR"/>
            </a:pPr>
            <a:endParaRPr lang="fi-FI" dirty="0"/>
          </a:p>
          <a:p>
            <a:pPr marL="342900" indent="-342900">
              <a:buAutoNum type="arabicParenR"/>
            </a:pPr>
            <a:endParaRPr lang="fi-FI" dirty="0"/>
          </a:p>
          <a:p>
            <a:pPr marL="342900" indent="-342900">
              <a:buAutoNum type="arabicParenR"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943401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tteplan Colo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A5E5"/>
      </a:accent1>
      <a:accent2>
        <a:srgbClr val="F8971D"/>
      </a:accent2>
      <a:accent3>
        <a:srgbClr val="99999A"/>
      </a:accent3>
      <a:accent4>
        <a:srgbClr val="7AC143"/>
      </a:accent4>
      <a:accent5>
        <a:srgbClr val="FFDD00"/>
      </a:accent5>
      <a:accent6>
        <a:srgbClr val="000000"/>
      </a:accent6>
      <a:hlink>
        <a:srgbClr val="0563C1"/>
      </a:hlink>
      <a:folHlink>
        <a:srgbClr val="954F72"/>
      </a:folHlink>
    </a:clrScheme>
    <a:fontScheme name="Etteplan 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</a:spPr>
      <a:bodyPr rtlCol="0" anchor="ctr"/>
      <a:lstStyle>
        <a:defPPr algn="ctr">
          <a:defRPr/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</a:objectDefaults>
  <a:extraClrSchemeLst/>
  <a:extLst>
    <a:ext uri="{05A4C25C-085E-4340-85A3-A5531E510DB2}">
      <thm15:themeFamily xmlns:thm15="http://schemas.microsoft.com/office/thememl/2012/main" name="Etteplan_PPT_template_2016 [Read-Only]" id="{8D0E029D-0B1A-40DA-9174-E0BF52971A8C}" vid="{88977BC2-4164-42D5-939E-623DAC55EAB0}"/>
    </a:ext>
  </a:extLst>
</a:theme>
</file>

<file path=ppt/theme/theme2.xml><?xml version="1.0" encoding="utf-8"?>
<a:theme xmlns:a="http://schemas.openxmlformats.org/drawingml/2006/main" name="Custom Design">
  <a:themeElements>
    <a:clrScheme name="Etteplan Colo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A5E5"/>
      </a:accent1>
      <a:accent2>
        <a:srgbClr val="F8971D"/>
      </a:accent2>
      <a:accent3>
        <a:srgbClr val="99999A"/>
      </a:accent3>
      <a:accent4>
        <a:srgbClr val="7AC143"/>
      </a:accent4>
      <a:accent5>
        <a:srgbClr val="FFDD00"/>
      </a:accent5>
      <a:accent6>
        <a:srgbClr val="000000"/>
      </a:accent6>
      <a:hlink>
        <a:srgbClr val="0563C1"/>
      </a:hlink>
      <a:folHlink>
        <a:srgbClr val="954F72"/>
      </a:folHlink>
    </a:clrScheme>
    <a:fontScheme name="Etteplan 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tteplan_PPT_template_2016 [Read-Only]" id="{8D0E029D-0B1A-40DA-9174-E0BF52971A8C}" vid="{A4278006-F37C-4B6A-BA09-92D0AAF23C8B}"/>
    </a:ext>
  </a:extLst>
</a:theme>
</file>

<file path=ppt/theme/theme3.xml><?xml version="1.0" encoding="utf-8"?>
<a:theme xmlns:a="http://schemas.openxmlformats.org/drawingml/2006/main" name="1_Custom Design">
  <a:themeElements>
    <a:clrScheme name="Etteplan Colo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A5E5"/>
      </a:accent1>
      <a:accent2>
        <a:srgbClr val="F8971D"/>
      </a:accent2>
      <a:accent3>
        <a:srgbClr val="99999A"/>
      </a:accent3>
      <a:accent4>
        <a:srgbClr val="7AC143"/>
      </a:accent4>
      <a:accent5>
        <a:srgbClr val="FFDD00"/>
      </a:accent5>
      <a:accent6>
        <a:srgbClr val="000000"/>
      </a:accent6>
      <a:hlink>
        <a:srgbClr val="0563C1"/>
      </a:hlink>
      <a:folHlink>
        <a:srgbClr val="954F72"/>
      </a:folHlink>
    </a:clrScheme>
    <a:fontScheme name="Etteplan 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tteplan_PPT_template_2016 [Read-Only]" id="{8D0E029D-0B1A-40DA-9174-E0BF52971A8C}" vid="{FA57E5D5-2A5F-401D-AA79-9B3AE0D9F470}"/>
    </a:ext>
  </a:extLst>
</a:theme>
</file>

<file path=ppt/theme/theme4.xml><?xml version="1.0" encoding="utf-8"?>
<a:theme xmlns:a="http://schemas.openxmlformats.org/drawingml/2006/main" name="2_Custom Design">
  <a:themeElements>
    <a:clrScheme name="Etteplan Colo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A5E5"/>
      </a:accent1>
      <a:accent2>
        <a:srgbClr val="F8971D"/>
      </a:accent2>
      <a:accent3>
        <a:srgbClr val="99999A"/>
      </a:accent3>
      <a:accent4>
        <a:srgbClr val="7AC143"/>
      </a:accent4>
      <a:accent5>
        <a:srgbClr val="FFDD00"/>
      </a:accent5>
      <a:accent6>
        <a:srgbClr val="000000"/>
      </a:accent6>
      <a:hlink>
        <a:srgbClr val="0563C1"/>
      </a:hlink>
      <a:folHlink>
        <a:srgbClr val="954F72"/>
      </a:folHlink>
    </a:clrScheme>
    <a:fontScheme name="Etteplan 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tteplan_PPT_template_2016 [Read-Only]" id="{8D0E029D-0B1A-40DA-9174-E0BF52971A8C}" vid="{96D2B541-6E50-4C1E-8D14-2ED8F6888D96}"/>
    </a:ext>
  </a:extLst>
</a:theme>
</file>

<file path=ppt/theme/theme5.xml><?xml version="1.0" encoding="utf-8"?>
<a:theme xmlns:a="http://schemas.openxmlformats.org/drawingml/2006/main" name="Office Theme">
  <a:themeElements>
    <a:clrScheme name="Etteplan Colo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A5E5"/>
      </a:accent1>
      <a:accent2>
        <a:srgbClr val="F8971D"/>
      </a:accent2>
      <a:accent3>
        <a:srgbClr val="99999A"/>
      </a:accent3>
      <a:accent4>
        <a:srgbClr val="7AC143"/>
      </a:accent4>
      <a:accent5>
        <a:srgbClr val="FFDD00"/>
      </a:accent5>
      <a:accent6>
        <a:srgbClr val="000000"/>
      </a:accent6>
      <a:hlink>
        <a:srgbClr val="0563C1"/>
      </a:hlink>
      <a:folHlink>
        <a:srgbClr val="954F72"/>
      </a:folHlink>
    </a:clrScheme>
    <a:fontScheme name="Etteplan 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Etteplan Colo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A5E5"/>
      </a:accent1>
      <a:accent2>
        <a:srgbClr val="F8971D"/>
      </a:accent2>
      <a:accent3>
        <a:srgbClr val="99999A"/>
      </a:accent3>
      <a:accent4>
        <a:srgbClr val="7AC143"/>
      </a:accent4>
      <a:accent5>
        <a:srgbClr val="FFDD00"/>
      </a:accent5>
      <a:accent6>
        <a:srgbClr val="000000"/>
      </a:accent6>
      <a:hlink>
        <a:srgbClr val="0563C1"/>
      </a:hlink>
      <a:folHlink>
        <a:srgbClr val="954F72"/>
      </a:folHlink>
    </a:clrScheme>
    <a:fontScheme name="Etteplan 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958</Words>
  <Application>Microsoft Office PowerPoint</Application>
  <PresentationFormat>On-screen Show (4:3)</PresentationFormat>
  <Paragraphs>181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ＭＳ Ｐゴシック</vt:lpstr>
      <vt:lpstr>Arial</vt:lpstr>
      <vt:lpstr>Calibri</vt:lpstr>
      <vt:lpstr>Office Theme</vt:lpstr>
      <vt:lpstr>Custom Design</vt:lpstr>
      <vt:lpstr>1_Custom Design</vt:lpstr>
      <vt:lpstr>2_Custom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2017-01-06T09:18:39Z</dcterms:created>
  <dcterms:modified xsi:type="dcterms:W3CDTF">2017-01-07T17:18:59Z</dcterms:modified>
</cp:coreProperties>
</file>