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handoutMasterIdLst>
    <p:handoutMasterId r:id="rId21"/>
  </p:handoutMasterIdLst>
  <p:sldIdLst>
    <p:sldId id="302" r:id="rId2"/>
    <p:sldId id="283" r:id="rId3"/>
    <p:sldId id="284" r:id="rId4"/>
    <p:sldId id="303" r:id="rId5"/>
    <p:sldId id="304" r:id="rId6"/>
    <p:sldId id="305" r:id="rId7"/>
    <p:sldId id="309" r:id="rId8"/>
    <p:sldId id="306" r:id="rId9"/>
    <p:sldId id="297" r:id="rId10"/>
    <p:sldId id="299" r:id="rId11"/>
    <p:sldId id="286" r:id="rId12"/>
    <p:sldId id="294" r:id="rId13"/>
    <p:sldId id="287" r:id="rId14"/>
    <p:sldId id="288" r:id="rId15"/>
    <p:sldId id="300" r:id="rId16"/>
    <p:sldId id="295" r:id="rId17"/>
    <p:sldId id="296" r:id="rId18"/>
    <p:sldId id="301" r:id="rId19"/>
  </p:sldIdLst>
  <p:sldSz cx="9144000" cy="6858000" type="screen4x3"/>
  <p:notesSz cx="6797675" cy="9926638"/>
  <p:defaultTextStyle>
    <a:defPPr>
      <a:defRPr lang="fi-FI"/>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83D7"/>
  </p:clrMru>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448" autoAdjust="0"/>
  </p:normalViewPr>
  <p:slideViewPr>
    <p:cSldViewPr>
      <p:cViewPr>
        <p:scale>
          <a:sx n="84" d="100"/>
          <a:sy n="84" d="100"/>
        </p:scale>
        <p:origin x="-2394" y="-87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143821D-22C4-4C94-B24D-1F8170E02FB4}" type="datetimeFigureOut">
              <a:rPr lang="fi-FI" smtClean="0"/>
              <a:pPr/>
              <a:t>8.8.2014</a:t>
            </a:fld>
            <a:endParaRPr lang="fi-FI"/>
          </a:p>
        </p:txBody>
      </p:sp>
      <p:sp>
        <p:nvSpPr>
          <p:cNvPr id="4" name="Alatunnisteen paikkamerkki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0C7A3439-7A01-4E0D-BCAC-DB44DFE1CCDB}" type="slidenum">
              <a:rPr lang="fi-FI" smtClean="0"/>
              <a:pPr/>
              <a:t>‹#›</a:t>
            </a:fld>
            <a:endParaRPr lang="fi-FI"/>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fi-FI"/>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fi-FI"/>
          </a:p>
        </p:txBody>
      </p:sp>
      <p:sp>
        <p:nvSpPr>
          <p:cNvPr id="2048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i-FI" noProof="0" smtClean="0"/>
              <a:t>Muokkaa tekstin perustyylejä napsauttamalla</a:t>
            </a:r>
          </a:p>
          <a:p>
            <a:pPr lvl="1"/>
            <a:r>
              <a:rPr lang="fi-FI" noProof="0" smtClean="0"/>
              <a:t>toinen taso</a:t>
            </a:r>
          </a:p>
          <a:p>
            <a:pPr lvl="2"/>
            <a:r>
              <a:rPr lang="fi-FI" noProof="0" smtClean="0"/>
              <a:t>kolmas taso</a:t>
            </a:r>
          </a:p>
          <a:p>
            <a:pPr lvl="3"/>
            <a:r>
              <a:rPr lang="fi-FI" noProof="0" smtClean="0"/>
              <a:t>neljäs taso</a:t>
            </a:r>
          </a:p>
          <a:p>
            <a:pPr lvl="4"/>
            <a:r>
              <a:rPr lang="fi-FI" noProof="0" smtClean="0"/>
              <a:t>viides taso</a:t>
            </a:r>
          </a:p>
        </p:txBody>
      </p:sp>
      <p:sp>
        <p:nvSpPr>
          <p:cNvPr id="5126"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fi-FI"/>
          </a:p>
        </p:txBody>
      </p:sp>
      <p:sp>
        <p:nvSpPr>
          <p:cNvPr id="5127"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DC908E4-4CFC-4E1F-BB65-2350229A5EA7}" type="slidenum">
              <a:rPr lang="fi-FI"/>
              <a:pPr>
                <a:defRPr/>
              </a:pPr>
              <a:t>‹#›</a:t>
            </a:fld>
            <a:endParaRPr lang="fi-FI"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0"/>
            <a:ext cx="9144000" cy="5865813"/>
          </a:xfrm>
          <a:prstGeom prst="rect">
            <a:avLst/>
          </a:prstGeom>
          <a:solidFill>
            <a:srgbClr val="0083D7"/>
          </a:solidFill>
          <a:ln w="9525">
            <a:noFill/>
            <a:miter lim="800000"/>
            <a:headEnd/>
            <a:tailEnd/>
          </a:ln>
          <a:effectLst/>
        </p:spPr>
        <p:txBody>
          <a:bodyPr wrap="none" anchor="ctr"/>
          <a:lstStyle/>
          <a:p>
            <a:pPr>
              <a:defRPr/>
            </a:pPr>
            <a:endParaRPr lang="fi-FI" dirty="0"/>
          </a:p>
        </p:txBody>
      </p:sp>
      <p:pic>
        <p:nvPicPr>
          <p:cNvPr id="5" name="Picture 9" descr="TEMPOWERPOINT kansi logo"/>
          <p:cNvPicPr>
            <a:picLocks noChangeAspect="1" noChangeArrowheads="1"/>
          </p:cNvPicPr>
          <p:nvPr userDrawn="1"/>
        </p:nvPicPr>
        <p:blipFill>
          <a:blip r:embed="rId2" cstate="print"/>
          <a:srcRect/>
          <a:stretch>
            <a:fillRect/>
          </a:stretch>
        </p:blipFill>
        <p:spPr bwMode="auto">
          <a:xfrm>
            <a:off x="0" y="5768975"/>
            <a:ext cx="9144000" cy="782638"/>
          </a:xfrm>
          <a:prstGeom prst="rect">
            <a:avLst/>
          </a:prstGeom>
          <a:noFill/>
          <a:ln w="9525">
            <a:noFill/>
            <a:miter lim="800000"/>
            <a:headEnd/>
            <a:tailEnd/>
          </a:ln>
        </p:spPr>
      </p:pic>
      <p:sp>
        <p:nvSpPr>
          <p:cNvPr id="4099" name="Rectangle 3"/>
          <p:cNvSpPr>
            <a:spLocks noGrp="1" noChangeArrowheads="1"/>
          </p:cNvSpPr>
          <p:nvPr>
            <p:ph type="ctrTitle"/>
          </p:nvPr>
        </p:nvSpPr>
        <p:spPr>
          <a:xfrm>
            <a:off x="685800" y="1989138"/>
            <a:ext cx="7772400" cy="1727200"/>
          </a:xfrm>
        </p:spPr>
        <p:txBody>
          <a:bodyPr/>
          <a:lstStyle>
            <a:lvl1pPr algn="ctr">
              <a:defRPr>
                <a:solidFill>
                  <a:srgbClr val="FFFFFF"/>
                </a:solidFill>
              </a:defRPr>
            </a:lvl1pPr>
          </a:lstStyle>
          <a:p>
            <a:r>
              <a:rPr lang="fi-FI"/>
              <a:t>Muokkaa perustyyl. napsautt.</a:t>
            </a:r>
          </a:p>
        </p:txBody>
      </p:sp>
      <p:sp>
        <p:nvSpPr>
          <p:cNvPr id="4100" name="Rectangle 4"/>
          <p:cNvSpPr>
            <a:spLocks noGrp="1" noChangeArrowheads="1"/>
          </p:cNvSpPr>
          <p:nvPr>
            <p:ph type="subTitle" idx="1"/>
          </p:nvPr>
        </p:nvSpPr>
        <p:spPr>
          <a:xfrm>
            <a:off x="1371600" y="4102100"/>
            <a:ext cx="6400800" cy="1271588"/>
          </a:xfrm>
        </p:spPr>
        <p:txBody>
          <a:bodyPr/>
          <a:lstStyle>
            <a:lvl1pPr marL="0" indent="0" algn="ctr">
              <a:buFontTx/>
              <a:buNone/>
              <a:defRPr>
                <a:solidFill>
                  <a:srgbClr val="FFFFFF"/>
                </a:solidFill>
              </a:defRPr>
            </a:lvl1pPr>
          </a:lstStyle>
          <a:p>
            <a:r>
              <a:rPr lang="fi-FI"/>
              <a:t>Muokkaa alaotsikon perustyyliä napsautt.</a:t>
            </a:r>
          </a:p>
        </p:txBody>
      </p:sp>
      <p:sp>
        <p:nvSpPr>
          <p:cNvPr id="6" name="Rectangle 10"/>
          <p:cNvSpPr>
            <a:spLocks noGrp="1" noChangeArrowheads="1"/>
          </p:cNvSpPr>
          <p:nvPr>
            <p:ph type="dt" sz="half" idx="10"/>
          </p:nvPr>
        </p:nvSpPr>
        <p:spPr/>
        <p:txBody>
          <a:bodyPr/>
          <a:lstStyle>
            <a:lvl1pPr>
              <a:defRPr>
                <a:solidFill>
                  <a:schemeClr val="tx1"/>
                </a:solidFill>
              </a:defRPr>
            </a:lvl1pPr>
          </a:lstStyle>
          <a:p>
            <a:pPr>
              <a:defRPr/>
            </a:pPr>
            <a:r>
              <a:rPr lang="fi-FI"/>
              <a:t>01.01.2008</a:t>
            </a:r>
          </a:p>
        </p:txBody>
      </p:sp>
      <p:sp>
        <p:nvSpPr>
          <p:cNvPr id="7" name="Rectangle 11"/>
          <p:cNvSpPr>
            <a:spLocks noGrp="1" noChangeArrowheads="1"/>
          </p:cNvSpPr>
          <p:nvPr>
            <p:ph type="ftr" sz="quarter" idx="11"/>
          </p:nvPr>
        </p:nvSpPr>
        <p:spPr/>
        <p:txBody>
          <a:bodyPr/>
          <a:lstStyle>
            <a:lvl1pPr>
              <a:defRPr>
                <a:solidFill>
                  <a:schemeClr val="tx1"/>
                </a:solidFill>
              </a:defRPr>
            </a:lvl1pPr>
          </a:lstStyle>
          <a:p>
            <a:pPr>
              <a:defRPr/>
            </a:pPr>
            <a:r>
              <a:rPr lang="fi-FI"/>
              <a:t>Etunimi Sukunimi</a:t>
            </a:r>
          </a:p>
        </p:txBody>
      </p:sp>
      <p:sp>
        <p:nvSpPr>
          <p:cNvPr id="8" name="Rectangle 12"/>
          <p:cNvSpPr>
            <a:spLocks noGrp="1" noChangeArrowheads="1"/>
          </p:cNvSpPr>
          <p:nvPr>
            <p:ph type="sldNum" sz="quarter" idx="12"/>
          </p:nvPr>
        </p:nvSpPr>
        <p:spPr/>
        <p:txBody>
          <a:bodyPr/>
          <a:lstStyle>
            <a:lvl1pPr>
              <a:defRPr>
                <a:solidFill>
                  <a:schemeClr val="tx1"/>
                </a:solidFill>
              </a:defRPr>
            </a:lvl1pPr>
          </a:lstStyle>
          <a:p>
            <a:pPr>
              <a:defRPr/>
            </a:pPr>
            <a:fld id="{B986C428-51CF-4BA7-98D0-BA3B78A4B953}" type="slidenum">
              <a:rPr lang="fi-FI"/>
              <a:pPr>
                <a:defRPr/>
              </a:pPr>
              <a:t>‹#›</a:t>
            </a:fld>
            <a:endParaRPr lang="fi-FI"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Rectangle 10"/>
          <p:cNvSpPr>
            <a:spLocks noGrp="1" noChangeArrowheads="1"/>
          </p:cNvSpPr>
          <p:nvPr>
            <p:ph type="dt" sz="half" idx="10"/>
          </p:nvPr>
        </p:nvSpPr>
        <p:spPr>
          <a:ln/>
        </p:spPr>
        <p:txBody>
          <a:bodyPr/>
          <a:lstStyle>
            <a:lvl1pPr>
              <a:defRPr/>
            </a:lvl1pPr>
          </a:lstStyle>
          <a:p>
            <a:pPr>
              <a:defRPr/>
            </a:pPr>
            <a:r>
              <a:rPr lang="fi-FI"/>
              <a:t>01.01.2008</a:t>
            </a:r>
          </a:p>
        </p:txBody>
      </p:sp>
      <p:sp>
        <p:nvSpPr>
          <p:cNvPr id="5" name="Rectangle 11"/>
          <p:cNvSpPr>
            <a:spLocks noGrp="1" noChangeArrowheads="1"/>
          </p:cNvSpPr>
          <p:nvPr>
            <p:ph type="ftr" sz="quarter" idx="11"/>
          </p:nvPr>
        </p:nvSpPr>
        <p:spPr>
          <a:ln/>
        </p:spPr>
        <p:txBody>
          <a:bodyPr/>
          <a:lstStyle>
            <a:lvl1pPr>
              <a:defRPr/>
            </a:lvl1pPr>
          </a:lstStyle>
          <a:p>
            <a:pPr>
              <a:defRPr/>
            </a:pPr>
            <a:r>
              <a:rPr lang="fi-FI"/>
              <a:t>Etunimi Sukunimi</a:t>
            </a:r>
          </a:p>
        </p:txBody>
      </p:sp>
      <p:sp>
        <p:nvSpPr>
          <p:cNvPr id="6" name="Rectangle 12"/>
          <p:cNvSpPr>
            <a:spLocks noGrp="1" noChangeArrowheads="1"/>
          </p:cNvSpPr>
          <p:nvPr>
            <p:ph type="sldNum" sz="quarter" idx="12"/>
          </p:nvPr>
        </p:nvSpPr>
        <p:spPr>
          <a:ln/>
        </p:spPr>
        <p:txBody>
          <a:bodyPr/>
          <a:lstStyle>
            <a:lvl1pPr>
              <a:defRPr/>
            </a:lvl1pPr>
          </a:lstStyle>
          <a:p>
            <a:pPr>
              <a:defRPr/>
            </a:pPr>
            <a:fld id="{0BBCAB9E-485C-4436-8F2A-1F1B06B2D7BF}" type="slidenum">
              <a:rPr lang="fi-FI"/>
              <a:pPr>
                <a:defRPr/>
              </a:pPr>
              <a:t>‹#›</a:t>
            </a:fld>
            <a:endParaRPr lang="fi-FI"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715125" y="133350"/>
            <a:ext cx="2105025" cy="5527675"/>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395288" y="133350"/>
            <a:ext cx="6167437" cy="552767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Rectangle 10"/>
          <p:cNvSpPr>
            <a:spLocks noGrp="1" noChangeArrowheads="1"/>
          </p:cNvSpPr>
          <p:nvPr>
            <p:ph type="dt" sz="half" idx="10"/>
          </p:nvPr>
        </p:nvSpPr>
        <p:spPr>
          <a:ln/>
        </p:spPr>
        <p:txBody>
          <a:bodyPr/>
          <a:lstStyle>
            <a:lvl1pPr>
              <a:defRPr/>
            </a:lvl1pPr>
          </a:lstStyle>
          <a:p>
            <a:pPr>
              <a:defRPr/>
            </a:pPr>
            <a:r>
              <a:rPr lang="fi-FI"/>
              <a:t>01.01.2008</a:t>
            </a:r>
          </a:p>
        </p:txBody>
      </p:sp>
      <p:sp>
        <p:nvSpPr>
          <p:cNvPr id="5" name="Rectangle 11"/>
          <p:cNvSpPr>
            <a:spLocks noGrp="1" noChangeArrowheads="1"/>
          </p:cNvSpPr>
          <p:nvPr>
            <p:ph type="ftr" sz="quarter" idx="11"/>
          </p:nvPr>
        </p:nvSpPr>
        <p:spPr>
          <a:ln/>
        </p:spPr>
        <p:txBody>
          <a:bodyPr/>
          <a:lstStyle>
            <a:lvl1pPr>
              <a:defRPr/>
            </a:lvl1pPr>
          </a:lstStyle>
          <a:p>
            <a:pPr>
              <a:defRPr/>
            </a:pPr>
            <a:r>
              <a:rPr lang="fi-FI"/>
              <a:t>Etunimi Sukunimi</a:t>
            </a:r>
          </a:p>
        </p:txBody>
      </p:sp>
      <p:sp>
        <p:nvSpPr>
          <p:cNvPr id="6" name="Rectangle 12"/>
          <p:cNvSpPr>
            <a:spLocks noGrp="1" noChangeArrowheads="1"/>
          </p:cNvSpPr>
          <p:nvPr>
            <p:ph type="sldNum" sz="quarter" idx="12"/>
          </p:nvPr>
        </p:nvSpPr>
        <p:spPr>
          <a:ln/>
        </p:spPr>
        <p:txBody>
          <a:bodyPr/>
          <a:lstStyle>
            <a:lvl1pPr>
              <a:defRPr/>
            </a:lvl1pPr>
          </a:lstStyle>
          <a:p>
            <a:pPr>
              <a:defRPr/>
            </a:pPr>
            <a:fld id="{F9C0AF1A-966E-4E32-8EA2-3E89EF7E8E9F}" type="slidenum">
              <a:rPr lang="fi-FI"/>
              <a:pPr>
                <a:defRPr/>
              </a:pPr>
              <a:t>‹#›</a:t>
            </a:fld>
            <a:endParaRPr lang="fi-FI"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Rectangle 10"/>
          <p:cNvSpPr>
            <a:spLocks noGrp="1" noChangeArrowheads="1"/>
          </p:cNvSpPr>
          <p:nvPr>
            <p:ph type="dt" sz="half" idx="10"/>
          </p:nvPr>
        </p:nvSpPr>
        <p:spPr>
          <a:ln/>
        </p:spPr>
        <p:txBody>
          <a:bodyPr/>
          <a:lstStyle>
            <a:lvl1pPr>
              <a:defRPr/>
            </a:lvl1pPr>
          </a:lstStyle>
          <a:p>
            <a:pPr>
              <a:defRPr/>
            </a:pPr>
            <a:r>
              <a:rPr lang="fi-FI"/>
              <a:t>01.01.2008</a:t>
            </a:r>
          </a:p>
        </p:txBody>
      </p:sp>
      <p:sp>
        <p:nvSpPr>
          <p:cNvPr id="5" name="Rectangle 11"/>
          <p:cNvSpPr>
            <a:spLocks noGrp="1" noChangeArrowheads="1"/>
          </p:cNvSpPr>
          <p:nvPr>
            <p:ph type="ftr" sz="quarter" idx="11"/>
          </p:nvPr>
        </p:nvSpPr>
        <p:spPr>
          <a:ln/>
        </p:spPr>
        <p:txBody>
          <a:bodyPr/>
          <a:lstStyle>
            <a:lvl1pPr>
              <a:defRPr/>
            </a:lvl1pPr>
          </a:lstStyle>
          <a:p>
            <a:pPr>
              <a:defRPr/>
            </a:pPr>
            <a:r>
              <a:rPr lang="fi-FI"/>
              <a:t>Etunimi Sukunimi</a:t>
            </a:r>
          </a:p>
        </p:txBody>
      </p:sp>
      <p:sp>
        <p:nvSpPr>
          <p:cNvPr id="6" name="Rectangle 12"/>
          <p:cNvSpPr>
            <a:spLocks noGrp="1" noChangeArrowheads="1"/>
          </p:cNvSpPr>
          <p:nvPr>
            <p:ph type="sldNum" sz="quarter" idx="12"/>
          </p:nvPr>
        </p:nvSpPr>
        <p:spPr>
          <a:ln/>
        </p:spPr>
        <p:txBody>
          <a:bodyPr/>
          <a:lstStyle>
            <a:lvl1pPr>
              <a:defRPr/>
            </a:lvl1pPr>
          </a:lstStyle>
          <a:p>
            <a:pPr>
              <a:defRPr/>
            </a:pPr>
            <a:fld id="{889374E5-301A-4B49-96F4-63092A9BD978}" type="slidenum">
              <a:rPr lang="fi-FI"/>
              <a:pPr>
                <a:defRPr/>
              </a:pPr>
              <a:t>‹#›</a:t>
            </a:fld>
            <a:endParaRPr lang="fi-FI"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 napsautt.</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i-FI" smtClean="0"/>
              <a:t>Muokkaa tekstin perustyylejä napsauttamalla</a:t>
            </a:r>
          </a:p>
        </p:txBody>
      </p:sp>
      <p:sp>
        <p:nvSpPr>
          <p:cNvPr id="4" name="Rectangle 10"/>
          <p:cNvSpPr>
            <a:spLocks noGrp="1" noChangeArrowheads="1"/>
          </p:cNvSpPr>
          <p:nvPr>
            <p:ph type="dt" sz="half" idx="10"/>
          </p:nvPr>
        </p:nvSpPr>
        <p:spPr>
          <a:ln/>
        </p:spPr>
        <p:txBody>
          <a:bodyPr/>
          <a:lstStyle>
            <a:lvl1pPr>
              <a:defRPr/>
            </a:lvl1pPr>
          </a:lstStyle>
          <a:p>
            <a:pPr>
              <a:defRPr/>
            </a:pPr>
            <a:r>
              <a:rPr lang="fi-FI"/>
              <a:t>01.01.2008</a:t>
            </a:r>
          </a:p>
        </p:txBody>
      </p:sp>
      <p:sp>
        <p:nvSpPr>
          <p:cNvPr id="5" name="Rectangle 11"/>
          <p:cNvSpPr>
            <a:spLocks noGrp="1" noChangeArrowheads="1"/>
          </p:cNvSpPr>
          <p:nvPr>
            <p:ph type="ftr" sz="quarter" idx="11"/>
          </p:nvPr>
        </p:nvSpPr>
        <p:spPr>
          <a:ln/>
        </p:spPr>
        <p:txBody>
          <a:bodyPr/>
          <a:lstStyle>
            <a:lvl1pPr>
              <a:defRPr/>
            </a:lvl1pPr>
          </a:lstStyle>
          <a:p>
            <a:pPr>
              <a:defRPr/>
            </a:pPr>
            <a:r>
              <a:rPr lang="fi-FI"/>
              <a:t>Etunimi Sukunimi</a:t>
            </a:r>
          </a:p>
        </p:txBody>
      </p:sp>
      <p:sp>
        <p:nvSpPr>
          <p:cNvPr id="6" name="Rectangle 12"/>
          <p:cNvSpPr>
            <a:spLocks noGrp="1" noChangeArrowheads="1"/>
          </p:cNvSpPr>
          <p:nvPr>
            <p:ph type="sldNum" sz="quarter" idx="12"/>
          </p:nvPr>
        </p:nvSpPr>
        <p:spPr>
          <a:ln/>
        </p:spPr>
        <p:txBody>
          <a:bodyPr/>
          <a:lstStyle>
            <a:lvl1pPr>
              <a:defRPr/>
            </a:lvl1pPr>
          </a:lstStyle>
          <a:p>
            <a:pPr>
              <a:defRPr/>
            </a:pPr>
            <a:fld id="{8C217718-D443-40CE-A9E4-C64F7CFA4D61}" type="slidenum">
              <a:rPr lang="fi-FI"/>
              <a:pPr>
                <a:defRPr/>
              </a:pPr>
              <a:t>‹#›</a:t>
            </a:fld>
            <a:endParaRPr lang="fi-FI"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395288" y="1123950"/>
            <a:ext cx="4135437" cy="4537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83125" y="1123950"/>
            <a:ext cx="4137025" cy="4537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Rectangle 10"/>
          <p:cNvSpPr>
            <a:spLocks noGrp="1" noChangeArrowheads="1"/>
          </p:cNvSpPr>
          <p:nvPr>
            <p:ph type="dt" sz="half" idx="10"/>
          </p:nvPr>
        </p:nvSpPr>
        <p:spPr>
          <a:ln/>
        </p:spPr>
        <p:txBody>
          <a:bodyPr/>
          <a:lstStyle>
            <a:lvl1pPr>
              <a:defRPr/>
            </a:lvl1pPr>
          </a:lstStyle>
          <a:p>
            <a:pPr>
              <a:defRPr/>
            </a:pPr>
            <a:r>
              <a:rPr lang="fi-FI"/>
              <a:t>01.01.2008</a:t>
            </a:r>
          </a:p>
        </p:txBody>
      </p:sp>
      <p:sp>
        <p:nvSpPr>
          <p:cNvPr id="6" name="Rectangle 11"/>
          <p:cNvSpPr>
            <a:spLocks noGrp="1" noChangeArrowheads="1"/>
          </p:cNvSpPr>
          <p:nvPr>
            <p:ph type="ftr" sz="quarter" idx="11"/>
          </p:nvPr>
        </p:nvSpPr>
        <p:spPr>
          <a:ln/>
        </p:spPr>
        <p:txBody>
          <a:bodyPr/>
          <a:lstStyle>
            <a:lvl1pPr>
              <a:defRPr/>
            </a:lvl1pPr>
          </a:lstStyle>
          <a:p>
            <a:pPr>
              <a:defRPr/>
            </a:pPr>
            <a:r>
              <a:rPr lang="fi-FI"/>
              <a:t>Etunimi Sukunimi</a:t>
            </a:r>
          </a:p>
        </p:txBody>
      </p:sp>
      <p:sp>
        <p:nvSpPr>
          <p:cNvPr id="7" name="Rectangle 12"/>
          <p:cNvSpPr>
            <a:spLocks noGrp="1" noChangeArrowheads="1"/>
          </p:cNvSpPr>
          <p:nvPr>
            <p:ph type="sldNum" sz="quarter" idx="12"/>
          </p:nvPr>
        </p:nvSpPr>
        <p:spPr>
          <a:ln/>
        </p:spPr>
        <p:txBody>
          <a:bodyPr/>
          <a:lstStyle>
            <a:lvl1pPr>
              <a:defRPr/>
            </a:lvl1pPr>
          </a:lstStyle>
          <a:p>
            <a:pPr>
              <a:defRPr/>
            </a:pPr>
            <a:fld id="{E51A00C6-C04A-4EA3-8DD3-F13A8ECF7E30}" type="slidenum">
              <a:rPr lang="fi-FI"/>
              <a:pPr>
                <a:defRPr/>
              </a:pPr>
              <a:t>‹#›</a:t>
            </a:fld>
            <a:endParaRPr lang="fi-FI"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1143000"/>
          </a:xfrm>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Rectangle 10"/>
          <p:cNvSpPr>
            <a:spLocks noGrp="1" noChangeArrowheads="1"/>
          </p:cNvSpPr>
          <p:nvPr>
            <p:ph type="dt" sz="half" idx="10"/>
          </p:nvPr>
        </p:nvSpPr>
        <p:spPr>
          <a:ln/>
        </p:spPr>
        <p:txBody>
          <a:bodyPr/>
          <a:lstStyle>
            <a:lvl1pPr>
              <a:defRPr/>
            </a:lvl1pPr>
          </a:lstStyle>
          <a:p>
            <a:pPr>
              <a:defRPr/>
            </a:pPr>
            <a:r>
              <a:rPr lang="fi-FI"/>
              <a:t>01.01.2008</a:t>
            </a:r>
          </a:p>
        </p:txBody>
      </p:sp>
      <p:sp>
        <p:nvSpPr>
          <p:cNvPr id="8" name="Rectangle 11"/>
          <p:cNvSpPr>
            <a:spLocks noGrp="1" noChangeArrowheads="1"/>
          </p:cNvSpPr>
          <p:nvPr>
            <p:ph type="ftr" sz="quarter" idx="11"/>
          </p:nvPr>
        </p:nvSpPr>
        <p:spPr>
          <a:ln/>
        </p:spPr>
        <p:txBody>
          <a:bodyPr/>
          <a:lstStyle>
            <a:lvl1pPr>
              <a:defRPr/>
            </a:lvl1pPr>
          </a:lstStyle>
          <a:p>
            <a:pPr>
              <a:defRPr/>
            </a:pPr>
            <a:r>
              <a:rPr lang="fi-FI"/>
              <a:t>Etunimi Sukunimi</a:t>
            </a:r>
          </a:p>
        </p:txBody>
      </p:sp>
      <p:sp>
        <p:nvSpPr>
          <p:cNvPr id="9" name="Rectangle 12"/>
          <p:cNvSpPr>
            <a:spLocks noGrp="1" noChangeArrowheads="1"/>
          </p:cNvSpPr>
          <p:nvPr>
            <p:ph type="sldNum" sz="quarter" idx="12"/>
          </p:nvPr>
        </p:nvSpPr>
        <p:spPr>
          <a:ln/>
        </p:spPr>
        <p:txBody>
          <a:bodyPr/>
          <a:lstStyle>
            <a:lvl1pPr>
              <a:defRPr/>
            </a:lvl1pPr>
          </a:lstStyle>
          <a:p>
            <a:pPr>
              <a:defRPr/>
            </a:pPr>
            <a:fld id="{CE487360-A82F-4559-AF40-3A407027EF05}" type="slidenum">
              <a:rPr lang="fi-FI"/>
              <a:pPr>
                <a:defRPr/>
              </a:pPr>
              <a:t>‹#›</a:t>
            </a:fld>
            <a:endParaRPr lang="fi-FI"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Rectangle 10"/>
          <p:cNvSpPr>
            <a:spLocks noGrp="1" noChangeArrowheads="1"/>
          </p:cNvSpPr>
          <p:nvPr>
            <p:ph type="dt" sz="half" idx="10"/>
          </p:nvPr>
        </p:nvSpPr>
        <p:spPr>
          <a:ln/>
        </p:spPr>
        <p:txBody>
          <a:bodyPr/>
          <a:lstStyle>
            <a:lvl1pPr>
              <a:defRPr/>
            </a:lvl1pPr>
          </a:lstStyle>
          <a:p>
            <a:pPr>
              <a:defRPr/>
            </a:pPr>
            <a:r>
              <a:rPr lang="fi-FI"/>
              <a:t>01.01.2008</a:t>
            </a:r>
          </a:p>
        </p:txBody>
      </p:sp>
      <p:sp>
        <p:nvSpPr>
          <p:cNvPr id="4" name="Rectangle 11"/>
          <p:cNvSpPr>
            <a:spLocks noGrp="1" noChangeArrowheads="1"/>
          </p:cNvSpPr>
          <p:nvPr>
            <p:ph type="ftr" sz="quarter" idx="11"/>
          </p:nvPr>
        </p:nvSpPr>
        <p:spPr>
          <a:ln/>
        </p:spPr>
        <p:txBody>
          <a:bodyPr/>
          <a:lstStyle>
            <a:lvl1pPr>
              <a:defRPr/>
            </a:lvl1pPr>
          </a:lstStyle>
          <a:p>
            <a:pPr>
              <a:defRPr/>
            </a:pPr>
            <a:r>
              <a:rPr lang="fi-FI"/>
              <a:t>Etunimi Sukunimi</a:t>
            </a:r>
          </a:p>
        </p:txBody>
      </p:sp>
      <p:sp>
        <p:nvSpPr>
          <p:cNvPr id="5" name="Rectangle 12"/>
          <p:cNvSpPr>
            <a:spLocks noGrp="1" noChangeArrowheads="1"/>
          </p:cNvSpPr>
          <p:nvPr>
            <p:ph type="sldNum" sz="quarter" idx="12"/>
          </p:nvPr>
        </p:nvSpPr>
        <p:spPr>
          <a:ln/>
        </p:spPr>
        <p:txBody>
          <a:bodyPr/>
          <a:lstStyle>
            <a:lvl1pPr>
              <a:defRPr/>
            </a:lvl1pPr>
          </a:lstStyle>
          <a:p>
            <a:pPr>
              <a:defRPr/>
            </a:pPr>
            <a:fld id="{C2392DAA-71D0-4F75-BFEA-B8102FA17DBB}" type="slidenum">
              <a:rPr lang="fi-FI"/>
              <a:pPr>
                <a:defRPr/>
              </a:pPr>
              <a:t>‹#›</a:t>
            </a:fld>
            <a:endParaRPr lang="fi-FI"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r>
              <a:rPr lang="fi-FI"/>
              <a:t>01.01.2008</a:t>
            </a:r>
          </a:p>
        </p:txBody>
      </p:sp>
      <p:sp>
        <p:nvSpPr>
          <p:cNvPr id="3" name="Rectangle 11"/>
          <p:cNvSpPr>
            <a:spLocks noGrp="1" noChangeArrowheads="1"/>
          </p:cNvSpPr>
          <p:nvPr>
            <p:ph type="ftr" sz="quarter" idx="11"/>
          </p:nvPr>
        </p:nvSpPr>
        <p:spPr>
          <a:ln/>
        </p:spPr>
        <p:txBody>
          <a:bodyPr/>
          <a:lstStyle>
            <a:lvl1pPr>
              <a:defRPr/>
            </a:lvl1pPr>
          </a:lstStyle>
          <a:p>
            <a:pPr>
              <a:defRPr/>
            </a:pPr>
            <a:r>
              <a:rPr lang="fi-FI"/>
              <a:t>Etunimi Sukunimi</a:t>
            </a:r>
          </a:p>
        </p:txBody>
      </p:sp>
      <p:sp>
        <p:nvSpPr>
          <p:cNvPr id="4" name="Rectangle 12"/>
          <p:cNvSpPr>
            <a:spLocks noGrp="1" noChangeArrowheads="1"/>
          </p:cNvSpPr>
          <p:nvPr>
            <p:ph type="sldNum" sz="quarter" idx="12"/>
          </p:nvPr>
        </p:nvSpPr>
        <p:spPr>
          <a:ln/>
        </p:spPr>
        <p:txBody>
          <a:bodyPr/>
          <a:lstStyle>
            <a:lvl1pPr>
              <a:defRPr/>
            </a:lvl1pPr>
          </a:lstStyle>
          <a:p>
            <a:pPr>
              <a:defRPr/>
            </a:pPr>
            <a:fld id="{7739DC06-BCB6-44D2-8F9C-15AF2C574FCE}" type="slidenum">
              <a:rPr lang="fi-FI"/>
              <a:pPr>
                <a:defRPr/>
              </a:pPr>
              <a:t>‹#›</a:t>
            </a:fld>
            <a:endParaRPr lang="fi-FI"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Rectangle 10"/>
          <p:cNvSpPr>
            <a:spLocks noGrp="1" noChangeArrowheads="1"/>
          </p:cNvSpPr>
          <p:nvPr>
            <p:ph type="dt" sz="half" idx="10"/>
          </p:nvPr>
        </p:nvSpPr>
        <p:spPr>
          <a:ln/>
        </p:spPr>
        <p:txBody>
          <a:bodyPr/>
          <a:lstStyle>
            <a:lvl1pPr>
              <a:defRPr/>
            </a:lvl1pPr>
          </a:lstStyle>
          <a:p>
            <a:pPr>
              <a:defRPr/>
            </a:pPr>
            <a:r>
              <a:rPr lang="fi-FI"/>
              <a:t>01.01.2008</a:t>
            </a:r>
          </a:p>
        </p:txBody>
      </p:sp>
      <p:sp>
        <p:nvSpPr>
          <p:cNvPr id="6" name="Rectangle 11"/>
          <p:cNvSpPr>
            <a:spLocks noGrp="1" noChangeArrowheads="1"/>
          </p:cNvSpPr>
          <p:nvPr>
            <p:ph type="ftr" sz="quarter" idx="11"/>
          </p:nvPr>
        </p:nvSpPr>
        <p:spPr>
          <a:ln/>
        </p:spPr>
        <p:txBody>
          <a:bodyPr/>
          <a:lstStyle>
            <a:lvl1pPr>
              <a:defRPr/>
            </a:lvl1pPr>
          </a:lstStyle>
          <a:p>
            <a:pPr>
              <a:defRPr/>
            </a:pPr>
            <a:r>
              <a:rPr lang="fi-FI"/>
              <a:t>Etunimi Sukunimi</a:t>
            </a:r>
          </a:p>
        </p:txBody>
      </p:sp>
      <p:sp>
        <p:nvSpPr>
          <p:cNvPr id="7" name="Rectangle 12"/>
          <p:cNvSpPr>
            <a:spLocks noGrp="1" noChangeArrowheads="1"/>
          </p:cNvSpPr>
          <p:nvPr>
            <p:ph type="sldNum" sz="quarter" idx="12"/>
          </p:nvPr>
        </p:nvSpPr>
        <p:spPr>
          <a:ln/>
        </p:spPr>
        <p:txBody>
          <a:bodyPr/>
          <a:lstStyle>
            <a:lvl1pPr>
              <a:defRPr/>
            </a:lvl1pPr>
          </a:lstStyle>
          <a:p>
            <a:pPr>
              <a:defRPr/>
            </a:pPr>
            <a:fld id="{FCF17DAB-575E-4FC6-84A2-5BFF53C14976}" type="slidenum">
              <a:rPr lang="fi-FI"/>
              <a:pPr>
                <a:defRPr/>
              </a:pPr>
              <a:t>‹#›</a:t>
            </a:fld>
            <a:endParaRPr lang="fi-FI"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dirty="0" smtClean="0"/>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Rectangle 10"/>
          <p:cNvSpPr>
            <a:spLocks noGrp="1" noChangeArrowheads="1"/>
          </p:cNvSpPr>
          <p:nvPr>
            <p:ph type="dt" sz="half" idx="10"/>
          </p:nvPr>
        </p:nvSpPr>
        <p:spPr>
          <a:ln/>
        </p:spPr>
        <p:txBody>
          <a:bodyPr/>
          <a:lstStyle>
            <a:lvl1pPr>
              <a:defRPr/>
            </a:lvl1pPr>
          </a:lstStyle>
          <a:p>
            <a:pPr>
              <a:defRPr/>
            </a:pPr>
            <a:r>
              <a:rPr lang="fi-FI"/>
              <a:t>01.01.2008</a:t>
            </a:r>
          </a:p>
        </p:txBody>
      </p:sp>
      <p:sp>
        <p:nvSpPr>
          <p:cNvPr id="6" name="Rectangle 11"/>
          <p:cNvSpPr>
            <a:spLocks noGrp="1" noChangeArrowheads="1"/>
          </p:cNvSpPr>
          <p:nvPr>
            <p:ph type="ftr" sz="quarter" idx="11"/>
          </p:nvPr>
        </p:nvSpPr>
        <p:spPr>
          <a:ln/>
        </p:spPr>
        <p:txBody>
          <a:bodyPr/>
          <a:lstStyle>
            <a:lvl1pPr>
              <a:defRPr/>
            </a:lvl1pPr>
          </a:lstStyle>
          <a:p>
            <a:pPr>
              <a:defRPr/>
            </a:pPr>
            <a:r>
              <a:rPr lang="fi-FI"/>
              <a:t>Etunimi Sukunimi</a:t>
            </a:r>
          </a:p>
        </p:txBody>
      </p:sp>
      <p:sp>
        <p:nvSpPr>
          <p:cNvPr id="7" name="Rectangle 12"/>
          <p:cNvSpPr>
            <a:spLocks noGrp="1" noChangeArrowheads="1"/>
          </p:cNvSpPr>
          <p:nvPr>
            <p:ph type="sldNum" sz="quarter" idx="12"/>
          </p:nvPr>
        </p:nvSpPr>
        <p:spPr>
          <a:ln/>
        </p:spPr>
        <p:txBody>
          <a:bodyPr/>
          <a:lstStyle>
            <a:lvl1pPr>
              <a:defRPr/>
            </a:lvl1pPr>
          </a:lstStyle>
          <a:p>
            <a:pPr>
              <a:defRPr/>
            </a:pPr>
            <a:fld id="{0231BC5B-EF4E-4DE3-9608-C45DF5187D3F}" type="slidenum">
              <a:rPr lang="fi-FI"/>
              <a:pPr>
                <a:defRPr/>
              </a:pPr>
              <a:t>‹#›</a:t>
            </a:fld>
            <a:endParaRPr lang="fi-FI"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3" name="Rectangle 9"/>
          <p:cNvSpPr>
            <a:spLocks noChangeArrowheads="1"/>
          </p:cNvSpPr>
          <p:nvPr userDrawn="1"/>
        </p:nvSpPr>
        <p:spPr bwMode="auto">
          <a:xfrm>
            <a:off x="0" y="6426200"/>
            <a:ext cx="9144000" cy="431800"/>
          </a:xfrm>
          <a:prstGeom prst="rect">
            <a:avLst/>
          </a:prstGeom>
          <a:solidFill>
            <a:srgbClr val="0083D7"/>
          </a:solidFill>
          <a:ln w="9525">
            <a:noFill/>
            <a:miter lim="800000"/>
            <a:headEnd/>
            <a:tailEnd/>
          </a:ln>
          <a:effectLst/>
        </p:spPr>
        <p:txBody>
          <a:bodyPr wrap="none" anchor="ctr"/>
          <a:lstStyle/>
          <a:p>
            <a:pPr>
              <a:defRPr/>
            </a:pPr>
            <a:endParaRPr lang="fi-FI" dirty="0"/>
          </a:p>
        </p:txBody>
      </p:sp>
      <p:pic>
        <p:nvPicPr>
          <p:cNvPr id="1027" name="Picture 8" descr="TEMPOWERPOINT_sivu_sininen"/>
          <p:cNvPicPr>
            <a:picLocks noChangeAspect="1" noChangeArrowheads="1"/>
          </p:cNvPicPr>
          <p:nvPr userDrawn="1"/>
        </p:nvPicPr>
        <p:blipFill>
          <a:blip r:embed="rId13" cstate="print"/>
          <a:srcRect/>
          <a:stretch>
            <a:fillRect/>
          </a:stretch>
        </p:blipFill>
        <p:spPr bwMode="auto">
          <a:xfrm>
            <a:off x="0" y="5768975"/>
            <a:ext cx="9144000" cy="1089025"/>
          </a:xfrm>
          <a:prstGeom prst="rect">
            <a:avLst/>
          </a:prstGeom>
          <a:noFill/>
          <a:ln w="9525">
            <a:noFill/>
            <a:miter lim="800000"/>
            <a:headEnd/>
            <a:tailEnd/>
          </a:ln>
        </p:spPr>
      </p:pic>
      <p:sp>
        <p:nvSpPr>
          <p:cNvPr id="1028" name="Rectangle 2"/>
          <p:cNvSpPr>
            <a:spLocks noGrp="1" noChangeArrowheads="1"/>
          </p:cNvSpPr>
          <p:nvPr>
            <p:ph type="title"/>
          </p:nvPr>
        </p:nvSpPr>
        <p:spPr bwMode="auto">
          <a:xfrm>
            <a:off x="395288" y="133350"/>
            <a:ext cx="8424862"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i-FI" smtClean="0"/>
              <a:t>Muokkaa perustyyl. napsautt.</a:t>
            </a:r>
          </a:p>
        </p:txBody>
      </p:sp>
      <p:sp>
        <p:nvSpPr>
          <p:cNvPr id="1029" name="Rectangle 3"/>
          <p:cNvSpPr>
            <a:spLocks noGrp="1" noChangeArrowheads="1"/>
          </p:cNvSpPr>
          <p:nvPr>
            <p:ph type="body" idx="1"/>
          </p:nvPr>
        </p:nvSpPr>
        <p:spPr bwMode="auto">
          <a:xfrm>
            <a:off x="395288" y="1123950"/>
            <a:ext cx="8424862"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p>
        </p:txBody>
      </p:sp>
      <p:sp>
        <p:nvSpPr>
          <p:cNvPr id="1034" name="Rectangle 10"/>
          <p:cNvSpPr>
            <a:spLocks noGrp="1" noChangeArrowheads="1"/>
          </p:cNvSpPr>
          <p:nvPr>
            <p:ph type="dt" sz="half" idx="2"/>
          </p:nvPr>
        </p:nvSpPr>
        <p:spPr bwMode="auto">
          <a:xfrm>
            <a:off x="7432675" y="6616700"/>
            <a:ext cx="1090613" cy="1968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r">
              <a:defRPr sz="800">
                <a:solidFill>
                  <a:srgbClr val="FFFFFF"/>
                </a:solidFill>
              </a:defRPr>
            </a:lvl1pPr>
          </a:lstStyle>
          <a:p>
            <a:pPr>
              <a:defRPr/>
            </a:pPr>
            <a:r>
              <a:rPr lang="fi-FI"/>
              <a:t>01.01.2008</a:t>
            </a:r>
          </a:p>
        </p:txBody>
      </p:sp>
      <p:sp>
        <p:nvSpPr>
          <p:cNvPr id="1035" name="Rectangle 11"/>
          <p:cNvSpPr>
            <a:spLocks noGrp="1" noChangeArrowheads="1"/>
          </p:cNvSpPr>
          <p:nvPr>
            <p:ph type="ftr" sz="quarter" idx="3"/>
          </p:nvPr>
        </p:nvSpPr>
        <p:spPr bwMode="auto">
          <a:xfrm>
            <a:off x="163513" y="6616700"/>
            <a:ext cx="2895600" cy="1968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800">
                <a:solidFill>
                  <a:srgbClr val="FFFFFF"/>
                </a:solidFill>
              </a:defRPr>
            </a:lvl1pPr>
          </a:lstStyle>
          <a:p>
            <a:pPr>
              <a:defRPr/>
            </a:pPr>
            <a:r>
              <a:rPr lang="fi-FI"/>
              <a:t>Etunimi Sukunimi</a:t>
            </a:r>
          </a:p>
        </p:txBody>
      </p:sp>
      <p:sp>
        <p:nvSpPr>
          <p:cNvPr id="1036" name="Rectangle 12"/>
          <p:cNvSpPr>
            <a:spLocks noGrp="1" noChangeArrowheads="1"/>
          </p:cNvSpPr>
          <p:nvPr>
            <p:ph type="sldNum" sz="quarter" idx="4"/>
          </p:nvPr>
        </p:nvSpPr>
        <p:spPr bwMode="auto">
          <a:xfrm>
            <a:off x="8532813" y="6616700"/>
            <a:ext cx="477837" cy="1968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r">
              <a:defRPr sz="800">
                <a:solidFill>
                  <a:srgbClr val="FFFFFF"/>
                </a:solidFill>
              </a:defRPr>
            </a:lvl1pPr>
          </a:lstStyle>
          <a:p>
            <a:pPr>
              <a:defRPr/>
            </a:pPr>
            <a:fld id="{12CDF1A0-21FD-4505-AE37-C831AD444F54}" type="slidenum">
              <a:rPr lang="fi-FI"/>
              <a:pPr>
                <a:defRPr/>
              </a:pPr>
              <a:t>‹#›</a:t>
            </a:fld>
            <a:endParaRPr lang="fi-FI" dirty="0"/>
          </a:p>
        </p:txBody>
      </p:sp>
    </p:spTree>
  </p:cSld>
  <p:clrMap bg1="lt1" tx1="dk1" bg2="lt2" tx2="dk2" accent1="accent1" accent2="accent2" accent3="accent3" accent4="accent4" accent5="accent5" accent6="accent6" hlink="hlink" folHlink="folHlink"/>
  <p:sldLayoutIdLst>
    <p:sldLayoutId id="2147484583" r:id="rId1"/>
    <p:sldLayoutId id="2147484573" r:id="rId2"/>
    <p:sldLayoutId id="2147484574" r:id="rId3"/>
    <p:sldLayoutId id="2147484575" r:id="rId4"/>
    <p:sldLayoutId id="2147484576" r:id="rId5"/>
    <p:sldLayoutId id="2147484577" r:id="rId6"/>
    <p:sldLayoutId id="2147484578" r:id="rId7"/>
    <p:sldLayoutId id="2147484579" r:id="rId8"/>
    <p:sldLayoutId id="2147484580" r:id="rId9"/>
    <p:sldLayoutId id="2147484581" r:id="rId10"/>
    <p:sldLayoutId id="2147484582" r:id="rId11"/>
  </p:sldLayoutIdLst>
  <p:txStyles>
    <p:titleStyle>
      <a:lvl1pPr algn="l" rtl="0" eaLnBrk="0" fontAlgn="base" hangingPunct="0">
        <a:lnSpc>
          <a:spcPct val="85000"/>
        </a:lnSpc>
        <a:spcBef>
          <a:spcPct val="0"/>
        </a:spcBef>
        <a:spcAft>
          <a:spcPct val="0"/>
        </a:spcAft>
        <a:defRPr sz="3200" b="1">
          <a:solidFill>
            <a:schemeClr val="tx2"/>
          </a:solidFill>
          <a:latin typeface="+mj-lt"/>
          <a:ea typeface="+mj-ea"/>
          <a:cs typeface="+mj-cs"/>
        </a:defRPr>
      </a:lvl1pPr>
      <a:lvl2pPr algn="l" rtl="0" eaLnBrk="0" fontAlgn="base" hangingPunct="0">
        <a:lnSpc>
          <a:spcPct val="85000"/>
        </a:lnSpc>
        <a:spcBef>
          <a:spcPct val="0"/>
        </a:spcBef>
        <a:spcAft>
          <a:spcPct val="0"/>
        </a:spcAft>
        <a:defRPr sz="3200" b="1">
          <a:solidFill>
            <a:schemeClr val="tx2"/>
          </a:solidFill>
          <a:latin typeface="Arial" charset="0"/>
        </a:defRPr>
      </a:lvl2pPr>
      <a:lvl3pPr algn="l" rtl="0" eaLnBrk="0" fontAlgn="base" hangingPunct="0">
        <a:lnSpc>
          <a:spcPct val="85000"/>
        </a:lnSpc>
        <a:spcBef>
          <a:spcPct val="0"/>
        </a:spcBef>
        <a:spcAft>
          <a:spcPct val="0"/>
        </a:spcAft>
        <a:defRPr sz="3200" b="1">
          <a:solidFill>
            <a:schemeClr val="tx2"/>
          </a:solidFill>
          <a:latin typeface="Arial" charset="0"/>
        </a:defRPr>
      </a:lvl3pPr>
      <a:lvl4pPr algn="l" rtl="0" eaLnBrk="0" fontAlgn="base" hangingPunct="0">
        <a:lnSpc>
          <a:spcPct val="85000"/>
        </a:lnSpc>
        <a:spcBef>
          <a:spcPct val="0"/>
        </a:spcBef>
        <a:spcAft>
          <a:spcPct val="0"/>
        </a:spcAft>
        <a:defRPr sz="3200" b="1">
          <a:solidFill>
            <a:schemeClr val="tx2"/>
          </a:solidFill>
          <a:latin typeface="Arial" charset="0"/>
        </a:defRPr>
      </a:lvl4pPr>
      <a:lvl5pPr algn="l" rtl="0" eaLnBrk="0" fontAlgn="base" hangingPunct="0">
        <a:lnSpc>
          <a:spcPct val="85000"/>
        </a:lnSpc>
        <a:spcBef>
          <a:spcPct val="0"/>
        </a:spcBef>
        <a:spcAft>
          <a:spcPct val="0"/>
        </a:spcAft>
        <a:defRPr sz="3200" b="1">
          <a:solidFill>
            <a:schemeClr val="tx2"/>
          </a:solidFill>
          <a:latin typeface="Arial" charset="0"/>
        </a:defRPr>
      </a:lvl5pPr>
      <a:lvl6pPr marL="457200" algn="l" rtl="0" fontAlgn="base">
        <a:lnSpc>
          <a:spcPct val="85000"/>
        </a:lnSpc>
        <a:spcBef>
          <a:spcPct val="0"/>
        </a:spcBef>
        <a:spcAft>
          <a:spcPct val="0"/>
        </a:spcAft>
        <a:defRPr sz="3200" b="1">
          <a:solidFill>
            <a:schemeClr val="tx2"/>
          </a:solidFill>
          <a:latin typeface="Arial" charset="0"/>
        </a:defRPr>
      </a:lvl6pPr>
      <a:lvl7pPr marL="914400" algn="l" rtl="0" fontAlgn="base">
        <a:lnSpc>
          <a:spcPct val="85000"/>
        </a:lnSpc>
        <a:spcBef>
          <a:spcPct val="0"/>
        </a:spcBef>
        <a:spcAft>
          <a:spcPct val="0"/>
        </a:spcAft>
        <a:defRPr sz="3200" b="1">
          <a:solidFill>
            <a:schemeClr val="tx2"/>
          </a:solidFill>
          <a:latin typeface="Arial" charset="0"/>
        </a:defRPr>
      </a:lvl7pPr>
      <a:lvl8pPr marL="1371600" algn="l" rtl="0" fontAlgn="base">
        <a:lnSpc>
          <a:spcPct val="85000"/>
        </a:lnSpc>
        <a:spcBef>
          <a:spcPct val="0"/>
        </a:spcBef>
        <a:spcAft>
          <a:spcPct val="0"/>
        </a:spcAft>
        <a:defRPr sz="3200" b="1">
          <a:solidFill>
            <a:schemeClr val="tx2"/>
          </a:solidFill>
          <a:latin typeface="Arial" charset="0"/>
        </a:defRPr>
      </a:lvl8pPr>
      <a:lvl9pPr marL="1828800" algn="l" rtl="0" fontAlgn="base">
        <a:lnSpc>
          <a:spcPct val="85000"/>
        </a:lnSpc>
        <a:spcBef>
          <a:spcPct val="0"/>
        </a:spcBef>
        <a:spcAft>
          <a:spcPct val="0"/>
        </a:spcAft>
        <a:defRPr sz="3200" b="1">
          <a:solidFill>
            <a:schemeClr val="tx2"/>
          </a:solidFill>
          <a:latin typeface="Arial" charset="0"/>
        </a:defRPr>
      </a:lvl9pPr>
    </p:titleStyle>
    <p:bodyStyle>
      <a:lvl1pPr marL="265113" indent="-265113" algn="l" rtl="0" eaLnBrk="0" fontAlgn="base" hangingPunct="0">
        <a:lnSpc>
          <a:spcPct val="90000"/>
        </a:lnSpc>
        <a:spcBef>
          <a:spcPct val="20000"/>
        </a:spcBef>
        <a:spcAft>
          <a:spcPct val="0"/>
        </a:spcAft>
        <a:buChar char="•"/>
        <a:defRPr sz="2100">
          <a:solidFill>
            <a:schemeClr val="tx1"/>
          </a:solidFill>
          <a:latin typeface="+mn-lt"/>
          <a:ea typeface="+mn-ea"/>
          <a:cs typeface="+mn-cs"/>
        </a:defRPr>
      </a:lvl1pPr>
      <a:lvl2pPr marL="717550" indent="-179388" algn="l" rtl="0" eaLnBrk="0" fontAlgn="base" hangingPunct="0">
        <a:lnSpc>
          <a:spcPct val="90000"/>
        </a:lnSpc>
        <a:spcBef>
          <a:spcPct val="20000"/>
        </a:spcBef>
        <a:spcAft>
          <a:spcPct val="0"/>
        </a:spcAft>
        <a:buChar char="•"/>
        <a:defRPr sz="2100">
          <a:solidFill>
            <a:schemeClr val="tx1"/>
          </a:solidFill>
          <a:latin typeface="+mn-lt"/>
        </a:defRPr>
      </a:lvl2pPr>
      <a:lvl3pPr marL="1076325" indent="-179388" algn="l" rtl="0" eaLnBrk="0" fontAlgn="base" hangingPunct="0">
        <a:lnSpc>
          <a:spcPct val="90000"/>
        </a:lnSpc>
        <a:spcBef>
          <a:spcPct val="20000"/>
        </a:spcBef>
        <a:spcAft>
          <a:spcPct val="0"/>
        </a:spcAft>
        <a:buChar char="•"/>
        <a:defRPr sz="2100">
          <a:solidFill>
            <a:schemeClr val="tx1"/>
          </a:solidFill>
          <a:latin typeface="+mn-lt"/>
        </a:defRPr>
      </a:lvl3pPr>
      <a:lvl4pPr marL="1435100" indent="-179388" algn="l" rtl="0" eaLnBrk="0" fontAlgn="base" hangingPunct="0">
        <a:lnSpc>
          <a:spcPct val="90000"/>
        </a:lnSpc>
        <a:spcBef>
          <a:spcPct val="20000"/>
        </a:spcBef>
        <a:spcAft>
          <a:spcPct val="0"/>
        </a:spcAft>
        <a:buChar char="•"/>
        <a:defRPr sz="2100">
          <a:solidFill>
            <a:schemeClr val="tx1"/>
          </a:solidFill>
          <a:latin typeface="+mn-lt"/>
        </a:defRPr>
      </a:lvl4pPr>
      <a:lvl5pPr marL="1793875" indent="-179388" algn="l" rtl="0" eaLnBrk="0" fontAlgn="base" hangingPunct="0">
        <a:lnSpc>
          <a:spcPct val="90000"/>
        </a:lnSpc>
        <a:spcBef>
          <a:spcPct val="20000"/>
        </a:spcBef>
        <a:spcAft>
          <a:spcPct val="0"/>
        </a:spcAft>
        <a:buChar char="•"/>
        <a:defRPr sz="2100">
          <a:solidFill>
            <a:schemeClr val="tx1"/>
          </a:solidFill>
          <a:latin typeface="+mn-lt"/>
        </a:defRPr>
      </a:lvl5pPr>
      <a:lvl6pPr marL="2251075" indent="-179388" algn="l" rtl="0" fontAlgn="base">
        <a:lnSpc>
          <a:spcPct val="90000"/>
        </a:lnSpc>
        <a:spcBef>
          <a:spcPct val="20000"/>
        </a:spcBef>
        <a:spcAft>
          <a:spcPct val="0"/>
        </a:spcAft>
        <a:buChar char="•"/>
        <a:defRPr sz="2100">
          <a:solidFill>
            <a:schemeClr val="tx1"/>
          </a:solidFill>
          <a:latin typeface="+mn-lt"/>
        </a:defRPr>
      </a:lvl6pPr>
      <a:lvl7pPr marL="2708275" indent="-179388" algn="l" rtl="0" fontAlgn="base">
        <a:lnSpc>
          <a:spcPct val="90000"/>
        </a:lnSpc>
        <a:spcBef>
          <a:spcPct val="20000"/>
        </a:spcBef>
        <a:spcAft>
          <a:spcPct val="0"/>
        </a:spcAft>
        <a:buChar char="•"/>
        <a:defRPr sz="2100">
          <a:solidFill>
            <a:schemeClr val="tx1"/>
          </a:solidFill>
          <a:latin typeface="+mn-lt"/>
        </a:defRPr>
      </a:lvl7pPr>
      <a:lvl8pPr marL="3165475" indent="-179388" algn="l" rtl="0" fontAlgn="base">
        <a:lnSpc>
          <a:spcPct val="90000"/>
        </a:lnSpc>
        <a:spcBef>
          <a:spcPct val="20000"/>
        </a:spcBef>
        <a:spcAft>
          <a:spcPct val="0"/>
        </a:spcAft>
        <a:buChar char="•"/>
        <a:defRPr sz="2100">
          <a:solidFill>
            <a:schemeClr val="tx1"/>
          </a:solidFill>
          <a:latin typeface="+mn-lt"/>
        </a:defRPr>
      </a:lvl8pPr>
      <a:lvl9pPr marL="3622675" indent="-179388" algn="l" rtl="0" fontAlgn="base">
        <a:lnSpc>
          <a:spcPct val="90000"/>
        </a:lnSpc>
        <a:spcBef>
          <a:spcPct val="20000"/>
        </a:spcBef>
        <a:spcAft>
          <a:spcPct val="0"/>
        </a:spcAft>
        <a:buChar char="•"/>
        <a:defRPr sz="21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684213" y="549275"/>
            <a:ext cx="7772400" cy="1727200"/>
          </a:xfrm>
        </p:spPr>
        <p:txBody>
          <a:bodyPr/>
          <a:lstStyle/>
          <a:p>
            <a:r>
              <a:rPr lang="fi-FI" smtClean="0">
                <a:solidFill>
                  <a:schemeClr val="bg1"/>
                </a:solidFill>
              </a:rPr>
              <a:t>Elinikäisen ohjauksen strategia - </a:t>
            </a:r>
            <a:br>
              <a:rPr lang="fi-FI" smtClean="0">
                <a:solidFill>
                  <a:schemeClr val="bg1"/>
                </a:solidFill>
              </a:rPr>
            </a:br>
            <a:r>
              <a:rPr lang="fi-FI" smtClean="0">
                <a:solidFill>
                  <a:schemeClr val="bg1"/>
                </a:solidFill>
              </a:rPr>
              <a:t>seuranta</a:t>
            </a:r>
          </a:p>
        </p:txBody>
      </p:sp>
      <p:sp>
        <p:nvSpPr>
          <p:cNvPr id="3075" name="Rectangle 5"/>
          <p:cNvSpPr>
            <a:spLocks noGrp="1" noChangeArrowheads="1"/>
          </p:cNvSpPr>
          <p:nvPr>
            <p:ph type="subTitle" idx="1"/>
          </p:nvPr>
        </p:nvSpPr>
        <p:spPr>
          <a:xfrm>
            <a:off x="1476375" y="2133600"/>
            <a:ext cx="6400800" cy="1271588"/>
          </a:xfrm>
        </p:spPr>
        <p:txBody>
          <a:bodyPr/>
          <a:lstStyle/>
          <a:p>
            <a:pPr eaLnBrk="1" hangingPunct="1"/>
            <a:r>
              <a:rPr lang="fi-FI" sz="2400" smtClean="0"/>
              <a:t>Elinikäisen ohjauksen seminaari 2013</a:t>
            </a:r>
          </a:p>
          <a:p>
            <a:pPr eaLnBrk="1" hangingPunct="1"/>
            <a:r>
              <a:rPr lang="fi-FI" sz="2400" smtClean="0"/>
              <a:t>Tampere 7.-8.10.2013</a:t>
            </a:r>
          </a:p>
          <a:p>
            <a:pPr eaLnBrk="1" hangingPunct="1"/>
            <a:endParaRPr lang="fi-FI" sz="2400" smtClean="0"/>
          </a:p>
          <a:p>
            <a:pPr eaLnBrk="1" hangingPunct="1"/>
            <a:endParaRPr lang="fi-FI" sz="2400" smtClean="0"/>
          </a:p>
          <a:p>
            <a:pPr eaLnBrk="1" hangingPunct="1"/>
            <a:endParaRPr lang="fi-FI" sz="2400" smtClean="0"/>
          </a:p>
          <a:p>
            <a:pPr eaLnBrk="1" hangingPunct="1"/>
            <a:r>
              <a:rPr lang="fi-FI" sz="1800" smtClean="0"/>
              <a:t>Työmarkkinaneuvos Teija Felt</a:t>
            </a:r>
          </a:p>
          <a:p>
            <a:pPr eaLnBrk="1" hangingPunct="1"/>
            <a:r>
              <a:rPr lang="fi-FI" sz="1800" smtClean="0"/>
              <a:t>Työ- ja elinkeinoministeriö</a:t>
            </a:r>
          </a:p>
          <a:p>
            <a:pPr eaLnBrk="1" hangingPunct="1"/>
            <a:r>
              <a:rPr lang="fi-FI" sz="1800" smtClean="0"/>
              <a:t>Työllisyys- ja yrittäjyysosasto</a:t>
            </a:r>
          </a:p>
          <a:p>
            <a:pPr eaLnBrk="1" hangingPunct="1"/>
            <a:endParaRPr lang="fi-FI" sz="1100" smtClean="0"/>
          </a:p>
          <a:p>
            <a:pPr eaLnBrk="1" hangingPunct="1"/>
            <a:endParaRPr lang="fi-FI" sz="1100" smtClean="0"/>
          </a:p>
          <a:p>
            <a:pPr algn="r" eaLnBrk="1" hangingPunct="1"/>
            <a:r>
              <a:rPr lang="fi-FI" sz="1100" smtClean="0"/>
              <a:t>Lähteet: Opetus- ja kulttuuriministeriö, Työ- ja elinkeinoministeriö</a:t>
            </a:r>
          </a:p>
          <a:p>
            <a:pPr eaLnBrk="1" hangingPunct="1"/>
            <a:endParaRPr lang="fi-FI" sz="1800" smtClean="0"/>
          </a:p>
          <a:p>
            <a:pPr eaLnBrk="1" hangingPunct="1"/>
            <a:endParaRPr lang="fi-FI" sz="18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orakulmio 1"/>
          <p:cNvSpPr/>
          <p:nvPr/>
        </p:nvSpPr>
        <p:spPr>
          <a:xfrm>
            <a:off x="684213" y="981075"/>
            <a:ext cx="7632700" cy="2058988"/>
          </a:xfrm>
          <a:prstGeom prst="rect">
            <a:avLst/>
          </a:prstGeom>
        </p:spPr>
        <p:txBody>
          <a:bodyPr>
            <a:spAutoFit/>
          </a:bodyPr>
          <a:lstStyle/>
          <a:p>
            <a:pPr marL="271463" indent="-271463">
              <a:lnSpc>
                <a:spcPct val="90000"/>
              </a:lnSpc>
              <a:spcBef>
                <a:spcPct val="30000"/>
              </a:spcBef>
              <a:spcAft>
                <a:spcPct val="10000"/>
              </a:spcAft>
              <a:buFontTx/>
              <a:buAutoNum type="arabicPeriod" startAt="3"/>
              <a:defRPr/>
            </a:pPr>
            <a:r>
              <a:rPr lang="fi-FI" b="1" kern="0" dirty="0">
                <a:solidFill>
                  <a:schemeClr val="tx2">
                    <a:lumMod val="75000"/>
                  </a:schemeClr>
                </a:solidFill>
              </a:rPr>
              <a:t>Elinikäisessä ohjauksessa tuetaan itsenäisiä sekä ei-perinteisiä koulutus- ja ammatinvalintoja</a:t>
            </a:r>
          </a:p>
          <a:p>
            <a:pPr marL="271463" indent="-271463">
              <a:lnSpc>
                <a:spcPct val="90000"/>
              </a:lnSpc>
              <a:spcBef>
                <a:spcPct val="30000"/>
              </a:spcBef>
              <a:spcAft>
                <a:spcPct val="10000"/>
              </a:spcAft>
              <a:defRPr/>
            </a:pPr>
            <a:endParaRPr lang="fi-FI" kern="0" dirty="0"/>
          </a:p>
          <a:p>
            <a:pPr marL="541338" lvl="1" indent="-269875">
              <a:lnSpc>
                <a:spcPct val="90000"/>
              </a:lnSpc>
              <a:spcBef>
                <a:spcPct val="30000"/>
              </a:spcBef>
              <a:spcAft>
                <a:spcPct val="10000"/>
              </a:spcAft>
              <a:buFont typeface="Arial" pitchFamily="34" charset="0"/>
              <a:buChar char="•"/>
              <a:defRPr/>
            </a:pPr>
            <a:r>
              <a:rPr lang="fi-FI" dirty="0">
                <a:solidFill>
                  <a:schemeClr val="accent6">
                    <a:lumMod val="75000"/>
                  </a:schemeClr>
                </a:solidFill>
              </a:rPr>
              <a:t>TEM koordinoi sukupuolten tasa-arvon edistäminen ja </a:t>
            </a:r>
            <a:r>
              <a:rPr lang="fi-FI" dirty="0" err="1">
                <a:solidFill>
                  <a:schemeClr val="accent6">
                    <a:lumMod val="75000"/>
                  </a:schemeClr>
                </a:solidFill>
              </a:rPr>
              <a:t>valtavirtaistaminen</a:t>
            </a:r>
            <a:r>
              <a:rPr lang="fi-FI" dirty="0">
                <a:solidFill>
                  <a:schemeClr val="accent6">
                    <a:lumMod val="75000"/>
                  </a:schemeClr>
                </a:solidFill>
              </a:rPr>
              <a:t> (Valtava) -kehittämisohjelmaa (ESR, 2007-13). Tavoitteena on mm. purkaa sukupuolenmukaista työ- ja koulutusurien kahtiajakoa.</a:t>
            </a:r>
            <a:endParaRPr lang="fi-FI" kern="0" dirty="0">
              <a:solidFill>
                <a:schemeClr val="accent6">
                  <a:lumMod val="75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68313" y="188913"/>
            <a:ext cx="8420100" cy="1143000"/>
          </a:xfrm>
          <a:prstGeom prst="rect">
            <a:avLst/>
          </a:prstGeom>
        </p:spPr>
        <p:txBody>
          <a:bodyPr/>
          <a:lstStyle/>
          <a:p>
            <a:pPr>
              <a:lnSpc>
                <a:spcPct val="85000"/>
              </a:lnSpc>
              <a:defRPr/>
            </a:pPr>
            <a:r>
              <a:rPr lang="fi-FI" sz="2400" b="1" kern="0" dirty="0">
                <a:solidFill>
                  <a:schemeClr val="tx2">
                    <a:lumMod val="75000"/>
                  </a:schemeClr>
                </a:solidFill>
                <a:latin typeface="+mj-lt"/>
                <a:ea typeface="+mj-ea"/>
                <a:cs typeface="+mj-cs"/>
              </a:rPr>
              <a:t>Strateginen tavoite 3: </a:t>
            </a:r>
          </a:p>
          <a:p>
            <a:pPr>
              <a:lnSpc>
                <a:spcPct val="85000"/>
              </a:lnSpc>
              <a:defRPr/>
            </a:pPr>
            <a:r>
              <a:rPr lang="fi-FI" sz="2400" b="1" kern="0" dirty="0">
                <a:solidFill>
                  <a:schemeClr val="tx2">
                    <a:lumMod val="75000"/>
                  </a:schemeClr>
                </a:solidFill>
                <a:latin typeface="+mj-lt"/>
                <a:ea typeface="+mj-ea"/>
                <a:cs typeface="+mj-cs"/>
              </a:rPr>
              <a:t>Ohjaustyötä tekevillä on tehtävien edellyttämä osaaminen</a:t>
            </a:r>
          </a:p>
          <a:p>
            <a:pPr>
              <a:lnSpc>
                <a:spcPct val="85000"/>
              </a:lnSpc>
              <a:defRPr/>
            </a:pPr>
            <a:endParaRPr lang="fi-FI" sz="2400" b="1" kern="0" dirty="0">
              <a:solidFill>
                <a:schemeClr val="tx2">
                  <a:lumMod val="75000"/>
                </a:schemeClr>
              </a:solidFill>
              <a:latin typeface="+mj-lt"/>
              <a:ea typeface="+mj-ea"/>
              <a:cs typeface="+mj-cs"/>
            </a:endParaRPr>
          </a:p>
        </p:txBody>
      </p:sp>
      <p:sp>
        <p:nvSpPr>
          <p:cNvPr id="3" name="Rectangle 3"/>
          <p:cNvSpPr txBox="1">
            <a:spLocks noChangeArrowheads="1"/>
          </p:cNvSpPr>
          <p:nvPr/>
        </p:nvSpPr>
        <p:spPr>
          <a:xfrm>
            <a:off x="468313" y="1341438"/>
            <a:ext cx="8208962" cy="4319587"/>
          </a:xfrm>
          <a:prstGeom prst="rect">
            <a:avLst/>
          </a:prstGeom>
        </p:spPr>
        <p:txBody>
          <a:bodyPr/>
          <a:lstStyle/>
          <a:p>
            <a:pPr marL="381000" indent="-381000">
              <a:lnSpc>
                <a:spcPct val="90000"/>
              </a:lnSpc>
              <a:spcBef>
                <a:spcPct val="30000"/>
              </a:spcBef>
              <a:spcAft>
                <a:spcPct val="10000"/>
              </a:spcAft>
              <a:defRPr/>
            </a:pPr>
            <a:r>
              <a:rPr lang="fi-FI" b="1" kern="0" dirty="0">
                <a:solidFill>
                  <a:schemeClr val="tx2">
                    <a:lumMod val="75000"/>
                  </a:schemeClr>
                </a:solidFill>
                <a:latin typeface="+mn-lt"/>
              </a:rPr>
              <a:t>Ehdotukset:</a:t>
            </a:r>
          </a:p>
          <a:p>
            <a:pPr marL="450850" indent="-450850">
              <a:lnSpc>
                <a:spcPct val="90000"/>
              </a:lnSpc>
              <a:spcBef>
                <a:spcPct val="30000"/>
              </a:spcBef>
              <a:spcAft>
                <a:spcPct val="10000"/>
              </a:spcAft>
              <a:buFontTx/>
              <a:buAutoNum type="arabicPeriod"/>
              <a:defRPr/>
            </a:pPr>
            <a:r>
              <a:rPr lang="fi-FI" b="1" kern="0" dirty="0">
                <a:solidFill>
                  <a:schemeClr val="tx2">
                    <a:lumMod val="75000"/>
                  </a:schemeClr>
                </a:solidFill>
                <a:latin typeface="+mn-lt"/>
              </a:rPr>
              <a:t>Kehitetään ohjaukseen liittyvää peruskoulutusta vastaamaan ohjaustyön muutoksiin</a:t>
            </a:r>
          </a:p>
          <a:p>
            <a:pPr marL="450850" indent="-450850">
              <a:lnSpc>
                <a:spcPct val="90000"/>
              </a:lnSpc>
              <a:spcBef>
                <a:spcPct val="30000"/>
              </a:spcBef>
              <a:spcAft>
                <a:spcPct val="10000"/>
              </a:spcAft>
              <a:buFontTx/>
              <a:buAutoNum type="arabicPeriod"/>
              <a:defRPr/>
            </a:pPr>
            <a:r>
              <a:rPr lang="fi-FI" b="1" kern="0" dirty="0">
                <a:solidFill>
                  <a:schemeClr val="tx2">
                    <a:lumMod val="75000"/>
                  </a:schemeClr>
                </a:solidFill>
                <a:latin typeface="+mn-lt"/>
              </a:rPr>
              <a:t>Varmistetaan jatko- ja täydennyskoulutusmahdollisuudet eri hallinnonalojen ja työelämän ohjaustehtävissä toimiville, painopisteitä</a:t>
            </a:r>
          </a:p>
          <a:p>
            <a:pPr marL="762000" lvl="1" indent="-304800">
              <a:lnSpc>
                <a:spcPct val="90000"/>
              </a:lnSpc>
              <a:buFont typeface="Wingdings" pitchFamily="2" charset="2"/>
              <a:buChar char="Ø"/>
              <a:defRPr/>
            </a:pPr>
            <a:r>
              <a:rPr lang="fi-FI" kern="0" dirty="0">
                <a:solidFill>
                  <a:schemeClr val="tx2">
                    <a:lumMod val="75000"/>
                  </a:schemeClr>
                </a:solidFill>
                <a:latin typeface="+mn-lt"/>
              </a:rPr>
              <a:t>monikulttuurinen ohjaus</a:t>
            </a:r>
          </a:p>
          <a:p>
            <a:pPr marL="762000" lvl="1" indent="-304800">
              <a:lnSpc>
                <a:spcPct val="90000"/>
              </a:lnSpc>
              <a:buFont typeface="Wingdings" pitchFamily="2" charset="2"/>
              <a:buChar char="Ø"/>
              <a:defRPr/>
            </a:pPr>
            <a:r>
              <a:rPr lang="fi-FI" kern="0" dirty="0" err="1">
                <a:solidFill>
                  <a:schemeClr val="tx2">
                    <a:lumMod val="75000"/>
                  </a:schemeClr>
                </a:solidFill>
                <a:latin typeface="+mn-lt"/>
              </a:rPr>
              <a:t>moniammatillinen</a:t>
            </a:r>
            <a:r>
              <a:rPr lang="fi-FI" kern="0" dirty="0">
                <a:solidFill>
                  <a:schemeClr val="tx2">
                    <a:lumMod val="75000"/>
                  </a:schemeClr>
                </a:solidFill>
                <a:latin typeface="+mn-lt"/>
              </a:rPr>
              <a:t> ohjaus ja yhteistyö</a:t>
            </a:r>
          </a:p>
          <a:p>
            <a:pPr marL="762000" lvl="1" indent="-304800">
              <a:lnSpc>
                <a:spcPct val="90000"/>
              </a:lnSpc>
              <a:buFont typeface="Wingdings" pitchFamily="2" charset="2"/>
              <a:buChar char="Ø"/>
              <a:defRPr/>
            </a:pPr>
            <a:r>
              <a:rPr lang="fi-FI" kern="0" dirty="0">
                <a:solidFill>
                  <a:schemeClr val="tx2">
                    <a:lumMod val="75000"/>
                  </a:schemeClr>
                </a:solidFill>
                <a:latin typeface="+mn-lt"/>
              </a:rPr>
              <a:t>ennakointitiedon hyödyntäminen</a:t>
            </a:r>
          </a:p>
          <a:p>
            <a:pPr marL="762000" lvl="1" indent="-304800">
              <a:lnSpc>
                <a:spcPct val="90000"/>
              </a:lnSpc>
              <a:buFont typeface="Wingdings" pitchFamily="2" charset="2"/>
              <a:buChar char="Ø"/>
              <a:defRPr/>
            </a:pPr>
            <a:r>
              <a:rPr lang="fi-FI" kern="0" dirty="0">
                <a:solidFill>
                  <a:schemeClr val="tx2">
                    <a:lumMod val="75000"/>
                  </a:schemeClr>
                </a:solidFill>
                <a:latin typeface="+mn-lt"/>
              </a:rPr>
              <a:t>osaamisen tunnustaminen</a:t>
            </a:r>
          </a:p>
          <a:p>
            <a:pPr marL="762000" lvl="1" indent="-304800">
              <a:lnSpc>
                <a:spcPct val="90000"/>
              </a:lnSpc>
              <a:buFont typeface="Wingdings" pitchFamily="2" charset="2"/>
              <a:buChar char="Ø"/>
              <a:defRPr/>
            </a:pPr>
            <a:r>
              <a:rPr lang="fi-FI" kern="0" dirty="0">
                <a:solidFill>
                  <a:schemeClr val="tx2">
                    <a:lumMod val="75000"/>
                  </a:schemeClr>
                </a:solidFill>
                <a:latin typeface="+mn-lt"/>
              </a:rPr>
              <a:t>urasuunnittelu- ja työelämätaidot</a:t>
            </a:r>
          </a:p>
          <a:p>
            <a:pPr marL="762000" lvl="1" indent="-304800">
              <a:lnSpc>
                <a:spcPct val="90000"/>
              </a:lnSpc>
              <a:buFont typeface="Wingdings" pitchFamily="2" charset="2"/>
              <a:buChar char="Ø"/>
              <a:defRPr/>
            </a:pPr>
            <a:r>
              <a:rPr lang="fi-FI" kern="0" dirty="0">
                <a:solidFill>
                  <a:schemeClr val="tx2">
                    <a:lumMod val="75000"/>
                  </a:schemeClr>
                </a:solidFill>
                <a:latin typeface="+mn-lt"/>
              </a:rPr>
              <a:t>kansainvälistymisen vaikutukset ohjaukseen</a:t>
            </a:r>
          </a:p>
          <a:p>
            <a:pPr marL="762000" lvl="1" indent="-304800">
              <a:lnSpc>
                <a:spcPct val="90000"/>
              </a:lnSpc>
              <a:buFont typeface="Wingdings" pitchFamily="2" charset="2"/>
              <a:buChar char="Ø"/>
              <a:defRPr/>
            </a:pPr>
            <a:endParaRPr lang="fi-FI" kern="0" dirty="0">
              <a:solidFill>
                <a:schemeClr val="tx2">
                  <a:lumMod val="75000"/>
                </a:schemeClr>
              </a:solidFill>
              <a:latin typeface="+mn-lt"/>
            </a:endParaRPr>
          </a:p>
          <a:p>
            <a:pPr marL="1219200" lvl="2" indent="-304800">
              <a:lnSpc>
                <a:spcPct val="90000"/>
              </a:lnSpc>
              <a:buFontTx/>
              <a:buChar char="•"/>
              <a:defRPr/>
            </a:pPr>
            <a:r>
              <a:rPr lang="fi-FI" dirty="0">
                <a:solidFill>
                  <a:schemeClr val="accent6">
                    <a:lumMod val="75000"/>
                  </a:schemeClr>
                </a:solidFill>
              </a:rPr>
              <a:t>Studio-koulutukset ja niitä koskeva julkaisu Meidän helmet (</a:t>
            </a:r>
            <a:r>
              <a:rPr lang="fi-FI" dirty="0" err="1">
                <a:solidFill>
                  <a:schemeClr val="accent6">
                    <a:lumMod val="75000"/>
                  </a:schemeClr>
                </a:solidFill>
              </a:rPr>
              <a:t>www.opinovi.fi</a:t>
            </a:r>
            <a:r>
              <a:rPr lang="fi-FI" dirty="0">
                <a:solidFill>
                  <a:schemeClr val="accent6">
                    <a:lumMod val="75000"/>
                  </a:schemeClr>
                </a:solidFill>
              </a:rPr>
              <a:t>)</a:t>
            </a:r>
          </a:p>
          <a:p>
            <a:pPr marL="1219200" lvl="2" indent="-304800">
              <a:lnSpc>
                <a:spcPct val="90000"/>
              </a:lnSpc>
              <a:buFontTx/>
              <a:buChar char="•"/>
              <a:defRPr/>
            </a:pPr>
            <a:r>
              <a:rPr lang="fi-FI" kern="0" dirty="0">
                <a:solidFill>
                  <a:schemeClr val="accent6">
                    <a:lumMod val="75000"/>
                  </a:schemeClr>
                </a:solidFill>
                <a:latin typeface="+mn-lt"/>
              </a:rPr>
              <a:t>Erkkerien ja TE -erkkerien koulutukset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orakulmio 1"/>
          <p:cNvSpPr/>
          <p:nvPr/>
        </p:nvSpPr>
        <p:spPr>
          <a:xfrm>
            <a:off x="539750" y="981075"/>
            <a:ext cx="7848600" cy="3249613"/>
          </a:xfrm>
          <a:prstGeom prst="rect">
            <a:avLst/>
          </a:prstGeom>
        </p:spPr>
        <p:txBody>
          <a:bodyPr>
            <a:spAutoFit/>
          </a:bodyPr>
          <a:lstStyle/>
          <a:p>
            <a:pPr marL="271463" indent="-271463">
              <a:lnSpc>
                <a:spcPct val="90000"/>
              </a:lnSpc>
              <a:spcBef>
                <a:spcPct val="30000"/>
              </a:spcBef>
              <a:spcAft>
                <a:spcPct val="10000"/>
              </a:spcAft>
              <a:defRPr/>
            </a:pPr>
            <a:r>
              <a:rPr lang="fi-FI" b="1" kern="0" dirty="0">
                <a:solidFill>
                  <a:schemeClr val="tx2">
                    <a:lumMod val="75000"/>
                  </a:schemeClr>
                </a:solidFill>
              </a:rPr>
              <a:t>3. Vahvistetaan ohjausosaamista työ- ja elinkeinohallinnossa</a:t>
            </a:r>
          </a:p>
          <a:p>
            <a:pPr marL="541338" lvl="1" indent="-269875">
              <a:lnSpc>
                <a:spcPct val="90000"/>
              </a:lnSpc>
              <a:spcBef>
                <a:spcPct val="30000"/>
              </a:spcBef>
              <a:spcAft>
                <a:spcPct val="10000"/>
              </a:spcAft>
              <a:buFont typeface="Arial" pitchFamily="34" charset="0"/>
              <a:buChar char="•"/>
              <a:defRPr/>
            </a:pPr>
            <a:r>
              <a:rPr lang="fi-FI" dirty="0">
                <a:solidFill>
                  <a:schemeClr val="accent6">
                    <a:lumMod val="75000"/>
                  </a:schemeClr>
                </a:solidFill>
              </a:rPr>
              <a:t>OKM erityisavustus (yht. 60 000 €) Elinikäisen ohjauksen osaamisen kehittämiseksi ELY -keskuksille.</a:t>
            </a:r>
          </a:p>
          <a:p>
            <a:pPr marL="541338" lvl="1" indent="-269875">
              <a:lnSpc>
                <a:spcPct val="90000"/>
              </a:lnSpc>
              <a:spcBef>
                <a:spcPct val="30000"/>
              </a:spcBef>
              <a:spcAft>
                <a:spcPct val="10000"/>
              </a:spcAft>
              <a:buFont typeface="Arial" pitchFamily="34" charset="0"/>
              <a:buChar char="•"/>
              <a:defRPr/>
            </a:pPr>
            <a:r>
              <a:rPr lang="fi-FI" dirty="0">
                <a:solidFill>
                  <a:schemeClr val="accent6">
                    <a:lumMod val="75000"/>
                  </a:schemeClr>
                </a:solidFill>
              </a:rPr>
              <a:t>TE -palvelu-uudistus, </a:t>
            </a:r>
            <a:r>
              <a:rPr lang="fi-FI" dirty="0" err="1">
                <a:solidFill>
                  <a:schemeClr val="accent6">
                    <a:lumMod val="75000"/>
                  </a:schemeClr>
                </a:solidFill>
              </a:rPr>
              <a:t>Salmian</a:t>
            </a:r>
            <a:r>
              <a:rPr lang="fi-FI" dirty="0">
                <a:solidFill>
                  <a:schemeClr val="accent6">
                    <a:lumMod val="75000"/>
                  </a:schemeClr>
                </a:solidFill>
              </a:rPr>
              <a:t> koulutustarjonta, koulutukset, kehittämisfoorumit yms. OKM erityisavustus (yht. 100 000 €) Elinikäisen ohjauksen osaamisen kehittämiseksi ELY -keskuksille.</a:t>
            </a:r>
          </a:p>
          <a:p>
            <a:pPr marL="838200" lvl="1" indent="-381000">
              <a:lnSpc>
                <a:spcPct val="90000"/>
              </a:lnSpc>
              <a:spcBef>
                <a:spcPct val="30000"/>
              </a:spcBef>
              <a:spcAft>
                <a:spcPct val="10000"/>
              </a:spcAft>
              <a:defRPr/>
            </a:pPr>
            <a:r>
              <a:rPr lang="fi-FI" dirty="0">
                <a:solidFill>
                  <a:schemeClr val="accent6">
                    <a:lumMod val="75000"/>
                  </a:schemeClr>
                </a:solidFill>
              </a:rPr>
              <a:t> </a:t>
            </a:r>
            <a:endParaRPr lang="fi-FI" kern="0" dirty="0">
              <a:solidFill>
                <a:schemeClr val="accent6">
                  <a:lumMod val="75000"/>
                </a:schemeClr>
              </a:solidFill>
            </a:endParaRPr>
          </a:p>
          <a:p>
            <a:pPr marL="271463" indent="-271463">
              <a:lnSpc>
                <a:spcPct val="90000"/>
              </a:lnSpc>
              <a:spcBef>
                <a:spcPct val="30000"/>
              </a:spcBef>
              <a:spcAft>
                <a:spcPct val="10000"/>
              </a:spcAft>
              <a:buFontTx/>
              <a:buAutoNum type="arabicPeriod" startAt="4"/>
              <a:defRPr/>
            </a:pPr>
            <a:r>
              <a:rPr lang="fi-FI" b="1" kern="0" dirty="0">
                <a:solidFill>
                  <a:schemeClr val="tx2">
                    <a:lumMod val="75000"/>
                  </a:schemeClr>
                </a:solidFill>
              </a:rPr>
              <a:t>Vakiinnutetaan työpaikkaohjaajien koulutus</a:t>
            </a:r>
          </a:p>
          <a:p>
            <a:pPr marL="271463" indent="-271463">
              <a:lnSpc>
                <a:spcPct val="90000"/>
              </a:lnSpc>
              <a:spcBef>
                <a:spcPct val="30000"/>
              </a:spcBef>
              <a:spcAft>
                <a:spcPct val="10000"/>
              </a:spcAft>
              <a:defRPr/>
            </a:pPr>
            <a:endParaRPr lang="fi-FI" kern="0" dirty="0">
              <a:solidFill>
                <a:schemeClr val="tx2">
                  <a:lumMod val="75000"/>
                </a:schemeClr>
              </a:solidFill>
            </a:endParaRPr>
          </a:p>
          <a:p>
            <a:pPr marL="271463" indent="-271463">
              <a:lnSpc>
                <a:spcPct val="90000"/>
              </a:lnSpc>
              <a:spcBef>
                <a:spcPct val="30000"/>
              </a:spcBef>
              <a:spcAft>
                <a:spcPct val="10000"/>
              </a:spcAft>
              <a:defRPr/>
            </a:pPr>
            <a:r>
              <a:rPr lang="fi-FI" b="1" kern="0" dirty="0">
                <a:solidFill>
                  <a:schemeClr val="tx2">
                    <a:lumMod val="75000"/>
                  </a:schemeClr>
                </a:solidFill>
              </a:rPr>
              <a:t>5.  </a:t>
            </a:r>
            <a:r>
              <a:rPr lang="fi-FI" b="1" kern="0" dirty="0" err="1">
                <a:solidFill>
                  <a:schemeClr val="tx2">
                    <a:lumMod val="75000"/>
                  </a:schemeClr>
                </a:solidFill>
              </a:rPr>
              <a:t>Pilotoidaan</a:t>
            </a:r>
            <a:r>
              <a:rPr lang="fi-FI" b="1" kern="0" dirty="0">
                <a:solidFill>
                  <a:schemeClr val="tx2">
                    <a:lumMod val="75000"/>
                  </a:schemeClr>
                </a:solidFill>
              </a:rPr>
              <a:t> kansainvälinen ohjaajakoulutus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95288" y="404813"/>
            <a:ext cx="8493125" cy="792162"/>
          </a:xfrm>
          <a:prstGeom prst="rect">
            <a:avLst/>
          </a:prstGeom>
        </p:spPr>
        <p:txBody>
          <a:bodyPr/>
          <a:lstStyle/>
          <a:p>
            <a:pPr>
              <a:lnSpc>
                <a:spcPct val="85000"/>
              </a:lnSpc>
              <a:defRPr/>
            </a:pPr>
            <a:r>
              <a:rPr lang="fi-FI" sz="2400" b="1" kern="0" dirty="0">
                <a:solidFill>
                  <a:schemeClr val="tx2">
                    <a:lumMod val="75000"/>
                  </a:schemeClr>
                </a:solidFill>
                <a:latin typeface="+mj-lt"/>
                <a:ea typeface="+mj-ea"/>
                <a:cs typeface="+mj-cs"/>
              </a:rPr>
              <a:t>Strateginen tavoite 4: </a:t>
            </a:r>
          </a:p>
          <a:p>
            <a:pPr>
              <a:lnSpc>
                <a:spcPct val="85000"/>
              </a:lnSpc>
              <a:defRPr/>
            </a:pPr>
            <a:r>
              <a:rPr lang="fi-FI" sz="2400" b="1" kern="0" dirty="0">
                <a:solidFill>
                  <a:schemeClr val="tx2">
                    <a:lumMod val="75000"/>
                  </a:schemeClr>
                </a:solidFill>
                <a:latin typeface="+mj-lt"/>
                <a:ea typeface="+mj-ea"/>
                <a:cs typeface="+mj-cs"/>
              </a:rPr>
              <a:t>Ohjauksen laatua seurataan</a:t>
            </a:r>
          </a:p>
          <a:p>
            <a:pPr>
              <a:lnSpc>
                <a:spcPct val="85000"/>
              </a:lnSpc>
              <a:defRPr/>
            </a:pPr>
            <a:endParaRPr lang="fi-FI" sz="2400" b="1" kern="0" dirty="0">
              <a:solidFill>
                <a:schemeClr val="tx2">
                  <a:lumMod val="75000"/>
                </a:schemeClr>
              </a:solidFill>
              <a:latin typeface="+mj-lt"/>
              <a:ea typeface="+mj-ea"/>
              <a:cs typeface="+mj-cs"/>
            </a:endParaRPr>
          </a:p>
          <a:p>
            <a:pPr>
              <a:lnSpc>
                <a:spcPct val="85000"/>
              </a:lnSpc>
              <a:defRPr/>
            </a:pPr>
            <a:endParaRPr lang="fi-FI" sz="2400" b="1" kern="0" dirty="0">
              <a:solidFill>
                <a:schemeClr val="tx2">
                  <a:lumMod val="75000"/>
                </a:schemeClr>
              </a:solidFill>
              <a:latin typeface="+mj-lt"/>
              <a:ea typeface="+mj-ea"/>
              <a:cs typeface="+mj-cs"/>
            </a:endParaRPr>
          </a:p>
        </p:txBody>
      </p:sp>
      <p:sp>
        <p:nvSpPr>
          <p:cNvPr id="3" name="Rectangle 3"/>
          <p:cNvSpPr txBox="1">
            <a:spLocks noChangeArrowheads="1"/>
          </p:cNvSpPr>
          <p:nvPr/>
        </p:nvSpPr>
        <p:spPr>
          <a:xfrm>
            <a:off x="395288" y="1268413"/>
            <a:ext cx="8569325" cy="4968875"/>
          </a:xfrm>
          <a:prstGeom prst="rect">
            <a:avLst/>
          </a:prstGeom>
        </p:spPr>
        <p:txBody>
          <a:bodyPr/>
          <a:lstStyle/>
          <a:p>
            <a:pPr marL="381000" indent="-381000">
              <a:lnSpc>
                <a:spcPct val="90000"/>
              </a:lnSpc>
              <a:spcBef>
                <a:spcPct val="30000"/>
              </a:spcBef>
              <a:spcAft>
                <a:spcPct val="10000"/>
              </a:spcAft>
              <a:defRPr/>
            </a:pPr>
            <a:r>
              <a:rPr lang="fi-FI" b="1" kern="0" dirty="0">
                <a:solidFill>
                  <a:schemeClr val="tx2">
                    <a:lumMod val="75000"/>
                  </a:schemeClr>
                </a:solidFill>
                <a:latin typeface="+mn-lt"/>
              </a:rPr>
              <a:t>Ehdotukset:</a:t>
            </a:r>
          </a:p>
          <a:p>
            <a:pPr marL="381000" indent="-381000">
              <a:lnSpc>
                <a:spcPct val="90000"/>
              </a:lnSpc>
              <a:spcBef>
                <a:spcPct val="30000"/>
              </a:spcBef>
              <a:spcAft>
                <a:spcPct val="10000"/>
              </a:spcAft>
              <a:defRPr/>
            </a:pPr>
            <a:endParaRPr lang="fi-FI" b="1" kern="0" dirty="0">
              <a:latin typeface="+mn-lt"/>
            </a:endParaRPr>
          </a:p>
          <a:p>
            <a:pPr marL="271463" indent="-271463">
              <a:lnSpc>
                <a:spcPct val="90000"/>
              </a:lnSpc>
              <a:spcBef>
                <a:spcPct val="30000"/>
              </a:spcBef>
              <a:spcAft>
                <a:spcPct val="10000"/>
              </a:spcAft>
              <a:buFontTx/>
              <a:buAutoNum type="arabicPeriod"/>
              <a:defRPr/>
            </a:pPr>
            <a:r>
              <a:rPr lang="fi-FI" b="1" kern="0" dirty="0">
                <a:solidFill>
                  <a:schemeClr val="tx2">
                    <a:lumMod val="75000"/>
                  </a:schemeClr>
                </a:solidFill>
                <a:latin typeface="+mn-lt"/>
              </a:rPr>
              <a:t>Valmistellaan elinikäisen ohjauksen laadunhallinnan menettelyt,  </a:t>
            </a:r>
          </a:p>
          <a:p>
            <a:pPr marL="271463" indent="-271463">
              <a:lnSpc>
                <a:spcPct val="90000"/>
              </a:lnSpc>
              <a:spcBef>
                <a:spcPts val="0"/>
              </a:spcBef>
              <a:spcAft>
                <a:spcPts val="0"/>
              </a:spcAft>
              <a:defRPr/>
            </a:pPr>
            <a:r>
              <a:rPr lang="fi-FI" b="1" kern="0" dirty="0">
                <a:solidFill>
                  <a:schemeClr val="tx2">
                    <a:lumMod val="75000"/>
                  </a:schemeClr>
                </a:solidFill>
                <a:latin typeface="+mn-lt"/>
              </a:rPr>
              <a:t>	laaditaan työvälineet </a:t>
            </a:r>
            <a:r>
              <a:rPr lang="fi-FI" b="1" kern="0" dirty="0" err="1">
                <a:solidFill>
                  <a:schemeClr val="tx2">
                    <a:lumMod val="75000"/>
                  </a:schemeClr>
                </a:solidFill>
                <a:latin typeface="+mn-lt"/>
              </a:rPr>
              <a:t>itsearviointia</a:t>
            </a:r>
            <a:r>
              <a:rPr lang="fi-FI" b="1" kern="0" dirty="0">
                <a:solidFill>
                  <a:schemeClr val="tx2">
                    <a:lumMod val="75000"/>
                  </a:schemeClr>
                </a:solidFill>
                <a:latin typeface="+mn-lt"/>
              </a:rPr>
              <a:t> ja palautteen keräämistä varten</a:t>
            </a:r>
          </a:p>
          <a:p>
            <a:pPr marL="541338" lvl="1" indent="-269875">
              <a:lnSpc>
                <a:spcPct val="90000"/>
              </a:lnSpc>
              <a:spcBef>
                <a:spcPct val="30000"/>
              </a:spcBef>
              <a:spcAft>
                <a:spcPct val="10000"/>
              </a:spcAft>
              <a:buFont typeface="Arial" pitchFamily="34" charset="0"/>
              <a:buChar char="•"/>
              <a:defRPr/>
            </a:pPr>
            <a:r>
              <a:rPr lang="fi-FI" dirty="0">
                <a:solidFill>
                  <a:schemeClr val="accent6">
                    <a:lumMod val="75000"/>
                  </a:schemeClr>
                </a:solidFill>
              </a:rPr>
              <a:t>Jalkautetaan TUTKA -malli TE -toimiston ohjauksellisten palvelujen laadun- ja vaikuttavuuden arviointiin 2014 – </a:t>
            </a:r>
          </a:p>
          <a:p>
            <a:pPr marL="838200" lvl="1" indent="-381000">
              <a:lnSpc>
                <a:spcPct val="90000"/>
              </a:lnSpc>
              <a:spcBef>
                <a:spcPct val="30000"/>
              </a:spcBef>
              <a:spcAft>
                <a:spcPct val="10000"/>
              </a:spcAft>
              <a:defRPr/>
            </a:pPr>
            <a:endParaRPr lang="fi-FI" kern="0" dirty="0">
              <a:solidFill>
                <a:srgbClr val="FF0000"/>
              </a:solidFill>
              <a:latin typeface="+mn-lt"/>
            </a:endParaRPr>
          </a:p>
          <a:p>
            <a:pPr marL="271463" indent="-271463">
              <a:lnSpc>
                <a:spcPct val="90000"/>
              </a:lnSpc>
              <a:spcBef>
                <a:spcPct val="30000"/>
              </a:spcBef>
              <a:spcAft>
                <a:spcPct val="10000"/>
              </a:spcAft>
              <a:defRPr/>
            </a:pPr>
            <a:r>
              <a:rPr lang="fi-FI" b="1" kern="0" dirty="0">
                <a:solidFill>
                  <a:schemeClr val="tx2">
                    <a:lumMod val="75000"/>
                  </a:schemeClr>
                </a:solidFill>
                <a:latin typeface="+mn-lt"/>
              </a:rPr>
              <a:t>2.  Huolehditaan siitä, että ohjaustyössä toimivilla on käytettävissään tehtävien edellyttämä tilasto- ja seurantatieto</a:t>
            </a:r>
          </a:p>
          <a:p>
            <a:pPr marL="541338" lvl="1" indent="-269875">
              <a:lnSpc>
                <a:spcPct val="90000"/>
              </a:lnSpc>
              <a:spcBef>
                <a:spcPct val="30000"/>
              </a:spcBef>
              <a:spcAft>
                <a:spcPct val="10000"/>
              </a:spcAft>
              <a:buFont typeface="Arial" pitchFamily="34" charset="0"/>
              <a:buChar char="•"/>
              <a:defRPr/>
            </a:pPr>
            <a:r>
              <a:rPr lang="fi-FI" dirty="0">
                <a:solidFill>
                  <a:schemeClr val="accent6">
                    <a:lumMod val="75000"/>
                  </a:schemeClr>
                </a:solidFill>
              </a:rPr>
              <a:t>Valtion nuorisoasiain neuvottelukunta (Nuora) </a:t>
            </a:r>
            <a:r>
              <a:rPr lang="fi-FI" dirty="0" err="1">
                <a:solidFill>
                  <a:schemeClr val="accent6">
                    <a:lumMod val="75000"/>
                  </a:schemeClr>
                </a:solidFill>
              </a:rPr>
              <a:t>www.tietoanuorista.fi</a:t>
            </a:r>
            <a:r>
              <a:rPr lang="fi-FI" dirty="0">
                <a:solidFill>
                  <a:schemeClr val="accent6">
                    <a:lumMod val="75000"/>
                  </a:schemeClr>
                </a:solidFill>
              </a:rPr>
              <a:t>: hyvinvointi-indikaattorit, nuorisobarometri. </a:t>
            </a:r>
          </a:p>
          <a:p>
            <a:pPr marL="541338" lvl="1" indent="-269875">
              <a:lnSpc>
                <a:spcPct val="90000"/>
              </a:lnSpc>
              <a:spcBef>
                <a:spcPct val="30000"/>
              </a:spcBef>
              <a:spcAft>
                <a:spcPct val="10000"/>
              </a:spcAft>
              <a:buFont typeface="Arial" pitchFamily="34" charset="0"/>
              <a:buChar char="•"/>
              <a:defRPr/>
            </a:pPr>
            <a:r>
              <a:rPr lang="fi-FI" dirty="0">
                <a:solidFill>
                  <a:schemeClr val="accent6">
                    <a:lumMod val="75000"/>
                  </a:schemeClr>
                </a:solidFill>
              </a:rPr>
              <a:t>TEM: </a:t>
            </a:r>
            <a:r>
              <a:rPr lang="fi-FI" dirty="0" err="1">
                <a:solidFill>
                  <a:schemeClr val="accent6">
                    <a:lumMod val="75000"/>
                  </a:schemeClr>
                </a:solidFill>
              </a:rPr>
              <a:t>TE-palvelujen</a:t>
            </a:r>
            <a:r>
              <a:rPr lang="fi-FI" dirty="0">
                <a:solidFill>
                  <a:schemeClr val="accent6">
                    <a:lumMod val="75000"/>
                  </a:schemeClr>
                </a:solidFill>
              </a:rPr>
              <a:t> uudistamisen seuranta- ja prosessimittareiden </a:t>
            </a:r>
            <a:r>
              <a:rPr lang="fi-FI" dirty="0" err="1">
                <a:solidFill>
                  <a:schemeClr val="accent6">
                    <a:lumMod val="75000"/>
                  </a:schemeClr>
                </a:solidFill>
              </a:rPr>
              <a:t>valmisteluryh-mä</a:t>
            </a:r>
            <a:r>
              <a:rPr lang="fi-FI" dirty="0">
                <a:solidFill>
                  <a:schemeClr val="accent6">
                    <a:lumMod val="75000"/>
                  </a:schemeClr>
                </a:solidFill>
              </a:rPr>
              <a:t> 1.8.2012-15.3.2013 </a:t>
            </a:r>
            <a:endParaRPr lang="fi-FI" kern="0" dirty="0">
              <a:solidFill>
                <a:schemeClr val="accent6">
                  <a:lumMod val="75000"/>
                </a:schemeClr>
              </a:solidFill>
              <a:latin typeface="+mn-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23850" y="260350"/>
            <a:ext cx="8420100" cy="1143000"/>
          </a:xfrm>
          <a:prstGeom prst="rect">
            <a:avLst/>
          </a:prstGeom>
        </p:spPr>
        <p:txBody>
          <a:bodyPr/>
          <a:lstStyle/>
          <a:p>
            <a:pPr>
              <a:lnSpc>
                <a:spcPct val="85000"/>
              </a:lnSpc>
              <a:defRPr/>
            </a:pPr>
            <a:r>
              <a:rPr lang="fi-FI" sz="2400" b="1" kern="0" dirty="0">
                <a:solidFill>
                  <a:schemeClr val="tx2">
                    <a:lumMod val="75000"/>
                  </a:schemeClr>
                </a:solidFill>
                <a:latin typeface="+mj-lt"/>
                <a:ea typeface="+mj-ea"/>
                <a:cs typeface="+mj-cs"/>
              </a:rPr>
              <a:t>Strateginen tavoite 5: </a:t>
            </a:r>
          </a:p>
          <a:p>
            <a:pPr>
              <a:lnSpc>
                <a:spcPct val="85000"/>
              </a:lnSpc>
              <a:defRPr/>
            </a:pPr>
            <a:r>
              <a:rPr lang="fi-FI" sz="2400" b="1" kern="0" dirty="0">
                <a:solidFill>
                  <a:schemeClr val="tx2">
                    <a:lumMod val="75000"/>
                  </a:schemeClr>
                </a:solidFill>
                <a:latin typeface="+mj-lt"/>
                <a:ea typeface="+mj-ea"/>
                <a:cs typeface="+mj-cs"/>
              </a:rPr>
              <a:t>Ohjaus toimii koordinoituna kokonaisuutena</a:t>
            </a:r>
          </a:p>
        </p:txBody>
      </p:sp>
      <p:sp>
        <p:nvSpPr>
          <p:cNvPr id="3" name="Rectangle 3"/>
          <p:cNvSpPr txBox="1">
            <a:spLocks noChangeArrowheads="1"/>
          </p:cNvSpPr>
          <p:nvPr/>
        </p:nvSpPr>
        <p:spPr>
          <a:xfrm>
            <a:off x="323850" y="1268413"/>
            <a:ext cx="8496300" cy="4105275"/>
          </a:xfrm>
          <a:prstGeom prst="rect">
            <a:avLst/>
          </a:prstGeom>
        </p:spPr>
        <p:txBody>
          <a:bodyPr/>
          <a:lstStyle/>
          <a:p>
            <a:pPr marL="381000" indent="-381000">
              <a:lnSpc>
                <a:spcPct val="90000"/>
              </a:lnSpc>
              <a:spcBef>
                <a:spcPct val="30000"/>
              </a:spcBef>
              <a:spcAft>
                <a:spcPct val="10000"/>
              </a:spcAft>
              <a:defRPr/>
            </a:pPr>
            <a:r>
              <a:rPr lang="fi-FI" b="1" kern="0" dirty="0">
                <a:solidFill>
                  <a:schemeClr val="tx2">
                    <a:lumMod val="75000"/>
                  </a:schemeClr>
                </a:solidFill>
                <a:latin typeface="+mn-lt"/>
              </a:rPr>
              <a:t>Ehdotukset:</a:t>
            </a:r>
          </a:p>
          <a:p>
            <a:pPr marL="381000" indent="-381000">
              <a:lnSpc>
                <a:spcPct val="90000"/>
              </a:lnSpc>
              <a:spcBef>
                <a:spcPct val="30000"/>
              </a:spcBef>
              <a:spcAft>
                <a:spcPct val="10000"/>
              </a:spcAft>
              <a:defRPr/>
            </a:pPr>
            <a:endParaRPr lang="fi-FI" b="1" kern="0" dirty="0">
              <a:solidFill>
                <a:schemeClr val="tx2">
                  <a:lumMod val="75000"/>
                </a:schemeClr>
              </a:solidFill>
              <a:latin typeface="+mn-lt"/>
            </a:endParaRPr>
          </a:p>
          <a:p>
            <a:pPr marL="381000" indent="-381000">
              <a:lnSpc>
                <a:spcPct val="90000"/>
              </a:lnSpc>
              <a:spcBef>
                <a:spcPct val="30000"/>
              </a:spcBef>
              <a:spcAft>
                <a:spcPct val="10000"/>
              </a:spcAft>
              <a:buFontTx/>
              <a:buAutoNum type="arabicPeriod"/>
              <a:defRPr/>
            </a:pPr>
            <a:r>
              <a:rPr lang="fi-FI" b="1" kern="0" dirty="0" err="1">
                <a:solidFill>
                  <a:schemeClr val="tx2">
                    <a:lumMod val="75000"/>
                  </a:schemeClr>
                </a:solidFill>
                <a:latin typeface="+mn-lt"/>
              </a:rPr>
              <a:t>ELYt</a:t>
            </a:r>
            <a:r>
              <a:rPr lang="fi-FI" b="1" kern="0" dirty="0">
                <a:solidFill>
                  <a:schemeClr val="tx2">
                    <a:lumMod val="75000"/>
                  </a:schemeClr>
                </a:solidFill>
                <a:latin typeface="+mn-lt"/>
              </a:rPr>
              <a:t> vastaavat alueellisten elinikäiseen ohjaukseen liittyvien palvelujen koordinoinnista yhteistyössä työelämän edustajien kanssa ja koordinoivat ohjaukseen liittyvää täydennyskoulutusta alueellaan</a:t>
            </a:r>
          </a:p>
          <a:p>
            <a:pPr marL="541338" lvl="1" indent="-269875">
              <a:lnSpc>
                <a:spcPct val="90000"/>
              </a:lnSpc>
              <a:spcBef>
                <a:spcPct val="30000"/>
              </a:spcBef>
              <a:spcAft>
                <a:spcPct val="10000"/>
              </a:spcAft>
              <a:buFont typeface="Arial" pitchFamily="34" charset="0"/>
              <a:buChar char="•"/>
              <a:defRPr/>
            </a:pPr>
            <a:r>
              <a:rPr lang="fi-FI" dirty="0">
                <a:solidFill>
                  <a:schemeClr val="accent6">
                    <a:lumMod val="75000"/>
                  </a:schemeClr>
                </a:solidFill>
              </a:rPr>
              <a:t>Elinkeino-, liikenne-, ja ympäristökeskusten strategia-asiakirja 2012–</a:t>
            </a:r>
            <a:br>
              <a:rPr lang="fi-FI" dirty="0">
                <a:solidFill>
                  <a:schemeClr val="accent6">
                    <a:lumMod val="75000"/>
                  </a:schemeClr>
                </a:solidFill>
              </a:rPr>
            </a:br>
            <a:r>
              <a:rPr lang="fi-FI" dirty="0">
                <a:solidFill>
                  <a:schemeClr val="accent6">
                    <a:lumMod val="75000"/>
                  </a:schemeClr>
                </a:solidFill>
              </a:rPr>
              <a:t>2015, TEM ohje </a:t>
            </a:r>
            <a:r>
              <a:rPr lang="fi-FI" dirty="0" err="1">
                <a:solidFill>
                  <a:schemeClr val="accent6">
                    <a:lumMod val="75000"/>
                  </a:schemeClr>
                </a:solidFill>
              </a:rPr>
              <a:t>ELYille</a:t>
            </a:r>
            <a:r>
              <a:rPr lang="fi-FI" dirty="0">
                <a:solidFill>
                  <a:schemeClr val="accent6">
                    <a:lumMod val="75000"/>
                  </a:schemeClr>
                </a:solidFill>
              </a:rPr>
              <a:t> 2.7.2013 toiminnallisesta tulossuunnitelmista vuodelle 2013. </a:t>
            </a:r>
          </a:p>
          <a:p>
            <a:pPr marL="541338" lvl="1" indent="-269875">
              <a:lnSpc>
                <a:spcPct val="90000"/>
              </a:lnSpc>
              <a:spcBef>
                <a:spcPct val="30000"/>
              </a:spcBef>
              <a:spcAft>
                <a:spcPct val="10000"/>
              </a:spcAft>
              <a:buFont typeface="Arial" pitchFamily="34" charset="0"/>
              <a:buChar char="•"/>
              <a:defRPr/>
            </a:pPr>
            <a:r>
              <a:rPr lang="fi-FI" dirty="0">
                <a:solidFill>
                  <a:schemeClr val="accent6">
                    <a:lumMod val="75000"/>
                  </a:schemeClr>
                </a:solidFill>
              </a:rPr>
              <a:t>Laituri-projektin raportti </a:t>
            </a:r>
            <a:r>
              <a:rPr lang="fi-FI" dirty="0" err="1">
                <a:solidFill>
                  <a:schemeClr val="accent6">
                    <a:lumMod val="75000"/>
                  </a:schemeClr>
                </a:solidFill>
              </a:rPr>
              <a:t>ELY-keskuskierroksesta</a:t>
            </a:r>
            <a:r>
              <a:rPr lang="fi-FI" dirty="0">
                <a:solidFill>
                  <a:schemeClr val="accent6">
                    <a:lumMod val="75000"/>
                  </a:schemeClr>
                </a:solidFill>
              </a:rPr>
              <a:t>. </a:t>
            </a:r>
            <a:r>
              <a:rPr lang="fi-FI" dirty="0" err="1">
                <a:solidFill>
                  <a:schemeClr val="accent6">
                    <a:lumMod val="75000"/>
                  </a:schemeClr>
                </a:solidFill>
              </a:rPr>
              <a:t>Salmian</a:t>
            </a:r>
            <a:r>
              <a:rPr lang="fi-FI" dirty="0">
                <a:solidFill>
                  <a:schemeClr val="accent6">
                    <a:lumMod val="75000"/>
                  </a:schemeClr>
                </a:solidFill>
              </a:rPr>
              <a:t> ja Laiturin suunnitelma vuodeksi 2013, </a:t>
            </a:r>
            <a:r>
              <a:rPr lang="fi-FI" dirty="0" err="1">
                <a:solidFill>
                  <a:schemeClr val="accent6">
                    <a:lumMod val="75000"/>
                  </a:schemeClr>
                </a:solidFill>
              </a:rPr>
              <a:t>ELY-keskusten</a:t>
            </a:r>
            <a:r>
              <a:rPr lang="fi-FI" dirty="0">
                <a:solidFill>
                  <a:schemeClr val="accent6">
                    <a:lumMod val="75000"/>
                  </a:schemeClr>
                </a:solidFill>
              </a:rPr>
              <a:t> TNO -asiantuntijoiden koulutusta ja konsultaatiota, liittymä Nuorisotakuuseen ja </a:t>
            </a:r>
            <a:r>
              <a:rPr lang="fi-FI" dirty="0" err="1">
                <a:solidFill>
                  <a:schemeClr val="accent6">
                    <a:lumMod val="75000"/>
                  </a:schemeClr>
                </a:solidFill>
              </a:rPr>
              <a:t>TE-palveluihin</a:t>
            </a:r>
            <a:r>
              <a:rPr lang="fi-FI" dirty="0">
                <a:solidFill>
                  <a:schemeClr val="accent6">
                    <a:lumMod val="75000"/>
                  </a:schemeClr>
                </a:solidFill>
              </a:rPr>
              <a:t> (esitelty mm. </a:t>
            </a:r>
            <a:r>
              <a:rPr lang="fi-FI" dirty="0" err="1">
                <a:solidFill>
                  <a:schemeClr val="accent6">
                    <a:lumMod val="75000"/>
                  </a:schemeClr>
                </a:solidFill>
              </a:rPr>
              <a:t>KOLA-ohry:ssä</a:t>
            </a:r>
            <a:r>
              <a:rPr lang="fi-FI" dirty="0">
                <a:solidFill>
                  <a:schemeClr val="accent6">
                    <a:lumMod val="75000"/>
                  </a:schemeClr>
                </a:solidFill>
              </a:rPr>
              <a:t> 17.4.2013). </a:t>
            </a:r>
            <a:endParaRPr lang="fi-FI" kern="0" dirty="0">
              <a:solidFill>
                <a:schemeClr val="accent6">
                  <a:lumMod val="75000"/>
                </a:schemeClr>
              </a:solidFill>
              <a:latin typeface="+mn-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orakulmio 1"/>
          <p:cNvSpPr/>
          <p:nvPr/>
        </p:nvSpPr>
        <p:spPr>
          <a:xfrm>
            <a:off x="468313" y="620713"/>
            <a:ext cx="7920037" cy="2520950"/>
          </a:xfrm>
          <a:prstGeom prst="rect">
            <a:avLst/>
          </a:prstGeom>
        </p:spPr>
        <p:txBody>
          <a:bodyPr>
            <a:spAutoFit/>
          </a:bodyPr>
          <a:lstStyle/>
          <a:p>
            <a:pPr marL="381000" indent="-381000">
              <a:lnSpc>
                <a:spcPct val="90000"/>
              </a:lnSpc>
              <a:spcBef>
                <a:spcPct val="30000"/>
              </a:spcBef>
              <a:spcAft>
                <a:spcPct val="10000"/>
              </a:spcAft>
              <a:buFontTx/>
              <a:buAutoNum type="arabicPeriod" startAt="2"/>
              <a:tabLst>
                <a:tab pos="361950" algn="l"/>
              </a:tabLst>
              <a:defRPr/>
            </a:pPr>
            <a:r>
              <a:rPr lang="fi-FI" b="1" kern="0" dirty="0" err="1">
                <a:solidFill>
                  <a:schemeClr val="tx2">
                    <a:lumMod val="75000"/>
                  </a:schemeClr>
                </a:solidFill>
              </a:rPr>
              <a:t>AVI:n</a:t>
            </a:r>
            <a:r>
              <a:rPr lang="fi-FI" b="1" kern="0" dirty="0">
                <a:solidFill>
                  <a:schemeClr val="tx2">
                    <a:lumMod val="75000"/>
                  </a:schemeClr>
                </a:solidFill>
              </a:rPr>
              <a:t> ruotsinkielinen palveluyksikkö huolehtii tehtävästä ruotsinkielisen koulutuksen osalta</a:t>
            </a:r>
          </a:p>
          <a:p>
            <a:pPr marL="381000" indent="-381000">
              <a:lnSpc>
                <a:spcPct val="90000"/>
              </a:lnSpc>
              <a:spcBef>
                <a:spcPct val="30000"/>
              </a:spcBef>
              <a:spcAft>
                <a:spcPct val="10000"/>
              </a:spcAft>
              <a:defRPr/>
            </a:pPr>
            <a:endParaRPr lang="fi-FI" kern="0" dirty="0"/>
          </a:p>
          <a:p>
            <a:pPr marL="838200" lvl="1" indent="-381000">
              <a:lnSpc>
                <a:spcPct val="90000"/>
              </a:lnSpc>
              <a:spcBef>
                <a:spcPct val="30000"/>
              </a:spcBef>
              <a:spcAft>
                <a:spcPct val="10000"/>
              </a:spcAft>
              <a:buFont typeface="Arial" pitchFamily="34" charset="0"/>
              <a:buChar char="•"/>
              <a:defRPr/>
            </a:pPr>
            <a:r>
              <a:rPr lang="fi-FI" dirty="0">
                <a:solidFill>
                  <a:schemeClr val="accent6">
                    <a:lumMod val="75000"/>
                  </a:schemeClr>
                </a:solidFill>
              </a:rPr>
              <a:t>AVI tulossuunnitelma 2012 </a:t>
            </a:r>
          </a:p>
          <a:p>
            <a:pPr marL="838200" lvl="1" indent="-381000">
              <a:lnSpc>
                <a:spcPct val="90000"/>
              </a:lnSpc>
              <a:spcBef>
                <a:spcPct val="30000"/>
              </a:spcBef>
              <a:spcAft>
                <a:spcPct val="10000"/>
              </a:spcAft>
              <a:defRPr/>
            </a:pPr>
            <a:endParaRPr lang="fi-FI" sz="1200" dirty="0">
              <a:solidFill>
                <a:schemeClr val="accent6">
                  <a:lumMod val="75000"/>
                </a:schemeClr>
              </a:solidFill>
            </a:endParaRPr>
          </a:p>
          <a:p>
            <a:pPr marL="838200" lvl="1" indent="-381000">
              <a:lnSpc>
                <a:spcPct val="90000"/>
              </a:lnSpc>
              <a:spcBef>
                <a:spcPct val="30000"/>
              </a:spcBef>
              <a:spcAft>
                <a:spcPct val="10000"/>
              </a:spcAft>
              <a:buFont typeface="Arial" pitchFamily="34" charset="0"/>
              <a:buChar char="•"/>
              <a:defRPr/>
            </a:pPr>
            <a:r>
              <a:rPr lang="sv-SE" dirty="0">
                <a:solidFill>
                  <a:schemeClr val="accent6">
                    <a:lumMod val="75000"/>
                  </a:schemeClr>
                </a:solidFill>
              </a:rPr>
              <a:t>AVI </a:t>
            </a:r>
            <a:r>
              <a:rPr lang="sv-SE" dirty="0" err="1">
                <a:solidFill>
                  <a:schemeClr val="accent6">
                    <a:lumMod val="75000"/>
                  </a:schemeClr>
                </a:solidFill>
              </a:rPr>
              <a:t>tulossuunnitelma</a:t>
            </a:r>
            <a:r>
              <a:rPr lang="sv-SE" dirty="0">
                <a:solidFill>
                  <a:schemeClr val="accent6">
                    <a:lumMod val="75000"/>
                  </a:schemeClr>
                </a:solidFill>
              </a:rPr>
              <a:t> 2013. Finlandssvenska vägledardagar: Vägledning 2020, 2-3.10.2013, Åbo.</a:t>
            </a:r>
          </a:p>
          <a:p>
            <a:pPr marL="838200" lvl="1" indent="-381000">
              <a:lnSpc>
                <a:spcPct val="90000"/>
              </a:lnSpc>
              <a:spcBef>
                <a:spcPct val="30000"/>
              </a:spcBef>
              <a:spcAft>
                <a:spcPct val="10000"/>
              </a:spcAft>
              <a:defRPr/>
            </a:pPr>
            <a:r>
              <a:rPr lang="sv-SE" dirty="0">
                <a:solidFill>
                  <a:schemeClr val="accent6">
                    <a:lumMod val="75000"/>
                  </a:schemeClr>
                </a:solidFill>
              </a:rPr>
              <a:t>	</a:t>
            </a:r>
            <a:r>
              <a:rPr lang="sv-SE" dirty="0" err="1">
                <a:solidFill>
                  <a:schemeClr val="accent6">
                    <a:lumMod val="75000"/>
                  </a:schemeClr>
                </a:solidFill>
              </a:rPr>
              <a:t>Pilottiprojekti</a:t>
            </a:r>
            <a:r>
              <a:rPr lang="sv-SE" dirty="0">
                <a:solidFill>
                  <a:schemeClr val="accent6">
                    <a:lumMod val="75000"/>
                  </a:schemeClr>
                </a:solidFill>
              </a:rPr>
              <a:t>  "Koordinering av vägledningen i Finland" </a:t>
            </a:r>
            <a:endParaRPr lang="fi-FI" kern="0" dirty="0">
              <a:solidFill>
                <a:schemeClr val="accent6">
                  <a:lumMod val="75000"/>
                </a:scheme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orakulmio 1"/>
          <p:cNvSpPr/>
          <p:nvPr/>
        </p:nvSpPr>
        <p:spPr>
          <a:xfrm>
            <a:off x="468313" y="620713"/>
            <a:ext cx="7920037" cy="4773612"/>
          </a:xfrm>
          <a:prstGeom prst="rect">
            <a:avLst/>
          </a:prstGeom>
        </p:spPr>
        <p:txBody>
          <a:bodyPr>
            <a:spAutoFit/>
          </a:bodyPr>
          <a:lstStyle/>
          <a:p>
            <a:pPr marL="271463" indent="-271463">
              <a:lnSpc>
                <a:spcPct val="90000"/>
              </a:lnSpc>
              <a:spcBef>
                <a:spcPct val="30000"/>
              </a:spcBef>
              <a:spcAft>
                <a:spcPct val="10000"/>
              </a:spcAft>
              <a:buFontTx/>
              <a:buAutoNum type="arabicPeriod" startAt="3"/>
              <a:defRPr/>
            </a:pPr>
            <a:r>
              <a:rPr lang="fi-FI" b="1" kern="0" dirty="0">
                <a:solidFill>
                  <a:schemeClr val="tx2">
                    <a:lumMod val="75000"/>
                  </a:schemeClr>
                </a:solidFill>
              </a:rPr>
              <a:t>Määritellään tulevan </a:t>
            </a:r>
            <a:r>
              <a:rPr lang="fi-FI" b="1" kern="0" dirty="0" err="1">
                <a:solidFill>
                  <a:schemeClr val="tx2">
                    <a:lumMod val="75000"/>
                  </a:schemeClr>
                </a:solidFill>
              </a:rPr>
              <a:t>rr</a:t>
            </a:r>
            <a:r>
              <a:rPr lang="fi-FI" b="1" kern="0" dirty="0">
                <a:solidFill>
                  <a:schemeClr val="tx2">
                    <a:lumMod val="75000"/>
                  </a:schemeClr>
                </a:solidFill>
              </a:rPr>
              <a:t> -kauden yhdeksi painopisteeksi  elinikäisen ohjauksen kehittäminen, tuetaan kuluvalla kaudella kehitettyjen mallien vakiinnuttamista</a:t>
            </a:r>
          </a:p>
          <a:p>
            <a:pPr marL="381000" indent="-381000">
              <a:lnSpc>
                <a:spcPct val="90000"/>
              </a:lnSpc>
              <a:spcBef>
                <a:spcPct val="30000"/>
              </a:spcBef>
              <a:spcAft>
                <a:spcPct val="10000"/>
              </a:spcAft>
              <a:defRPr/>
            </a:pPr>
            <a:endParaRPr lang="fi-FI" kern="0" dirty="0"/>
          </a:p>
          <a:p>
            <a:pPr marL="541338" lvl="1" indent="-269875">
              <a:lnSpc>
                <a:spcPct val="90000"/>
              </a:lnSpc>
              <a:spcBef>
                <a:spcPct val="30000"/>
              </a:spcBef>
              <a:spcAft>
                <a:spcPct val="10000"/>
              </a:spcAft>
              <a:buFont typeface="Arial" pitchFamily="34" charset="0"/>
              <a:buChar char="•"/>
              <a:defRPr/>
            </a:pPr>
            <a:r>
              <a:rPr lang="fi-FI" dirty="0">
                <a:solidFill>
                  <a:schemeClr val="accent6">
                    <a:lumMod val="75000"/>
                  </a:schemeClr>
                </a:solidFill>
              </a:rPr>
              <a:t>Manner-Suomen rakennerahasto-ohjelman toimintalinjat, erityistavoitteet ja rahoitus (</a:t>
            </a:r>
            <a:r>
              <a:rPr lang="fi-FI" dirty="0" err="1">
                <a:solidFill>
                  <a:schemeClr val="accent6">
                    <a:lumMod val="75000"/>
                  </a:schemeClr>
                </a:solidFill>
              </a:rPr>
              <a:t>Talpo</a:t>
            </a:r>
            <a:r>
              <a:rPr lang="fi-FI" dirty="0">
                <a:solidFill>
                  <a:schemeClr val="accent6">
                    <a:lumMod val="75000"/>
                  </a:schemeClr>
                </a:solidFill>
              </a:rPr>
              <a:t> 28.5.2013 ja </a:t>
            </a:r>
            <a:r>
              <a:rPr lang="fi-FI" dirty="0" err="1">
                <a:solidFill>
                  <a:schemeClr val="accent6">
                    <a:lumMod val="75000"/>
                  </a:schemeClr>
                </a:solidFill>
              </a:rPr>
              <a:t>Halke</a:t>
            </a:r>
            <a:r>
              <a:rPr lang="fi-FI" dirty="0">
                <a:solidFill>
                  <a:schemeClr val="accent6">
                    <a:lumMod val="75000"/>
                  </a:schemeClr>
                </a:solidFill>
              </a:rPr>
              <a:t> 4.6.2013): </a:t>
            </a:r>
          </a:p>
          <a:p>
            <a:pPr marL="541338" lvl="1" indent="-269875">
              <a:lnSpc>
                <a:spcPct val="90000"/>
              </a:lnSpc>
              <a:spcBef>
                <a:spcPct val="30000"/>
              </a:spcBef>
              <a:spcAft>
                <a:spcPct val="10000"/>
              </a:spcAft>
              <a:defRPr/>
            </a:pPr>
            <a:r>
              <a:rPr lang="fi-FI" dirty="0">
                <a:solidFill>
                  <a:schemeClr val="accent6">
                    <a:lumMod val="75000"/>
                  </a:schemeClr>
                </a:solidFill>
              </a:rPr>
              <a:t>	ESR TL 3 Erityistarve Nuorten ja muiden heikossa työmarkkina-asemassa olevien työllistymisen edistäminen. </a:t>
            </a:r>
          </a:p>
          <a:p>
            <a:pPr marL="541338" lvl="1" indent="-269875">
              <a:lnSpc>
                <a:spcPct val="90000"/>
              </a:lnSpc>
              <a:spcBef>
                <a:spcPct val="30000"/>
              </a:spcBef>
              <a:spcAft>
                <a:spcPct val="10000"/>
              </a:spcAft>
              <a:defRPr/>
            </a:pPr>
            <a:r>
              <a:rPr lang="fi-FI" dirty="0">
                <a:solidFill>
                  <a:schemeClr val="accent6">
                    <a:lumMod val="75000"/>
                  </a:schemeClr>
                </a:solidFill>
              </a:rPr>
              <a:t>	TL 4, erityistavoite: Siirtymävaiheita ja koulutuksellista tasa-arvoa tukevien palveluiden parantaminen. </a:t>
            </a:r>
            <a:r>
              <a:rPr lang="fi-FI" dirty="0" err="1">
                <a:solidFill>
                  <a:schemeClr val="accent6">
                    <a:lumMod val="75000"/>
                  </a:schemeClr>
                </a:solidFill>
              </a:rPr>
              <a:t>ESR:n</a:t>
            </a:r>
            <a:r>
              <a:rPr lang="fi-FI" dirty="0">
                <a:solidFill>
                  <a:schemeClr val="accent6">
                    <a:lumMod val="75000"/>
                  </a:schemeClr>
                </a:solidFill>
              </a:rPr>
              <a:t> valtakunnalliset teemat: nuorisotakuu, työvoiman liikkuvuus Euroopassa, maahanmuuttajien kotouttaminen, koulutusjärjestelmän kehittäminen siirtymiä tukeviksi, kasvu- ja rakennemuutosalojen tarvitseman osaamisen lisääminen sekä työelämän ulkopuolella olevien työ- ja toimintakyvyn vahvistaminen. Teemat voivat muuttua ohjelmakauden kuluessa toimintaympäristön kehityksen mukaan.</a:t>
            </a:r>
            <a:br>
              <a:rPr lang="fi-FI" dirty="0">
                <a:solidFill>
                  <a:schemeClr val="accent6">
                    <a:lumMod val="75000"/>
                  </a:schemeClr>
                </a:solidFill>
              </a:rPr>
            </a:br>
            <a:r>
              <a:rPr lang="fi-FI" kern="0" dirty="0">
                <a:solidFill>
                  <a:schemeClr val="accent6">
                    <a:lumMod val="75000"/>
                  </a:schemeClr>
                </a:solidFill>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orakulmio 1"/>
          <p:cNvSpPr/>
          <p:nvPr/>
        </p:nvSpPr>
        <p:spPr>
          <a:xfrm>
            <a:off x="539750" y="692150"/>
            <a:ext cx="7705725" cy="2170113"/>
          </a:xfrm>
          <a:prstGeom prst="rect">
            <a:avLst/>
          </a:prstGeom>
        </p:spPr>
        <p:txBody>
          <a:bodyPr>
            <a:spAutoFit/>
          </a:bodyPr>
          <a:lstStyle/>
          <a:p>
            <a:pPr marL="271463" indent="-271463">
              <a:lnSpc>
                <a:spcPct val="90000"/>
              </a:lnSpc>
              <a:spcBef>
                <a:spcPct val="30000"/>
              </a:spcBef>
              <a:spcAft>
                <a:spcPct val="10000"/>
              </a:spcAft>
              <a:buFontTx/>
              <a:buAutoNum type="arabicPeriod" startAt="4"/>
              <a:defRPr/>
            </a:pPr>
            <a:r>
              <a:rPr lang="fi-FI" b="1" kern="0" dirty="0">
                <a:solidFill>
                  <a:schemeClr val="tx2">
                    <a:lumMod val="75000"/>
                  </a:schemeClr>
                </a:solidFill>
              </a:rPr>
              <a:t>Koulutuksen järjestäjät ottavat käyttöön ns. työelämäohjelmat, joilla tuetaan oppilaiden ja opiskelijoiden työelämässä tapahtuvaa ohjausta</a:t>
            </a:r>
          </a:p>
          <a:p>
            <a:pPr marL="271463" indent="-271463">
              <a:lnSpc>
                <a:spcPct val="90000"/>
              </a:lnSpc>
              <a:spcBef>
                <a:spcPct val="30000"/>
              </a:spcBef>
              <a:spcAft>
                <a:spcPct val="10000"/>
              </a:spcAft>
              <a:defRPr/>
            </a:pPr>
            <a:endParaRPr lang="fi-FI" kern="0" dirty="0">
              <a:solidFill>
                <a:schemeClr val="tx2">
                  <a:lumMod val="75000"/>
                </a:schemeClr>
              </a:solidFill>
            </a:endParaRPr>
          </a:p>
          <a:p>
            <a:pPr marL="271463" indent="-271463">
              <a:lnSpc>
                <a:spcPct val="90000"/>
              </a:lnSpc>
              <a:spcBef>
                <a:spcPct val="30000"/>
              </a:spcBef>
              <a:spcAft>
                <a:spcPct val="10000"/>
              </a:spcAft>
              <a:buFontTx/>
              <a:buAutoNum type="arabicPeriod" startAt="5"/>
              <a:defRPr/>
            </a:pPr>
            <a:r>
              <a:rPr lang="fi-FI" b="1" kern="0" dirty="0">
                <a:solidFill>
                  <a:schemeClr val="tx2">
                    <a:lumMod val="75000"/>
                  </a:schemeClr>
                </a:solidFill>
              </a:rPr>
              <a:t>Laaditaan toteuttamissuunnitelma  koskien varusmiespalvelun ja siviilipalvelun aikaisen ohjauksen kehittämistä</a:t>
            </a:r>
          </a:p>
          <a:p>
            <a:pPr marL="541338" lvl="1" indent="-269875">
              <a:lnSpc>
                <a:spcPct val="90000"/>
              </a:lnSpc>
              <a:spcBef>
                <a:spcPct val="30000"/>
              </a:spcBef>
              <a:spcAft>
                <a:spcPct val="10000"/>
              </a:spcAft>
              <a:buFont typeface="Arial" pitchFamily="34" charset="0"/>
              <a:buChar char="•"/>
              <a:defRPr/>
            </a:pPr>
            <a:r>
              <a:rPr lang="fi-FI" dirty="0">
                <a:solidFill>
                  <a:schemeClr val="accent6">
                    <a:lumMod val="75000"/>
                  </a:schemeClr>
                </a:solidFill>
              </a:rPr>
              <a:t>Esitykset Nuorisotakuun yhteiskirjeen liitteessä </a:t>
            </a:r>
            <a:endParaRPr lang="fi-FI" kern="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orakulmio 1"/>
          <p:cNvSpPr/>
          <p:nvPr/>
        </p:nvSpPr>
        <p:spPr>
          <a:xfrm>
            <a:off x="539750" y="692150"/>
            <a:ext cx="7416800" cy="3441700"/>
          </a:xfrm>
          <a:prstGeom prst="rect">
            <a:avLst/>
          </a:prstGeom>
        </p:spPr>
        <p:txBody>
          <a:bodyPr>
            <a:spAutoFit/>
          </a:bodyPr>
          <a:lstStyle/>
          <a:p>
            <a:pPr marL="381000" indent="-381000">
              <a:lnSpc>
                <a:spcPct val="90000"/>
              </a:lnSpc>
              <a:spcBef>
                <a:spcPct val="30000"/>
              </a:spcBef>
              <a:spcAft>
                <a:spcPct val="10000"/>
              </a:spcAft>
              <a:buFontTx/>
              <a:buAutoNum type="arabicPeriod" startAt="6"/>
              <a:defRPr/>
            </a:pPr>
            <a:r>
              <a:rPr lang="fi-FI" b="1" kern="0" dirty="0">
                <a:solidFill>
                  <a:schemeClr val="tx2">
                    <a:lumMod val="75000"/>
                  </a:schemeClr>
                </a:solidFill>
              </a:rPr>
              <a:t>Yhteistyöryhmää laajennetaan, ESR –kehittämisohjelman työ kytketään yhteistyöryhmän työhön</a:t>
            </a:r>
          </a:p>
          <a:p>
            <a:pPr marL="381000" indent="-381000">
              <a:lnSpc>
                <a:spcPct val="90000"/>
              </a:lnSpc>
              <a:spcBef>
                <a:spcPct val="30000"/>
              </a:spcBef>
              <a:spcAft>
                <a:spcPct val="10000"/>
              </a:spcAft>
              <a:defRPr/>
            </a:pPr>
            <a:endParaRPr lang="fi-FI" kern="0" dirty="0"/>
          </a:p>
          <a:p>
            <a:pPr marL="801688" lvl="1" indent="-344488">
              <a:lnSpc>
                <a:spcPct val="80000"/>
              </a:lnSpc>
              <a:spcBef>
                <a:spcPct val="20000"/>
              </a:spcBef>
              <a:buFont typeface="Arial" pitchFamily="34" charset="0"/>
              <a:buChar char="•"/>
              <a:defRPr/>
            </a:pPr>
            <a:r>
              <a:rPr lang="fi-FI" dirty="0">
                <a:solidFill>
                  <a:schemeClr val="accent6">
                    <a:lumMod val="75000"/>
                  </a:schemeClr>
                </a:solidFill>
              </a:rPr>
              <a:t>Elinikäisen ohjauksen ohjaus- ja yhteistyöryhmä (Elo-ryhmä) asetettu 1.9.2011-31.1.2015, OKM päätös 1.7.2011, dnro/54/040/2011. </a:t>
            </a:r>
            <a:r>
              <a:rPr lang="fi-FI" kern="0" dirty="0">
                <a:solidFill>
                  <a:schemeClr val="accent6">
                    <a:lumMod val="75000"/>
                  </a:schemeClr>
                </a:solidFill>
              </a:rPr>
              <a:t>Toimikausi on 1.9.2011 - 31.1.2015</a:t>
            </a:r>
          </a:p>
          <a:p>
            <a:pPr marL="801688" indent="-344488">
              <a:lnSpc>
                <a:spcPct val="80000"/>
              </a:lnSpc>
              <a:spcBef>
                <a:spcPct val="20000"/>
              </a:spcBef>
              <a:buFont typeface="Wingdings" pitchFamily="2" charset="2"/>
              <a:buChar char="Ø"/>
              <a:defRPr/>
            </a:pPr>
            <a:endParaRPr lang="fi-FI" sz="1600" kern="0" dirty="0">
              <a:solidFill>
                <a:schemeClr val="accent6">
                  <a:lumMod val="75000"/>
                </a:schemeClr>
              </a:solidFill>
            </a:endParaRPr>
          </a:p>
          <a:p>
            <a:pPr marL="801688" lvl="1" indent="-344488">
              <a:lnSpc>
                <a:spcPct val="80000"/>
              </a:lnSpc>
              <a:spcBef>
                <a:spcPct val="20000"/>
              </a:spcBef>
              <a:buFont typeface="Wingdings" pitchFamily="2" charset="2"/>
              <a:buChar char="Ø"/>
              <a:defRPr/>
            </a:pPr>
            <a:r>
              <a:rPr lang="fi-FI" kern="0" dirty="0">
                <a:solidFill>
                  <a:schemeClr val="accent6">
                    <a:lumMod val="75000"/>
                  </a:schemeClr>
                </a:solidFill>
              </a:rPr>
              <a:t>Toteuttaa hallitusohjelmassa olevia elinikäistä ohjausta koskevia kehittämistoimia </a:t>
            </a:r>
          </a:p>
          <a:p>
            <a:pPr marL="801688" lvl="1" indent="-344488">
              <a:lnSpc>
                <a:spcPct val="80000"/>
              </a:lnSpc>
              <a:spcBef>
                <a:spcPct val="20000"/>
              </a:spcBef>
              <a:buFont typeface="Wingdings" pitchFamily="2" charset="2"/>
              <a:buChar char="Ø"/>
              <a:defRPr/>
            </a:pPr>
            <a:r>
              <a:rPr lang="fi-FI" kern="0" dirty="0">
                <a:solidFill>
                  <a:schemeClr val="accent6">
                    <a:lumMod val="75000"/>
                  </a:schemeClr>
                </a:solidFill>
              </a:rPr>
              <a:t>Kytkee kansallista kehittämistyötä ja rakennerahastovaroin toteutettavia hankkeita paremmin yhteen </a:t>
            </a:r>
          </a:p>
          <a:p>
            <a:pPr marL="801688" lvl="1" indent="-344488">
              <a:lnSpc>
                <a:spcPct val="80000"/>
              </a:lnSpc>
              <a:spcBef>
                <a:spcPct val="20000"/>
              </a:spcBef>
              <a:buFont typeface="Wingdings" pitchFamily="2" charset="2"/>
              <a:buChar char="Ø"/>
              <a:defRPr/>
            </a:pPr>
            <a:r>
              <a:rPr lang="fi-FI" kern="0" dirty="0">
                <a:solidFill>
                  <a:schemeClr val="accent6">
                    <a:lumMod val="75000"/>
                  </a:schemeClr>
                </a:solidFill>
              </a:rPr>
              <a:t>Hyödyntää kansainvälistä yhteistyötä ja hyviä käytäntöjä tehokkaasti; ELGPN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69900" y="476250"/>
            <a:ext cx="8420100" cy="1143000"/>
          </a:xfrm>
          <a:prstGeom prst="rect">
            <a:avLst/>
          </a:prstGeom>
        </p:spPr>
        <p:txBody>
          <a:bodyPr/>
          <a:lstStyle/>
          <a:p>
            <a:pPr>
              <a:lnSpc>
                <a:spcPct val="85000"/>
              </a:lnSpc>
              <a:defRPr/>
            </a:pPr>
            <a:r>
              <a:rPr lang="fi-FI" sz="2800" b="1" kern="0" dirty="0">
                <a:solidFill>
                  <a:schemeClr val="tx2">
                    <a:lumMod val="75000"/>
                  </a:schemeClr>
                </a:solidFill>
                <a:latin typeface="+mj-lt"/>
                <a:ea typeface="+mj-ea"/>
                <a:cs typeface="+mj-cs"/>
              </a:rPr>
              <a:t>Elinikäisen ohjauksen kehittämisen strategiset tavoitteet (</a:t>
            </a:r>
            <a:r>
              <a:rPr lang="fi-FI" b="1" kern="0" dirty="0">
                <a:solidFill>
                  <a:schemeClr val="tx2">
                    <a:lumMod val="75000"/>
                  </a:schemeClr>
                </a:solidFill>
                <a:latin typeface="+mj-lt"/>
                <a:ea typeface="+mj-ea"/>
                <a:cs typeface="+mj-cs"/>
              </a:rPr>
              <a:t>OKM 2011:15</a:t>
            </a:r>
            <a:r>
              <a:rPr lang="fi-FI" sz="2800" b="1" kern="0" dirty="0">
                <a:solidFill>
                  <a:schemeClr val="tx2">
                    <a:lumMod val="75000"/>
                  </a:schemeClr>
                </a:solidFill>
                <a:latin typeface="+mj-lt"/>
                <a:ea typeface="+mj-ea"/>
                <a:cs typeface="+mj-cs"/>
              </a:rPr>
              <a:t>)</a:t>
            </a:r>
          </a:p>
        </p:txBody>
      </p:sp>
      <p:sp>
        <p:nvSpPr>
          <p:cNvPr id="3" name="Rectangle 3"/>
          <p:cNvSpPr txBox="1">
            <a:spLocks noChangeArrowheads="1"/>
          </p:cNvSpPr>
          <p:nvPr/>
        </p:nvSpPr>
        <p:spPr>
          <a:xfrm>
            <a:off x="539750" y="1341438"/>
            <a:ext cx="8280400" cy="4402137"/>
          </a:xfrm>
          <a:prstGeom prst="rect">
            <a:avLst/>
          </a:prstGeom>
        </p:spPr>
        <p:txBody>
          <a:bodyPr/>
          <a:lstStyle/>
          <a:p>
            <a:pPr>
              <a:lnSpc>
                <a:spcPct val="90000"/>
              </a:lnSpc>
              <a:spcBef>
                <a:spcPct val="20000"/>
              </a:spcBef>
              <a:defRPr/>
            </a:pPr>
            <a:endParaRPr lang="fi-FI" sz="2100" kern="0" dirty="0">
              <a:latin typeface="+mn-lt"/>
            </a:endParaRPr>
          </a:p>
          <a:p>
            <a:pPr>
              <a:lnSpc>
                <a:spcPct val="90000"/>
              </a:lnSpc>
              <a:spcBef>
                <a:spcPct val="20000"/>
              </a:spcBef>
              <a:defRPr/>
            </a:pPr>
            <a:r>
              <a:rPr lang="fi-FI" sz="2100" b="1" kern="0" dirty="0">
                <a:solidFill>
                  <a:schemeClr val="tx2">
                    <a:lumMod val="75000"/>
                  </a:schemeClr>
                </a:solidFill>
                <a:latin typeface="+mn-lt"/>
              </a:rPr>
              <a:t>1. 	Ohjauspalveluja on tasapuolisesti saatavissa ja </a:t>
            </a:r>
          </a:p>
          <a:p>
            <a:pPr>
              <a:lnSpc>
                <a:spcPct val="90000"/>
              </a:lnSpc>
              <a:spcBef>
                <a:spcPct val="20000"/>
              </a:spcBef>
              <a:defRPr/>
            </a:pPr>
            <a:r>
              <a:rPr lang="fi-FI" sz="2100" b="1" kern="0" dirty="0">
                <a:solidFill>
                  <a:schemeClr val="tx2">
                    <a:lumMod val="75000"/>
                  </a:schemeClr>
                </a:solidFill>
                <a:latin typeface="+mn-lt"/>
              </a:rPr>
              <a:t>	ne vastaavat yksilön tarpeita</a:t>
            </a:r>
          </a:p>
          <a:p>
            <a:pPr>
              <a:lnSpc>
                <a:spcPct val="90000"/>
              </a:lnSpc>
              <a:spcBef>
                <a:spcPct val="20000"/>
              </a:spcBef>
              <a:defRPr/>
            </a:pPr>
            <a:endParaRPr lang="fi-FI" sz="2100" b="1" kern="0" dirty="0">
              <a:solidFill>
                <a:schemeClr val="tx2">
                  <a:lumMod val="75000"/>
                </a:schemeClr>
              </a:solidFill>
              <a:latin typeface="+mn-lt"/>
            </a:endParaRPr>
          </a:p>
          <a:p>
            <a:pPr>
              <a:lnSpc>
                <a:spcPct val="90000"/>
              </a:lnSpc>
              <a:spcBef>
                <a:spcPct val="20000"/>
              </a:spcBef>
              <a:defRPr/>
            </a:pPr>
            <a:r>
              <a:rPr lang="fi-FI" sz="2100" b="1" kern="0" dirty="0">
                <a:solidFill>
                  <a:schemeClr val="tx2">
                    <a:lumMod val="75000"/>
                  </a:schemeClr>
                </a:solidFill>
                <a:latin typeface="+mn-lt"/>
              </a:rPr>
              <a:t>2. 	Yksilölliset </a:t>
            </a:r>
            <a:r>
              <a:rPr lang="fi-FI" sz="2100" b="1" kern="0">
                <a:solidFill>
                  <a:schemeClr val="tx2">
                    <a:lumMod val="75000"/>
                  </a:schemeClr>
                </a:solidFill>
                <a:latin typeface="+mn-lt"/>
              </a:rPr>
              <a:t>uranhallintataidot  vahvistuvat</a:t>
            </a:r>
            <a:endParaRPr lang="fi-FI" sz="2100" b="1" kern="0" dirty="0">
              <a:solidFill>
                <a:schemeClr val="tx2">
                  <a:lumMod val="75000"/>
                </a:schemeClr>
              </a:solidFill>
              <a:latin typeface="+mn-lt"/>
            </a:endParaRPr>
          </a:p>
          <a:p>
            <a:pPr>
              <a:lnSpc>
                <a:spcPct val="90000"/>
              </a:lnSpc>
              <a:spcBef>
                <a:spcPct val="20000"/>
              </a:spcBef>
              <a:defRPr/>
            </a:pPr>
            <a:endParaRPr lang="fi-FI" sz="2100" b="1" kern="0" dirty="0">
              <a:solidFill>
                <a:schemeClr val="tx2">
                  <a:lumMod val="75000"/>
                </a:schemeClr>
              </a:solidFill>
              <a:latin typeface="+mn-lt"/>
            </a:endParaRPr>
          </a:p>
          <a:p>
            <a:pPr>
              <a:lnSpc>
                <a:spcPct val="90000"/>
              </a:lnSpc>
              <a:spcBef>
                <a:spcPct val="20000"/>
              </a:spcBef>
              <a:defRPr/>
            </a:pPr>
            <a:r>
              <a:rPr lang="fi-FI" sz="2100" b="1" kern="0" dirty="0">
                <a:solidFill>
                  <a:schemeClr val="tx2">
                    <a:lumMod val="75000"/>
                  </a:schemeClr>
                </a:solidFill>
                <a:latin typeface="+mn-lt"/>
              </a:rPr>
              <a:t>3. 	Ohjaustyötä tekevillä on tehtävien edellyttämä 	osaaminen</a:t>
            </a:r>
          </a:p>
          <a:p>
            <a:pPr>
              <a:lnSpc>
                <a:spcPct val="90000"/>
              </a:lnSpc>
              <a:spcBef>
                <a:spcPct val="20000"/>
              </a:spcBef>
              <a:defRPr/>
            </a:pPr>
            <a:endParaRPr lang="fi-FI" sz="2100" b="1" kern="0" dirty="0">
              <a:solidFill>
                <a:schemeClr val="tx2">
                  <a:lumMod val="75000"/>
                </a:schemeClr>
              </a:solidFill>
              <a:latin typeface="+mn-lt"/>
            </a:endParaRPr>
          </a:p>
          <a:p>
            <a:pPr>
              <a:lnSpc>
                <a:spcPct val="90000"/>
              </a:lnSpc>
              <a:spcBef>
                <a:spcPct val="20000"/>
              </a:spcBef>
              <a:defRPr/>
            </a:pPr>
            <a:r>
              <a:rPr lang="fi-FI" sz="2100" b="1" kern="0" dirty="0">
                <a:solidFill>
                  <a:schemeClr val="tx2">
                    <a:lumMod val="75000"/>
                  </a:schemeClr>
                </a:solidFill>
                <a:latin typeface="+mn-lt"/>
              </a:rPr>
              <a:t>4. 	Ohjauksen laatujärjestelmiä kehitetään</a:t>
            </a:r>
          </a:p>
          <a:p>
            <a:pPr>
              <a:lnSpc>
                <a:spcPct val="90000"/>
              </a:lnSpc>
              <a:spcBef>
                <a:spcPct val="20000"/>
              </a:spcBef>
              <a:defRPr/>
            </a:pPr>
            <a:endParaRPr lang="fi-FI" sz="2100" b="1" kern="0" dirty="0">
              <a:solidFill>
                <a:schemeClr val="tx2">
                  <a:lumMod val="75000"/>
                </a:schemeClr>
              </a:solidFill>
              <a:latin typeface="+mn-lt"/>
            </a:endParaRPr>
          </a:p>
          <a:p>
            <a:pPr>
              <a:lnSpc>
                <a:spcPct val="90000"/>
              </a:lnSpc>
              <a:spcBef>
                <a:spcPct val="20000"/>
              </a:spcBef>
              <a:defRPr/>
            </a:pPr>
            <a:r>
              <a:rPr lang="fi-FI" sz="2100" b="1" kern="0" dirty="0">
                <a:solidFill>
                  <a:schemeClr val="tx2">
                    <a:lumMod val="75000"/>
                  </a:schemeClr>
                </a:solidFill>
                <a:latin typeface="+mn-lt"/>
              </a:rPr>
              <a:t>5. 	Ohjaus toimii koordinoituna kokonaisuutena</a:t>
            </a:r>
          </a:p>
          <a:p>
            <a:pPr marL="265113" indent="-265113">
              <a:lnSpc>
                <a:spcPct val="90000"/>
              </a:lnSpc>
              <a:spcBef>
                <a:spcPct val="20000"/>
              </a:spcBef>
              <a:buFontTx/>
              <a:buChar char="•"/>
              <a:defRPr/>
            </a:pPr>
            <a:endParaRPr lang="fi-FI" sz="2100" kern="0" dirty="0">
              <a:solidFill>
                <a:schemeClr val="accent5">
                  <a:lumMod val="50000"/>
                </a:schemeClr>
              </a:solidFill>
              <a:latin typeface="+mn-lt"/>
            </a:endParaRPr>
          </a:p>
          <a:p>
            <a:pPr marL="717550" lvl="1" indent="-179388">
              <a:lnSpc>
                <a:spcPct val="90000"/>
              </a:lnSpc>
              <a:spcBef>
                <a:spcPct val="30000"/>
              </a:spcBef>
              <a:spcAft>
                <a:spcPct val="10000"/>
              </a:spcAft>
              <a:buFontTx/>
              <a:buChar char="•"/>
              <a:defRPr/>
            </a:pPr>
            <a:endParaRPr lang="fi-FI" sz="2100" i="1" kern="0" dirty="0">
              <a:latin typeface="+mn-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68313" y="333375"/>
            <a:ext cx="8420100" cy="1143000"/>
          </a:xfrm>
          <a:prstGeom prst="rect">
            <a:avLst/>
          </a:prstGeom>
        </p:spPr>
        <p:txBody>
          <a:bodyPr/>
          <a:lstStyle/>
          <a:p>
            <a:pPr>
              <a:lnSpc>
                <a:spcPct val="85000"/>
              </a:lnSpc>
              <a:defRPr/>
            </a:pPr>
            <a:r>
              <a:rPr lang="fi-FI" sz="2400" b="1" kern="0" dirty="0">
                <a:solidFill>
                  <a:schemeClr val="tx2">
                    <a:lumMod val="75000"/>
                  </a:schemeClr>
                </a:solidFill>
                <a:latin typeface="+mj-lt"/>
                <a:ea typeface="+mj-ea"/>
                <a:cs typeface="+mj-cs"/>
              </a:rPr>
              <a:t>Strateginen tavoite 1: </a:t>
            </a:r>
          </a:p>
          <a:p>
            <a:pPr>
              <a:lnSpc>
                <a:spcPct val="85000"/>
              </a:lnSpc>
              <a:defRPr/>
            </a:pPr>
            <a:r>
              <a:rPr lang="fi-FI" sz="2400" b="1" kern="0" dirty="0">
                <a:solidFill>
                  <a:schemeClr val="tx2">
                    <a:lumMod val="75000"/>
                  </a:schemeClr>
                </a:solidFill>
                <a:latin typeface="+mj-lt"/>
                <a:ea typeface="+mj-ea"/>
                <a:cs typeface="+mj-cs"/>
              </a:rPr>
              <a:t>Ohjauspalveluja on tasapuolisesti saatavissa ja </a:t>
            </a:r>
          </a:p>
          <a:p>
            <a:pPr>
              <a:lnSpc>
                <a:spcPct val="85000"/>
              </a:lnSpc>
              <a:defRPr/>
            </a:pPr>
            <a:r>
              <a:rPr lang="fi-FI" sz="2400" b="1" kern="0" dirty="0">
                <a:solidFill>
                  <a:schemeClr val="tx2">
                    <a:lumMod val="75000"/>
                  </a:schemeClr>
                </a:solidFill>
                <a:latin typeface="+mj-lt"/>
                <a:ea typeface="+mj-ea"/>
                <a:cs typeface="+mj-cs"/>
              </a:rPr>
              <a:t>ne vastaavat yksilön tarpeita</a:t>
            </a:r>
          </a:p>
        </p:txBody>
      </p:sp>
      <p:sp>
        <p:nvSpPr>
          <p:cNvPr id="3" name="Rectangle 3"/>
          <p:cNvSpPr txBox="1">
            <a:spLocks noChangeArrowheads="1"/>
          </p:cNvSpPr>
          <p:nvPr/>
        </p:nvSpPr>
        <p:spPr>
          <a:xfrm>
            <a:off x="539750" y="1844675"/>
            <a:ext cx="8280400" cy="2736850"/>
          </a:xfrm>
          <a:prstGeom prst="rect">
            <a:avLst/>
          </a:prstGeom>
        </p:spPr>
        <p:txBody>
          <a:bodyPr/>
          <a:lstStyle/>
          <a:p>
            <a:pPr marL="265113" indent="-265113">
              <a:lnSpc>
                <a:spcPct val="90000"/>
              </a:lnSpc>
              <a:spcBef>
                <a:spcPct val="30000"/>
              </a:spcBef>
              <a:spcAft>
                <a:spcPct val="10000"/>
              </a:spcAft>
              <a:defRPr/>
            </a:pPr>
            <a:r>
              <a:rPr lang="fi-FI" sz="2000" b="1" kern="0" dirty="0">
                <a:solidFill>
                  <a:schemeClr val="tx2">
                    <a:lumMod val="75000"/>
                  </a:schemeClr>
                </a:solidFill>
                <a:latin typeface="+mn-lt"/>
              </a:rPr>
              <a:t>Ehdotukset:</a:t>
            </a:r>
          </a:p>
          <a:p>
            <a:pPr marL="265113" indent="-265113">
              <a:lnSpc>
                <a:spcPct val="90000"/>
              </a:lnSpc>
              <a:spcBef>
                <a:spcPct val="30000"/>
              </a:spcBef>
              <a:spcAft>
                <a:spcPct val="10000"/>
              </a:spcAft>
              <a:defRPr/>
            </a:pPr>
            <a:endParaRPr lang="fi-FI" b="1" kern="0" dirty="0">
              <a:solidFill>
                <a:schemeClr val="tx2">
                  <a:lumMod val="75000"/>
                </a:schemeClr>
              </a:solidFill>
              <a:latin typeface="+mn-lt"/>
            </a:endParaRPr>
          </a:p>
          <a:p>
            <a:pPr marL="271463" indent="-271463">
              <a:lnSpc>
                <a:spcPct val="90000"/>
              </a:lnSpc>
              <a:spcBef>
                <a:spcPct val="30000"/>
              </a:spcBef>
              <a:spcAft>
                <a:spcPct val="10000"/>
              </a:spcAft>
              <a:buFontTx/>
              <a:buAutoNum type="arabicPeriod"/>
              <a:defRPr/>
            </a:pPr>
            <a:r>
              <a:rPr lang="fi-FI" b="1" kern="0" dirty="0">
                <a:solidFill>
                  <a:schemeClr val="tx2">
                    <a:lumMod val="75000"/>
                  </a:schemeClr>
                </a:solidFill>
                <a:latin typeface="+mn-lt"/>
              </a:rPr>
              <a:t>Perusopetuksessa tulee olla enintään 250 oppilasta/oppilaanohjaaja</a:t>
            </a:r>
          </a:p>
          <a:p>
            <a:pPr marL="271463" indent="-271463">
              <a:lnSpc>
                <a:spcPct val="90000"/>
              </a:lnSpc>
              <a:spcBef>
                <a:spcPct val="30000"/>
              </a:spcBef>
              <a:spcAft>
                <a:spcPct val="10000"/>
              </a:spcAft>
              <a:defRPr/>
            </a:pPr>
            <a:r>
              <a:rPr lang="fi-FI" kern="0" dirty="0">
                <a:solidFill>
                  <a:schemeClr val="tx2">
                    <a:lumMod val="75000"/>
                  </a:schemeClr>
                </a:solidFill>
                <a:latin typeface="+mn-lt"/>
              </a:rPr>
              <a:t> </a:t>
            </a:r>
          </a:p>
          <a:p>
            <a:pPr marL="271463" indent="-271463">
              <a:lnSpc>
                <a:spcPct val="90000"/>
              </a:lnSpc>
              <a:spcBef>
                <a:spcPct val="30000"/>
              </a:spcBef>
              <a:spcAft>
                <a:spcPct val="10000"/>
              </a:spcAft>
              <a:defRPr/>
            </a:pPr>
            <a:r>
              <a:rPr lang="fi-FI" b="1" kern="0" dirty="0">
                <a:solidFill>
                  <a:schemeClr val="tx2">
                    <a:lumMod val="75000"/>
                  </a:schemeClr>
                </a:solidFill>
                <a:latin typeface="+mn-lt"/>
              </a:rPr>
              <a:t>2.  Oikeus saada henkilökohtaista opinto-ohjausta lukiolakiin</a:t>
            </a:r>
          </a:p>
          <a:p>
            <a:pPr marL="265113" indent="-265113">
              <a:lnSpc>
                <a:spcPct val="90000"/>
              </a:lnSpc>
              <a:spcBef>
                <a:spcPct val="30000"/>
              </a:spcBef>
              <a:spcAft>
                <a:spcPct val="10000"/>
              </a:spcAft>
              <a:buFontTx/>
              <a:buAutoNum type="arabicPeriod"/>
              <a:defRPr/>
            </a:pPr>
            <a:endParaRPr lang="fi-FI" kern="0" dirty="0">
              <a:latin typeface="+mn-lt"/>
            </a:endParaRPr>
          </a:p>
          <a:p>
            <a:pPr marL="717550" lvl="1" indent="-179388">
              <a:lnSpc>
                <a:spcPct val="90000"/>
              </a:lnSpc>
              <a:spcBef>
                <a:spcPct val="30000"/>
              </a:spcBef>
              <a:spcAft>
                <a:spcPct val="10000"/>
              </a:spcAft>
              <a:buFontTx/>
              <a:buChar char="•"/>
              <a:defRPr/>
            </a:pPr>
            <a:endParaRPr lang="fi-FI" i="1" kern="0" dirty="0">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468313" y="404813"/>
            <a:ext cx="8280400" cy="4464050"/>
          </a:xfrm>
          <a:prstGeom prst="rect">
            <a:avLst/>
          </a:prstGeom>
        </p:spPr>
        <p:txBody>
          <a:bodyPr/>
          <a:lstStyle/>
          <a:p>
            <a:pPr marL="265113" indent="-265113">
              <a:lnSpc>
                <a:spcPct val="90000"/>
              </a:lnSpc>
              <a:spcBef>
                <a:spcPct val="30000"/>
              </a:spcBef>
              <a:spcAft>
                <a:spcPct val="10000"/>
              </a:spcAft>
              <a:defRPr/>
            </a:pPr>
            <a:r>
              <a:rPr lang="fi-FI" b="1" kern="0" dirty="0">
                <a:solidFill>
                  <a:schemeClr val="tx2">
                    <a:lumMod val="75000"/>
                  </a:schemeClr>
                </a:solidFill>
              </a:rPr>
              <a:t>3.  Lukion ja ammatillisen koulutuksen opinto-ohjaukselle laatukriteerit</a:t>
            </a:r>
          </a:p>
          <a:p>
            <a:pPr marL="265113" indent="-265113">
              <a:lnSpc>
                <a:spcPct val="90000"/>
              </a:lnSpc>
              <a:spcBef>
                <a:spcPct val="30000"/>
              </a:spcBef>
              <a:spcAft>
                <a:spcPct val="10000"/>
              </a:spcAft>
              <a:defRPr/>
            </a:pPr>
            <a:endParaRPr lang="fi-FI" kern="0" dirty="0"/>
          </a:p>
          <a:p>
            <a:pPr marL="541338" lvl="1" indent="-269875">
              <a:lnSpc>
                <a:spcPct val="90000"/>
              </a:lnSpc>
              <a:spcBef>
                <a:spcPts val="0"/>
              </a:spcBef>
              <a:spcAft>
                <a:spcPts val="0"/>
              </a:spcAft>
              <a:buFont typeface="Arial" pitchFamily="34" charset="0"/>
              <a:buChar char="•"/>
              <a:defRPr/>
            </a:pPr>
            <a:r>
              <a:rPr lang="fi-FI" kern="0" dirty="0">
                <a:solidFill>
                  <a:schemeClr val="accent6">
                    <a:lumMod val="75000"/>
                  </a:schemeClr>
                </a:solidFill>
              </a:rPr>
              <a:t>Lukion opinto-ohjauksen kehittämishankkeen (12 pilottihanketta) </a:t>
            </a:r>
          </a:p>
          <a:p>
            <a:pPr marL="541338" lvl="1" indent="-269875">
              <a:lnSpc>
                <a:spcPct val="90000"/>
              </a:lnSpc>
              <a:spcBef>
                <a:spcPts val="0"/>
              </a:spcBef>
              <a:spcAft>
                <a:spcPts val="0"/>
              </a:spcAft>
              <a:defRPr/>
            </a:pPr>
            <a:r>
              <a:rPr lang="fi-FI" kern="0" dirty="0">
                <a:solidFill>
                  <a:schemeClr val="accent6">
                    <a:lumMod val="75000"/>
                  </a:schemeClr>
                </a:solidFill>
              </a:rPr>
              <a:t>	kehittävä arviointi: </a:t>
            </a:r>
            <a:r>
              <a:rPr lang="fi-FI" kern="0" dirty="0" err="1">
                <a:solidFill>
                  <a:schemeClr val="accent6">
                    <a:lumMod val="75000"/>
                  </a:schemeClr>
                </a:solidFill>
              </a:rPr>
              <a:t>www.minedu.fi</a:t>
            </a:r>
            <a:endParaRPr lang="fi-FI" kern="0" dirty="0">
              <a:solidFill>
                <a:schemeClr val="accent6">
                  <a:lumMod val="75000"/>
                </a:schemeClr>
              </a:solidFill>
            </a:endParaRPr>
          </a:p>
          <a:p>
            <a:pPr marL="541338" lvl="1" indent="-269875">
              <a:lnSpc>
                <a:spcPct val="90000"/>
              </a:lnSpc>
              <a:spcBef>
                <a:spcPct val="30000"/>
              </a:spcBef>
              <a:spcAft>
                <a:spcPct val="10000"/>
              </a:spcAft>
              <a:defRPr/>
            </a:pPr>
            <a:endParaRPr lang="fi-FI" kern="0" dirty="0">
              <a:solidFill>
                <a:schemeClr val="accent6">
                  <a:lumMod val="75000"/>
                </a:schemeClr>
              </a:solidFill>
            </a:endParaRPr>
          </a:p>
          <a:p>
            <a:pPr marL="541338" lvl="1" indent="-269875">
              <a:lnSpc>
                <a:spcPct val="90000"/>
              </a:lnSpc>
              <a:spcBef>
                <a:spcPts val="0"/>
              </a:spcBef>
              <a:spcAft>
                <a:spcPts val="0"/>
              </a:spcAft>
              <a:buFont typeface="Arial" pitchFamily="34" charset="0"/>
              <a:buChar char="•"/>
              <a:defRPr/>
            </a:pPr>
            <a:r>
              <a:rPr lang="fi-FI" kern="0" dirty="0">
                <a:solidFill>
                  <a:schemeClr val="accent6">
                    <a:lumMod val="75000"/>
                  </a:schemeClr>
                </a:solidFill>
              </a:rPr>
              <a:t>OKM / OPH tulossopimus 2012 – 2015: </a:t>
            </a:r>
          </a:p>
          <a:p>
            <a:pPr marL="541338" lvl="1" indent="-269875">
              <a:lnSpc>
                <a:spcPct val="90000"/>
              </a:lnSpc>
              <a:spcBef>
                <a:spcPts val="0"/>
              </a:spcBef>
              <a:spcAft>
                <a:spcPts val="0"/>
              </a:spcAft>
              <a:defRPr/>
            </a:pPr>
            <a:r>
              <a:rPr lang="fi-FI" kern="0" dirty="0">
                <a:solidFill>
                  <a:schemeClr val="accent6">
                    <a:lumMod val="75000"/>
                  </a:schemeClr>
                </a:solidFill>
              </a:rPr>
              <a:t>	Perusopetukseen, lukiokoulutukseen sekä ammatilliseen koulutukseen laaditaan hyvän oppilaan- ja opinto-ohjauksen kriteerit siten, että ne voidaan ottaa käyttöön syyslukukaudella 2014 osana laatustrategian toteuttamista.</a:t>
            </a:r>
          </a:p>
          <a:p>
            <a:pPr marL="541338" lvl="1" indent="-269875">
              <a:lnSpc>
                <a:spcPct val="90000"/>
              </a:lnSpc>
              <a:spcBef>
                <a:spcPts val="0"/>
              </a:spcBef>
              <a:spcAft>
                <a:spcPts val="0"/>
              </a:spcAft>
              <a:defRPr/>
            </a:pPr>
            <a:endParaRPr lang="fi-FI" kern="0" dirty="0">
              <a:solidFill>
                <a:schemeClr val="accent6">
                  <a:lumMod val="75000"/>
                </a:schemeClr>
              </a:solidFill>
            </a:endParaRPr>
          </a:p>
          <a:p>
            <a:pPr marL="541338" lvl="1" indent="-269875">
              <a:lnSpc>
                <a:spcPct val="90000"/>
              </a:lnSpc>
              <a:spcBef>
                <a:spcPts val="0"/>
              </a:spcBef>
              <a:spcAft>
                <a:spcPts val="0"/>
              </a:spcAft>
              <a:buFont typeface="Arial" pitchFamily="34" charset="0"/>
              <a:buChar char="•"/>
              <a:defRPr/>
            </a:pPr>
            <a:r>
              <a:rPr lang="fi-FI" kern="0" dirty="0">
                <a:solidFill>
                  <a:schemeClr val="accent6">
                    <a:lumMod val="75000"/>
                  </a:schemeClr>
                </a:solidFill>
              </a:rPr>
              <a:t>Perusopetuksen, lukiokoulutuksen ja ammatillisen koulutuksen ohjauksen laatukriteerejä valmisteleva työryhmä (OPH päätös 5.8.2013), </a:t>
            </a:r>
          </a:p>
          <a:p>
            <a:pPr marL="541338" lvl="1" indent="-269875">
              <a:lnSpc>
                <a:spcPct val="90000"/>
              </a:lnSpc>
              <a:spcBef>
                <a:spcPts val="0"/>
              </a:spcBef>
              <a:spcAft>
                <a:spcPts val="0"/>
              </a:spcAft>
              <a:defRPr/>
            </a:pPr>
            <a:r>
              <a:rPr lang="fi-FI" kern="0" dirty="0">
                <a:solidFill>
                  <a:schemeClr val="accent6">
                    <a:lumMod val="75000"/>
                  </a:schemeClr>
                </a:solidFill>
              </a:rPr>
              <a:t>	toimikausi 12.8.2013 – 30.5.2014.</a:t>
            </a:r>
          </a:p>
          <a:p>
            <a:pPr marL="265113" indent="-265113">
              <a:lnSpc>
                <a:spcPct val="90000"/>
              </a:lnSpc>
              <a:spcBef>
                <a:spcPct val="30000"/>
              </a:spcBef>
              <a:spcAft>
                <a:spcPct val="10000"/>
              </a:spcAft>
              <a:buFontTx/>
              <a:buAutoNum type="arabicPeriod"/>
              <a:defRPr/>
            </a:pPr>
            <a:endParaRPr lang="fi-FI" kern="0" dirty="0">
              <a:solidFill>
                <a:schemeClr val="accent6">
                  <a:lumMod val="75000"/>
                </a:schemeClr>
              </a:solidFill>
              <a:latin typeface="+mn-lt"/>
            </a:endParaRPr>
          </a:p>
          <a:p>
            <a:pPr marL="717550" lvl="1" indent="-179388">
              <a:lnSpc>
                <a:spcPct val="90000"/>
              </a:lnSpc>
              <a:spcBef>
                <a:spcPct val="30000"/>
              </a:spcBef>
              <a:spcAft>
                <a:spcPct val="10000"/>
              </a:spcAft>
              <a:buFontTx/>
              <a:buChar char="•"/>
              <a:defRPr/>
            </a:pPr>
            <a:endParaRPr lang="fi-FI" i="1" kern="0" dirty="0">
              <a:latin typeface="+mn-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468313" y="404813"/>
            <a:ext cx="8280400" cy="5111750"/>
          </a:xfrm>
          <a:prstGeom prst="rect">
            <a:avLst/>
          </a:prstGeom>
        </p:spPr>
        <p:txBody>
          <a:bodyPr/>
          <a:lstStyle/>
          <a:p>
            <a:pPr marL="265113" indent="-265113">
              <a:lnSpc>
                <a:spcPct val="90000"/>
              </a:lnSpc>
              <a:spcBef>
                <a:spcPct val="30000"/>
              </a:spcBef>
              <a:spcAft>
                <a:spcPct val="10000"/>
              </a:spcAft>
              <a:defRPr/>
            </a:pPr>
            <a:r>
              <a:rPr lang="fi-FI" b="1" kern="0" dirty="0">
                <a:solidFill>
                  <a:schemeClr val="tx2">
                    <a:lumMod val="75000"/>
                  </a:schemeClr>
                </a:solidFill>
              </a:rPr>
              <a:t>4. Etsivä nuorisotyö koko maan kattavaksi</a:t>
            </a:r>
          </a:p>
          <a:p>
            <a:pPr marL="450850" indent="-269875">
              <a:lnSpc>
                <a:spcPct val="90000"/>
              </a:lnSpc>
              <a:spcBef>
                <a:spcPct val="30000"/>
              </a:spcBef>
              <a:spcAft>
                <a:spcPct val="10000"/>
              </a:spcAft>
              <a:defRPr/>
            </a:pPr>
            <a:endParaRPr lang="fi-FI" kern="0" dirty="0"/>
          </a:p>
          <a:p>
            <a:pPr marL="541338" lvl="1" indent="-269875">
              <a:lnSpc>
                <a:spcPct val="90000"/>
              </a:lnSpc>
              <a:spcBef>
                <a:spcPct val="30000"/>
              </a:spcBef>
              <a:spcAft>
                <a:spcPct val="10000"/>
              </a:spcAft>
              <a:buFont typeface="Arial" pitchFamily="34" charset="0"/>
              <a:buChar char="•"/>
              <a:defRPr/>
            </a:pPr>
            <a:r>
              <a:rPr lang="fi-FI" kern="0" dirty="0">
                <a:solidFill>
                  <a:schemeClr val="accent6">
                    <a:lumMod val="75000"/>
                  </a:schemeClr>
                </a:solidFill>
              </a:rPr>
              <a:t>Nuorisolain muutos (laki 69372010 ja HE 1 / 2010.  Lain mukaan kunnassa on oltava nuorten ohjaus- ja palveluverkosto, johon kuuluvat opetus-, sosiaali- ja terveys- ja nuorisotoimen sekä työ- ja poliisihallinnon edustajat.</a:t>
            </a:r>
          </a:p>
          <a:p>
            <a:pPr marL="541338" lvl="1" indent="-269875">
              <a:lnSpc>
                <a:spcPct val="90000"/>
              </a:lnSpc>
              <a:spcBef>
                <a:spcPct val="30000"/>
              </a:spcBef>
              <a:spcAft>
                <a:spcPct val="10000"/>
              </a:spcAft>
              <a:buFont typeface="Arial" pitchFamily="34" charset="0"/>
              <a:buChar char="•"/>
              <a:defRPr/>
            </a:pPr>
            <a:r>
              <a:rPr lang="fi-FI" kern="0" dirty="0">
                <a:solidFill>
                  <a:schemeClr val="accent6">
                    <a:lumMod val="75000"/>
                  </a:schemeClr>
                </a:solidFill>
              </a:rPr>
              <a:t>Etsiviä nuorisotyöntekijöitä 340, 279 kunnassa (87,2% kaikista kunnista).  Nuorisolain verkoston koulutusvastuu 6:n </a:t>
            </a:r>
            <a:r>
              <a:rPr lang="fi-FI" kern="0" dirty="0" err="1">
                <a:solidFill>
                  <a:schemeClr val="accent6">
                    <a:lumMod val="75000"/>
                  </a:schemeClr>
                </a:solidFill>
              </a:rPr>
              <a:t>ELY:n</a:t>
            </a:r>
            <a:r>
              <a:rPr lang="fi-FI" kern="0" dirty="0">
                <a:solidFill>
                  <a:schemeClr val="accent6">
                    <a:lumMod val="75000"/>
                  </a:schemeClr>
                </a:solidFill>
              </a:rPr>
              <a:t> nuorisotoimilla.  Vuonna 2012 etsivä nuorisotyö oli yhteydessä 20351 nuoreen (lisäksi Hyvinkään kriisipisteessä asioitiin 4860 nuoren kanssa).  Näistä 14614 nuorta sai pitempää </a:t>
            </a:r>
            <a:r>
              <a:rPr lang="fi-FI" kern="0" dirty="0" err="1">
                <a:solidFill>
                  <a:schemeClr val="accent6">
                    <a:lumMod val="75000"/>
                  </a:schemeClr>
                </a:solidFill>
              </a:rPr>
              <a:t>ENT:n</a:t>
            </a:r>
            <a:r>
              <a:rPr lang="fi-FI" kern="0" dirty="0">
                <a:solidFill>
                  <a:schemeClr val="accent6">
                    <a:lumMod val="75000"/>
                  </a:schemeClr>
                </a:solidFill>
              </a:rPr>
              <a:t> tukea.  </a:t>
            </a:r>
            <a:r>
              <a:rPr lang="fi-FI" kern="0" dirty="0" err="1">
                <a:solidFill>
                  <a:schemeClr val="accent6">
                    <a:lumMod val="75000"/>
                  </a:schemeClr>
                </a:solidFill>
              </a:rPr>
              <a:t>Nonstop</a:t>
            </a:r>
            <a:r>
              <a:rPr lang="fi-FI" kern="0" dirty="0">
                <a:solidFill>
                  <a:schemeClr val="accent6">
                    <a:lumMod val="75000"/>
                  </a:schemeClr>
                </a:solidFill>
              </a:rPr>
              <a:t> -toiminnasta ohjautui 75% palveluihin vuoden aikana.</a:t>
            </a:r>
          </a:p>
          <a:p>
            <a:pPr marL="541338" lvl="1" indent="-269875">
              <a:lnSpc>
                <a:spcPct val="90000"/>
              </a:lnSpc>
              <a:spcBef>
                <a:spcPct val="30000"/>
              </a:spcBef>
              <a:spcAft>
                <a:spcPct val="10000"/>
              </a:spcAft>
              <a:buFont typeface="Arial" pitchFamily="34" charset="0"/>
              <a:buChar char="•"/>
              <a:defRPr/>
            </a:pPr>
            <a:r>
              <a:rPr lang="fi-FI" dirty="0">
                <a:solidFill>
                  <a:schemeClr val="accent6">
                    <a:lumMod val="75000"/>
                  </a:schemeClr>
                </a:solidFill>
              </a:rPr>
              <a:t>Etsivän nuorisotyön toteuttamiseen on myönnetty valtionavustusta siten, että toiminta kattaa 93 % maamme mantereen kunnista (283 kuntaa). Nuorten tieto- ja neuvontapalveluita Suomessa tuottavat kunnat ja järjestöt. Palveluita toteutetaan fyysisissä palvelupisteissä ja -keskuksissa sekä verkkopalveluissa, jotka toimivat joko paikallisesti tai alueellisesti: </a:t>
            </a:r>
            <a:r>
              <a:rPr lang="fi-FI" dirty="0" err="1">
                <a:solidFill>
                  <a:schemeClr val="accent6">
                    <a:lumMod val="75000"/>
                  </a:schemeClr>
                </a:solidFill>
              </a:rPr>
              <a:t>www.koordinaatti.fi</a:t>
            </a:r>
            <a:r>
              <a:rPr lang="fi-FI" dirty="0">
                <a:solidFill>
                  <a:schemeClr val="accent6">
                    <a:lumMod val="75000"/>
                  </a:schemeClr>
                </a:solidFill>
              </a:rPr>
              <a:t>. OKM -avustukset Nuorten tieto- ja neuvontapalveluihin sekä verkkomedioihin (1ME/v.).</a:t>
            </a:r>
            <a:endParaRPr lang="fi-FI" kern="0" dirty="0">
              <a:solidFill>
                <a:schemeClr val="accent6">
                  <a:lumMod val="75000"/>
                </a:schemeClr>
              </a:solidFill>
            </a:endParaRPr>
          </a:p>
          <a:p>
            <a:pPr marL="265113" indent="-265113">
              <a:lnSpc>
                <a:spcPct val="90000"/>
              </a:lnSpc>
              <a:spcBef>
                <a:spcPct val="30000"/>
              </a:spcBef>
              <a:spcAft>
                <a:spcPct val="10000"/>
              </a:spcAft>
              <a:defRPr/>
            </a:pPr>
            <a:endParaRPr lang="fi-FI" kern="0" dirty="0">
              <a:solidFill>
                <a:srgbClr val="FF0000"/>
              </a:solidFill>
            </a:endParaRPr>
          </a:p>
          <a:p>
            <a:pPr marL="265113" indent="-265113">
              <a:lnSpc>
                <a:spcPct val="90000"/>
              </a:lnSpc>
              <a:spcBef>
                <a:spcPct val="30000"/>
              </a:spcBef>
              <a:spcAft>
                <a:spcPct val="10000"/>
              </a:spcAft>
              <a:buFontTx/>
              <a:buAutoNum type="arabicPeriod"/>
              <a:defRPr/>
            </a:pPr>
            <a:endParaRPr lang="fi-FI" kern="0" dirty="0">
              <a:latin typeface="+mn-lt"/>
            </a:endParaRPr>
          </a:p>
          <a:p>
            <a:pPr marL="717550" lvl="1" indent="-179388">
              <a:lnSpc>
                <a:spcPct val="90000"/>
              </a:lnSpc>
              <a:spcBef>
                <a:spcPct val="30000"/>
              </a:spcBef>
              <a:spcAft>
                <a:spcPct val="10000"/>
              </a:spcAft>
              <a:buFontTx/>
              <a:buChar char="•"/>
              <a:defRPr/>
            </a:pPr>
            <a:endParaRPr lang="fi-FI" i="1" kern="0" dirty="0">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468313" y="404813"/>
            <a:ext cx="8280400" cy="5111750"/>
          </a:xfrm>
          <a:prstGeom prst="rect">
            <a:avLst/>
          </a:prstGeom>
        </p:spPr>
        <p:txBody>
          <a:bodyPr/>
          <a:lstStyle/>
          <a:p>
            <a:pPr marL="265113" indent="-265113">
              <a:lnSpc>
                <a:spcPct val="90000"/>
              </a:lnSpc>
              <a:spcBef>
                <a:spcPct val="30000"/>
              </a:spcBef>
              <a:spcAft>
                <a:spcPct val="10000"/>
              </a:spcAft>
              <a:defRPr/>
            </a:pPr>
            <a:r>
              <a:rPr lang="fi-FI" b="1" kern="0" dirty="0">
                <a:solidFill>
                  <a:schemeClr val="tx2">
                    <a:lumMod val="75000"/>
                  </a:schemeClr>
                </a:solidFill>
              </a:rPr>
              <a:t>5. Turvataan TE -hallinnon neuvonta- ja ohjauspalvelujen resurssit ja eri asiakasryhmien palvelujen saatavuus</a:t>
            </a:r>
          </a:p>
          <a:p>
            <a:pPr marL="541338" lvl="1" indent="-269875">
              <a:lnSpc>
                <a:spcPct val="90000"/>
              </a:lnSpc>
              <a:spcBef>
                <a:spcPct val="30000"/>
              </a:spcBef>
              <a:spcAft>
                <a:spcPct val="10000"/>
              </a:spcAft>
              <a:buFont typeface="Arial" pitchFamily="34" charset="0"/>
              <a:buChar char="•"/>
              <a:tabLst>
                <a:tab pos="541338" algn="l"/>
              </a:tabLst>
              <a:defRPr/>
            </a:pPr>
            <a:r>
              <a:rPr lang="fi-FI" dirty="0">
                <a:solidFill>
                  <a:schemeClr val="accent6">
                    <a:lumMod val="75000"/>
                  </a:schemeClr>
                </a:solidFill>
              </a:rPr>
              <a:t>Nuorisotakuu: noin 60 </a:t>
            </a:r>
            <a:r>
              <a:rPr lang="fi-FI" dirty="0" err="1">
                <a:solidFill>
                  <a:schemeClr val="accent6">
                    <a:lumMod val="75000"/>
                  </a:schemeClr>
                </a:solidFill>
              </a:rPr>
              <a:t>htv</a:t>
            </a:r>
            <a:r>
              <a:rPr lang="fi-FI" dirty="0">
                <a:solidFill>
                  <a:schemeClr val="accent6">
                    <a:lumMod val="75000"/>
                  </a:schemeClr>
                </a:solidFill>
              </a:rPr>
              <a:t>, TE -palveluihin, nuorten uraohjaukseen (lisää resursseja myös uraohjauksen puhelinpalveluun)</a:t>
            </a:r>
          </a:p>
          <a:p>
            <a:pPr marL="722313" lvl="1" indent="-265113">
              <a:lnSpc>
                <a:spcPct val="90000"/>
              </a:lnSpc>
              <a:spcBef>
                <a:spcPct val="30000"/>
              </a:spcBef>
              <a:spcAft>
                <a:spcPct val="10000"/>
              </a:spcAft>
              <a:defRPr/>
            </a:pPr>
            <a:endParaRPr lang="fi-FI" kern="0" dirty="0">
              <a:solidFill>
                <a:srgbClr val="FF0000"/>
              </a:solidFill>
            </a:endParaRPr>
          </a:p>
          <a:p>
            <a:pPr marL="265113" indent="-265113">
              <a:lnSpc>
                <a:spcPct val="90000"/>
              </a:lnSpc>
              <a:spcBef>
                <a:spcPct val="30000"/>
              </a:spcBef>
              <a:spcAft>
                <a:spcPct val="10000"/>
              </a:spcAft>
              <a:defRPr/>
            </a:pPr>
            <a:r>
              <a:rPr lang="fi-FI" b="1" kern="0" dirty="0">
                <a:solidFill>
                  <a:schemeClr val="tx2">
                    <a:lumMod val="75000"/>
                  </a:schemeClr>
                </a:solidFill>
              </a:rPr>
              <a:t>6. Vakiinnutetaan parhaat ESR -rahoituksella kehitetyt toimintamallit</a:t>
            </a:r>
          </a:p>
          <a:p>
            <a:pPr marL="541338" lvl="1" indent="-269875">
              <a:lnSpc>
                <a:spcPct val="90000"/>
              </a:lnSpc>
              <a:spcBef>
                <a:spcPct val="30000"/>
              </a:spcBef>
              <a:spcAft>
                <a:spcPct val="10000"/>
              </a:spcAft>
              <a:buFont typeface="Arial" pitchFamily="34" charset="0"/>
              <a:buChar char="•"/>
              <a:defRPr/>
            </a:pPr>
            <a:r>
              <a:rPr lang="fi-FI" dirty="0">
                <a:solidFill>
                  <a:schemeClr val="accent6">
                    <a:lumMod val="75000"/>
                  </a:schemeClr>
                </a:solidFill>
              </a:rPr>
              <a:t>Kehittämisohjelman loppuseminaari 7.8.10.2013. Projektien hyvät käytännöt ja mallit: </a:t>
            </a:r>
            <a:r>
              <a:rPr lang="fi-FI" dirty="0" err="1">
                <a:solidFill>
                  <a:schemeClr val="accent6">
                    <a:lumMod val="75000"/>
                  </a:schemeClr>
                </a:solidFill>
              </a:rPr>
              <a:t>www.opinovi.fi</a:t>
            </a:r>
            <a:endParaRPr lang="fi-FI" dirty="0">
              <a:solidFill>
                <a:schemeClr val="accent6">
                  <a:lumMod val="75000"/>
                </a:schemeClr>
              </a:solidFill>
            </a:endParaRPr>
          </a:p>
          <a:p>
            <a:pPr marL="722313" lvl="1" indent="-265113">
              <a:lnSpc>
                <a:spcPct val="90000"/>
              </a:lnSpc>
              <a:spcBef>
                <a:spcPct val="30000"/>
              </a:spcBef>
              <a:spcAft>
                <a:spcPct val="10000"/>
              </a:spcAft>
              <a:defRPr/>
            </a:pPr>
            <a:endParaRPr lang="fi-FI" kern="0" dirty="0">
              <a:solidFill>
                <a:srgbClr val="FF0000"/>
              </a:solidFill>
            </a:endParaRPr>
          </a:p>
          <a:p>
            <a:pPr marL="265113" indent="-265113">
              <a:lnSpc>
                <a:spcPct val="90000"/>
              </a:lnSpc>
              <a:spcBef>
                <a:spcPct val="30000"/>
              </a:spcBef>
              <a:spcAft>
                <a:spcPct val="10000"/>
              </a:spcAft>
              <a:defRPr/>
            </a:pPr>
            <a:endParaRPr lang="fi-FI" kern="0" dirty="0">
              <a:solidFill>
                <a:srgbClr val="FF0000"/>
              </a:solidFill>
            </a:endParaRPr>
          </a:p>
          <a:p>
            <a:pPr marL="265113" indent="-265113">
              <a:lnSpc>
                <a:spcPct val="90000"/>
              </a:lnSpc>
              <a:spcBef>
                <a:spcPct val="30000"/>
              </a:spcBef>
              <a:spcAft>
                <a:spcPct val="10000"/>
              </a:spcAft>
              <a:defRPr/>
            </a:pPr>
            <a:endParaRPr lang="fi-FI" kern="0" dirty="0">
              <a:latin typeface="+mn-lt"/>
            </a:endParaRPr>
          </a:p>
          <a:p>
            <a:pPr marL="717550" lvl="1" indent="-179388">
              <a:lnSpc>
                <a:spcPct val="90000"/>
              </a:lnSpc>
              <a:spcBef>
                <a:spcPct val="30000"/>
              </a:spcBef>
              <a:spcAft>
                <a:spcPct val="10000"/>
              </a:spcAft>
              <a:buFontTx/>
              <a:buChar char="•"/>
              <a:defRPr/>
            </a:pPr>
            <a:endParaRPr lang="fi-FI" i="1" kern="0" dirty="0">
              <a:latin typeface="+mn-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orakulmio 1"/>
          <p:cNvSpPr/>
          <p:nvPr/>
        </p:nvSpPr>
        <p:spPr>
          <a:xfrm>
            <a:off x="611188" y="836613"/>
            <a:ext cx="7705725" cy="5770562"/>
          </a:xfrm>
          <a:prstGeom prst="rect">
            <a:avLst/>
          </a:prstGeom>
        </p:spPr>
        <p:txBody>
          <a:bodyPr>
            <a:spAutoFit/>
          </a:bodyPr>
          <a:lstStyle/>
          <a:p>
            <a:pPr marL="265113" indent="-265113">
              <a:lnSpc>
                <a:spcPct val="90000"/>
              </a:lnSpc>
              <a:spcBef>
                <a:spcPct val="30000"/>
              </a:spcBef>
              <a:spcAft>
                <a:spcPct val="10000"/>
              </a:spcAft>
              <a:defRPr/>
            </a:pPr>
            <a:r>
              <a:rPr lang="fi-FI" b="1" kern="0" dirty="0">
                <a:solidFill>
                  <a:schemeClr val="tx2">
                    <a:lumMod val="75000"/>
                  </a:schemeClr>
                </a:solidFill>
              </a:rPr>
              <a:t>7. Maahanmuuttaja-asiakkaiden ohjaustarpeet huomioitava</a:t>
            </a:r>
          </a:p>
          <a:p>
            <a:pPr marL="265113" indent="-265113">
              <a:lnSpc>
                <a:spcPct val="90000"/>
              </a:lnSpc>
              <a:spcBef>
                <a:spcPct val="30000"/>
              </a:spcBef>
              <a:spcAft>
                <a:spcPct val="10000"/>
              </a:spcAft>
              <a:defRPr/>
            </a:pPr>
            <a:endParaRPr lang="fi-FI" b="1" kern="0" dirty="0">
              <a:solidFill>
                <a:schemeClr val="tx2">
                  <a:lumMod val="75000"/>
                </a:schemeClr>
              </a:solidFill>
            </a:endParaRPr>
          </a:p>
          <a:p>
            <a:pPr lvl="1">
              <a:buFont typeface="Arial" pitchFamily="34" charset="0"/>
              <a:buChar char="•"/>
              <a:defRPr/>
            </a:pPr>
            <a:r>
              <a:rPr lang="fi-FI" dirty="0">
                <a:solidFill>
                  <a:schemeClr val="accent6">
                    <a:lumMod val="75000"/>
                  </a:schemeClr>
                </a:solidFill>
              </a:rPr>
              <a:t> </a:t>
            </a:r>
            <a:r>
              <a:rPr lang="fi-FI" dirty="0" err="1">
                <a:solidFill>
                  <a:schemeClr val="accent6">
                    <a:lumMod val="75000"/>
                  </a:schemeClr>
                </a:solidFill>
              </a:rPr>
              <a:t>ALPO/ESR-tukirakenteen</a:t>
            </a:r>
            <a:r>
              <a:rPr lang="fi-FI" dirty="0">
                <a:solidFill>
                  <a:schemeClr val="accent6">
                    <a:lumMod val="75000"/>
                  </a:schemeClr>
                </a:solidFill>
              </a:rPr>
              <a:t> piirissä olevissa hankkeissa on kehitetty ja perustettu erilaisia maahanmuuttajien alkuvaiheeseen niveltyviä matalan kynnyksen (osittain omakielisiä) neuvontapisteitä. Osa niistä on jo vakinaistettu kuntien omiksi toiminnoiksi, osan kohdalla prosessi on vielä kesken. Neuvonnan avulla asiakkaita voidaan paremmin ohjata eteenpäin kotoutumispolulla, antaa informaatiota kunnan palveluista jne. </a:t>
            </a:r>
          </a:p>
          <a:p>
            <a:pPr>
              <a:defRPr/>
            </a:pPr>
            <a:endParaRPr lang="fi-FI" dirty="0">
              <a:solidFill>
                <a:schemeClr val="accent6">
                  <a:lumMod val="75000"/>
                </a:schemeClr>
              </a:solidFill>
            </a:endParaRPr>
          </a:p>
          <a:p>
            <a:pPr lvl="1">
              <a:buFont typeface="Arial" pitchFamily="34" charset="0"/>
              <a:buChar char="•"/>
              <a:defRPr/>
            </a:pPr>
            <a:r>
              <a:rPr lang="fi-FI" dirty="0">
                <a:solidFill>
                  <a:schemeClr val="accent6">
                    <a:lumMod val="75000"/>
                  </a:schemeClr>
                </a:solidFill>
              </a:rPr>
              <a:t> </a:t>
            </a:r>
            <a:r>
              <a:rPr lang="fi-FI" dirty="0" err="1">
                <a:solidFill>
                  <a:schemeClr val="accent6">
                    <a:lumMod val="75000"/>
                  </a:schemeClr>
                </a:solidFill>
              </a:rPr>
              <a:t>ALPO-projektissa</a:t>
            </a:r>
            <a:r>
              <a:rPr lang="fi-FI" dirty="0">
                <a:solidFill>
                  <a:schemeClr val="accent6">
                    <a:lumMod val="75000"/>
                  </a:schemeClr>
                </a:solidFill>
              </a:rPr>
              <a:t> on tuotettu myös kotoutumislaissa mainittua Suomea koskevan tiedon jakamista palveleva Perustietoa Suomesta –informaatiopaketti kahdellatoista kielellä, jonka jakelusta vastaavat Suomen lähetystöt ja edustustot ulkomailla, maistraatit ja poliisi. Oppaan tuottaminen, kuten myös muut hankkeessa kehitetyt tuotteet (esimerkiksi Koulutusportti) siirtyvät </a:t>
            </a:r>
            <a:r>
              <a:rPr lang="fi-FI" dirty="0" err="1">
                <a:solidFill>
                  <a:schemeClr val="accent6">
                    <a:lumMod val="75000"/>
                  </a:schemeClr>
                </a:solidFill>
              </a:rPr>
              <a:t>ALPOn</a:t>
            </a:r>
            <a:r>
              <a:rPr lang="fi-FI" dirty="0">
                <a:solidFill>
                  <a:schemeClr val="accent6">
                    <a:lumMod val="75000"/>
                  </a:schemeClr>
                </a:solidFill>
              </a:rPr>
              <a:t> päättyessä Kotouttamisen osaamiskeskuksen hallintaan.</a:t>
            </a:r>
          </a:p>
          <a:p>
            <a:pPr>
              <a:defRPr/>
            </a:pPr>
            <a:r>
              <a:rPr lang="fi-FI" dirty="0">
                <a:solidFill>
                  <a:schemeClr val="accent6">
                    <a:lumMod val="75000"/>
                  </a:schemeClr>
                </a:solidFill>
              </a:rPr>
              <a:t> </a:t>
            </a:r>
          </a:p>
          <a:p>
            <a:pPr>
              <a:defRPr/>
            </a:pPr>
            <a:r>
              <a:rPr lang="fi-FI" dirty="0">
                <a:solidFill>
                  <a:srgbClr val="FF0000"/>
                </a:solidFill>
              </a:rPr>
              <a:t> </a:t>
            </a:r>
          </a:p>
          <a:p>
            <a:pPr marL="722313" lvl="1" indent="-265113">
              <a:lnSpc>
                <a:spcPct val="90000"/>
              </a:lnSpc>
              <a:spcBef>
                <a:spcPct val="30000"/>
              </a:spcBef>
              <a:spcAft>
                <a:spcPct val="10000"/>
              </a:spcAft>
              <a:buFont typeface="Arial" pitchFamily="34" charset="0"/>
              <a:buChar char="•"/>
              <a:defRPr/>
            </a:pPr>
            <a:endParaRPr lang="fi-FI" b="1" kern="0"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468313" y="404813"/>
            <a:ext cx="8280400" cy="5111750"/>
          </a:xfrm>
          <a:prstGeom prst="rect">
            <a:avLst/>
          </a:prstGeom>
        </p:spPr>
        <p:txBody>
          <a:bodyPr/>
          <a:lstStyle/>
          <a:p>
            <a:pPr marL="265113" indent="-265113">
              <a:lnSpc>
                <a:spcPct val="90000"/>
              </a:lnSpc>
              <a:spcBef>
                <a:spcPct val="30000"/>
              </a:spcBef>
              <a:spcAft>
                <a:spcPct val="10000"/>
              </a:spcAft>
              <a:defRPr/>
            </a:pPr>
            <a:r>
              <a:rPr lang="fi-FI" b="1" kern="0" dirty="0">
                <a:solidFill>
                  <a:schemeClr val="tx2">
                    <a:lumMod val="75000"/>
                  </a:schemeClr>
                </a:solidFill>
              </a:rPr>
              <a:t>8. Sähköiset palvelut rakennetaan yhdenmukaisesti toimiviksi</a:t>
            </a:r>
          </a:p>
          <a:p>
            <a:pPr marL="265113" indent="-265113">
              <a:lnSpc>
                <a:spcPct val="90000"/>
              </a:lnSpc>
              <a:spcBef>
                <a:spcPct val="30000"/>
              </a:spcBef>
              <a:spcAft>
                <a:spcPct val="10000"/>
              </a:spcAft>
              <a:defRPr/>
            </a:pPr>
            <a:endParaRPr lang="fi-FI" kern="0" dirty="0"/>
          </a:p>
          <a:p>
            <a:pPr marL="541338" lvl="1" indent="-269875">
              <a:lnSpc>
                <a:spcPct val="90000"/>
              </a:lnSpc>
              <a:spcBef>
                <a:spcPct val="30000"/>
              </a:spcBef>
              <a:spcAft>
                <a:spcPct val="10000"/>
              </a:spcAft>
              <a:buFont typeface="Arial" pitchFamily="34" charset="0"/>
              <a:buChar char="•"/>
              <a:defRPr/>
            </a:pPr>
            <a:r>
              <a:rPr lang="fi-FI" kern="0" dirty="0">
                <a:solidFill>
                  <a:schemeClr val="accent6">
                    <a:lumMod val="75000"/>
                  </a:schemeClr>
                </a:solidFill>
              </a:rPr>
              <a:t>Oppijan verkkopalvelu -hanke 2011 – 2015 osana SADE -ohjelmaa:</a:t>
            </a:r>
          </a:p>
          <a:p>
            <a:pPr marL="541338" lvl="1" indent="-269875">
              <a:lnSpc>
                <a:spcPct val="90000"/>
              </a:lnSpc>
              <a:spcBef>
                <a:spcPct val="30000"/>
              </a:spcBef>
              <a:spcAft>
                <a:spcPct val="10000"/>
              </a:spcAft>
              <a:defRPr/>
            </a:pPr>
            <a:r>
              <a:rPr lang="fi-FI" kern="0" dirty="0">
                <a:solidFill>
                  <a:srgbClr val="FF0000"/>
                </a:solidFill>
              </a:rPr>
              <a:t>	</a:t>
            </a:r>
            <a:r>
              <a:rPr lang="fi-FI" kern="0" dirty="0" err="1">
                <a:solidFill>
                  <a:schemeClr val="tx2">
                    <a:lumMod val="75000"/>
                  </a:schemeClr>
                </a:solidFill>
              </a:rPr>
              <a:t>www.oph.fi/oppijanverkkopalvelut</a:t>
            </a:r>
            <a:r>
              <a:rPr lang="fi-FI" kern="0" dirty="0">
                <a:solidFill>
                  <a:schemeClr val="tx2">
                    <a:lumMod val="75000"/>
                  </a:schemeClr>
                </a:solidFill>
              </a:rPr>
              <a:t>, </a:t>
            </a:r>
            <a:r>
              <a:rPr lang="fi-FI" kern="0" dirty="0" err="1">
                <a:solidFill>
                  <a:schemeClr val="tx2">
                    <a:lumMod val="75000"/>
                  </a:schemeClr>
                </a:solidFill>
              </a:rPr>
              <a:t>www.opintopolku.fi</a:t>
            </a:r>
            <a:endParaRPr lang="fi-FI" kern="0" dirty="0">
              <a:solidFill>
                <a:schemeClr val="tx2">
                  <a:lumMod val="75000"/>
                </a:schemeClr>
              </a:solidFill>
            </a:endParaRPr>
          </a:p>
          <a:p>
            <a:pPr marL="541338" lvl="1" indent="-269875">
              <a:lnSpc>
                <a:spcPct val="90000"/>
              </a:lnSpc>
              <a:spcBef>
                <a:spcPct val="30000"/>
              </a:spcBef>
              <a:spcAft>
                <a:spcPct val="10000"/>
              </a:spcAft>
              <a:defRPr/>
            </a:pPr>
            <a:endParaRPr lang="fi-FI" kern="0" dirty="0">
              <a:solidFill>
                <a:schemeClr val="tx2">
                  <a:lumMod val="75000"/>
                </a:schemeClr>
              </a:solidFill>
            </a:endParaRPr>
          </a:p>
          <a:p>
            <a:pPr marL="541338" lvl="1" indent="-269875">
              <a:lnSpc>
                <a:spcPct val="90000"/>
              </a:lnSpc>
              <a:spcBef>
                <a:spcPct val="30000"/>
              </a:spcBef>
              <a:spcAft>
                <a:spcPct val="10000"/>
              </a:spcAft>
              <a:buFont typeface="Arial" pitchFamily="34" charset="0"/>
              <a:buChar char="•"/>
              <a:defRPr/>
            </a:pPr>
            <a:r>
              <a:rPr lang="fi-FI" dirty="0" err="1">
                <a:solidFill>
                  <a:schemeClr val="tx2">
                    <a:lumMod val="75000"/>
                  </a:schemeClr>
                </a:solidFill>
              </a:rPr>
              <a:t>www.opintopolku.fi</a:t>
            </a:r>
            <a:r>
              <a:rPr lang="fi-FI" dirty="0">
                <a:solidFill>
                  <a:schemeClr val="accent6">
                    <a:lumMod val="75000"/>
                  </a:schemeClr>
                </a:solidFill>
              </a:rPr>
              <a:t>, käyttöönoton koulutukset vastuukäyttäjille 5/2013. Ammatillisen koulutuksen yhteishaku tammikuussa 2014 alkavaan koulutukseen 25.9.-4.10.2013.</a:t>
            </a:r>
            <a:endParaRPr lang="fi-FI" kern="0" dirty="0">
              <a:solidFill>
                <a:schemeClr val="accent6">
                  <a:lumMod val="75000"/>
                </a:schemeClr>
              </a:solidFill>
            </a:endParaRPr>
          </a:p>
          <a:p>
            <a:pPr marL="265113" indent="-265113">
              <a:lnSpc>
                <a:spcPct val="90000"/>
              </a:lnSpc>
              <a:spcBef>
                <a:spcPct val="30000"/>
              </a:spcBef>
              <a:spcAft>
                <a:spcPct val="10000"/>
              </a:spcAft>
              <a:defRPr/>
            </a:pPr>
            <a:endParaRPr lang="fi-FI" kern="0" dirty="0">
              <a:solidFill>
                <a:srgbClr val="FF0000"/>
              </a:solidFill>
            </a:endParaRPr>
          </a:p>
          <a:p>
            <a:pPr marL="265113" indent="-265113">
              <a:lnSpc>
                <a:spcPct val="90000"/>
              </a:lnSpc>
              <a:spcBef>
                <a:spcPct val="30000"/>
              </a:spcBef>
              <a:spcAft>
                <a:spcPct val="10000"/>
              </a:spcAft>
              <a:buFontTx/>
              <a:buAutoNum type="arabicPeriod"/>
              <a:defRPr/>
            </a:pPr>
            <a:endParaRPr lang="fi-FI" kern="0" dirty="0">
              <a:latin typeface="+mn-lt"/>
            </a:endParaRPr>
          </a:p>
          <a:p>
            <a:pPr marL="717550" lvl="1" indent="-179388">
              <a:lnSpc>
                <a:spcPct val="90000"/>
              </a:lnSpc>
              <a:spcBef>
                <a:spcPct val="30000"/>
              </a:spcBef>
              <a:spcAft>
                <a:spcPct val="10000"/>
              </a:spcAft>
              <a:buFontTx/>
              <a:buChar char="•"/>
              <a:defRPr/>
            </a:pPr>
            <a:endParaRPr lang="fi-FI" i="1" kern="0" dirty="0">
              <a:latin typeface="+mn-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468313" y="333375"/>
            <a:ext cx="8420100" cy="1143000"/>
          </a:xfrm>
          <a:prstGeom prst="rect">
            <a:avLst/>
          </a:prstGeom>
        </p:spPr>
        <p:txBody>
          <a:bodyPr/>
          <a:lstStyle/>
          <a:p>
            <a:pPr>
              <a:lnSpc>
                <a:spcPct val="85000"/>
              </a:lnSpc>
              <a:defRPr/>
            </a:pPr>
            <a:r>
              <a:rPr lang="fi-FI" sz="2400" b="1" kern="0" dirty="0">
                <a:solidFill>
                  <a:schemeClr val="tx2">
                    <a:lumMod val="75000"/>
                  </a:schemeClr>
                </a:solidFill>
                <a:latin typeface="+mj-lt"/>
                <a:ea typeface="+mj-ea"/>
                <a:cs typeface="+mj-cs"/>
              </a:rPr>
              <a:t>Strateginen tavoite 2: </a:t>
            </a:r>
          </a:p>
          <a:p>
            <a:pPr>
              <a:lnSpc>
                <a:spcPct val="85000"/>
              </a:lnSpc>
              <a:defRPr/>
            </a:pPr>
            <a:r>
              <a:rPr lang="fi-FI" sz="2400" b="1" kern="0" dirty="0">
                <a:solidFill>
                  <a:schemeClr val="tx2">
                    <a:lumMod val="75000"/>
                  </a:schemeClr>
                </a:solidFill>
              </a:rPr>
              <a:t>Yksilölliset uranhallintataidot vahvistuvat</a:t>
            </a:r>
          </a:p>
        </p:txBody>
      </p:sp>
      <p:sp>
        <p:nvSpPr>
          <p:cNvPr id="4" name="Rectangle 3"/>
          <p:cNvSpPr txBox="1">
            <a:spLocks noChangeArrowheads="1"/>
          </p:cNvSpPr>
          <p:nvPr/>
        </p:nvSpPr>
        <p:spPr>
          <a:xfrm>
            <a:off x="179388" y="1557338"/>
            <a:ext cx="8713787" cy="4392612"/>
          </a:xfrm>
          <a:prstGeom prst="rect">
            <a:avLst/>
          </a:prstGeom>
        </p:spPr>
        <p:txBody>
          <a:bodyPr/>
          <a:lstStyle/>
          <a:p>
            <a:pPr marL="265113" indent="-265113">
              <a:lnSpc>
                <a:spcPct val="90000"/>
              </a:lnSpc>
              <a:spcBef>
                <a:spcPct val="30000"/>
              </a:spcBef>
              <a:spcAft>
                <a:spcPct val="10000"/>
              </a:spcAft>
              <a:defRPr/>
            </a:pPr>
            <a:endParaRPr lang="fi-FI" b="1" kern="0" dirty="0">
              <a:latin typeface="+mn-lt"/>
            </a:endParaRPr>
          </a:p>
        </p:txBody>
      </p:sp>
      <p:sp>
        <p:nvSpPr>
          <p:cNvPr id="5" name="Rectangle 3"/>
          <p:cNvSpPr txBox="1">
            <a:spLocks noChangeArrowheads="1"/>
          </p:cNvSpPr>
          <p:nvPr/>
        </p:nvSpPr>
        <p:spPr>
          <a:xfrm>
            <a:off x="539750" y="1268413"/>
            <a:ext cx="8280400" cy="3457575"/>
          </a:xfrm>
          <a:prstGeom prst="rect">
            <a:avLst/>
          </a:prstGeom>
        </p:spPr>
        <p:txBody>
          <a:bodyPr/>
          <a:lstStyle/>
          <a:p>
            <a:pPr marL="265113" indent="-265113">
              <a:lnSpc>
                <a:spcPct val="90000"/>
              </a:lnSpc>
              <a:spcBef>
                <a:spcPct val="30000"/>
              </a:spcBef>
              <a:spcAft>
                <a:spcPct val="10000"/>
              </a:spcAft>
              <a:defRPr/>
            </a:pPr>
            <a:r>
              <a:rPr lang="fi-FI" b="1" kern="0" dirty="0">
                <a:solidFill>
                  <a:schemeClr val="tx2">
                    <a:lumMod val="75000"/>
                  </a:schemeClr>
                </a:solidFill>
                <a:latin typeface="+mn-lt"/>
              </a:rPr>
              <a:t>Ehdotukset:</a:t>
            </a:r>
          </a:p>
          <a:p>
            <a:pPr marL="265113" indent="-265113">
              <a:lnSpc>
                <a:spcPct val="90000"/>
              </a:lnSpc>
              <a:spcBef>
                <a:spcPct val="30000"/>
              </a:spcBef>
              <a:spcAft>
                <a:spcPct val="10000"/>
              </a:spcAft>
              <a:defRPr/>
            </a:pPr>
            <a:endParaRPr lang="fi-FI" kern="0" dirty="0"/>
          </a:p>
          <a:p>
            <a:pPr marL="265113" indent="-265113">
              <a:lnSpc>
                <a:spcPct val="90000"/>
              </a:lnSpc>
              <a:spcBef>
                <a:spcPct val="30000"/>
              </a:spcBef>
              <a:spcAft>
                <a:spcPct val="10000"/>
              </a:spcAft>
              <a:buFontTx/>
              <a:buAutoNum type="arabicPeriod"/>
              <a:defRPr/>
            </a:pPr>
            <a:r>
              <a:rPr lang="fi-FI" b="1" kern="0" dirty="0">
                <a:solidFill>
                  <a:schemeClr val="tx2">
                    <a:lumMod val="75000"/>
                  </a:schemeClr>
                </a:solidFill>
              </a:rPr>
              <a:t>Lukiossa vahvistetaan opiskelijoiden henkilökohtaiseen jatko-opintojen suunnitteluun, ammatillisessa koulutuksessa ura- ja/tai opiskelu-suunnitelman laatimiseen ja korkeakouluissa uranhallintaan liittyviä taitoja, aikuisten ohjauksessa urasuunnittelun ja -hallinnan taitoja</a:t>
            </a:r>
          </a:p>
          <a:p>
            <a:pPr marL="265113" indent="-265113">
              <a:lnSpc>
                <a:spcPct val="90000"/>
              </a:lnSpc>
              <a:spcBef>
                <a:spcPct val="30000"/>
              </a:spcBef>
              <a:spcAft>
                <a:spcPct val="10000"/>
              </a:spcAft>
              <a:defRPr/>
            </a:pPr>
            <a:endParaRPr lang="fi-FI" kern="0" dirty="0">
              <a:solidFill>
                <a:schemeClr val="tx2">
                  <a:lumMod val="75000"/>
                </a:schemeClr>
              </a:solidFill>
            </a:endParaRPr>
          </a:p>
          <a:p>
            <a:pPr marL="265113" indent="-265113">
              <a:lnSpc>
                <a:spcPct val="90000"/>
              </a:lnSpc>
              <a:spcBef>
                <a:spcPct val="30000"/>
              </a:spcBef>
              <a:spcAft>
                <a:spcPct val="10000"/>
              </a:spcAft>
              <a:defRPr/>
            </a:pPr>
            <a:r>
              <a:rPr lang="fi-FI" b="1" kern="0" dirty="0">
                <a:solidFill>
                  <a:schemeClr val="tx2">
                    <a:lumMod val="75000"/>
                  </a:schemeClr>
                </a:solidFill>
              </a:rPr>
              <a:t>2.  Yleisiä työelämätaitoja vahvistetaan</a:t>
            </a:r>
          </a:p>
          <a:p>
            <a:pPr marL="541338" lvl="1" indent="-269875">
              <a:lnSpc>
                <a:spcPct val="90000"/>
              </a:lnSpc>
              <a:spcBef>
                <a:spcPct val="30000"/>
              </a:spcBef>
              <a:spcAft>
                <a:spcPct val="10000"/>
              </a:spcAft>
              <a:buFont typeface="Arial" pitchFamily="34" charset="0"/>
              <a:buChar char="•"/>
              <a:defRPr/>
            </a:pPr>
            <a:r>
              <a:rPr lang="fi-FI" dirty="0" err="1">
                <a:solidFill>
                  <a:schemeClr val="accent6">
                    <a:lumMod val="75000"/>
                  </a:schemeClr>
                </a:solidFill>
              </a:rPr>
              <a:t>TE-palvelu-uudistus</a:t>
            </a:r>
            <a:r>
              <a:rPr lang="fi-FI" dirty="0">
                <a:solidFill>
                  <a:schemeClr val="accent6">
                    <a:lumMod val="75000"/>
                  </a:schemeClr>
                </a:solidFill>
              </a:rPr>
              <a:t>, uudet palvelutuotteet: työnhakuvalmennus, uravalmennus, työkokeilu, </a:t>
            </a:r>
            <a:r>
              <a:rPr lang="fi-FI" dirty="0" err="1">
                <a:solidFill>
                  <a:schemeClr val="accent6">
                    <a:lumMod val="75000"/>
                  </a:schemeClr>
                </a:solidFill>
              </a:rPr>
              <a:t>sanssi</a:t>
            </a:r>
            <a:r>
              <a:rPr lang="fi-FI" dirty="0">
                <a:solidFill>
                  <a:schemeClr val="accent6">
                    <a:lumMod val="75000"/>
                  </a:schemeClr>
                </a:solidFill>
              </a:rPr>
              <a:t> -kortti</a:t>
            </a:r>
          </a:p>
          <a:p>
            <a:pPr marL="541338" lvl="1" indent="-269875">
              <a:lnSpc>
                <a:spcPct val="90000"/>
              </a:lnSpc>
              <a:spcBef>
                <a:spcPct val="30000"/>
              </a:spcBef>
              <a:spcAft>
                <a:spcPct val="10000"/>
              </a:spcAft>
              <a:buFont typeface="Arial" pitchFamily="34" charset="0"/>
              <a:buChar char="•"/>
              <a:defRPr/>
            </a:pPr>
            <a:r>
              <a:rPr lang="fi-FI" kern="0" dirty="0">
                <a:solidFill>
                  <a:schemeClr val="accent6">
                    <a:lumMod val="75000"/>
                  </a:schemeClr>
                </a:solidFill>
              </a:rPr>
              <a:t>OPPIS, Avoin ammattiopisto, </a:t>
            </a:r>
            <a:r>
              <a:rPr lang="fi-FI" kern="0" dirty="0" err="1">
                <a:solidFill>
                  <a:schemeClr val="accent6">
                    <a:lumMod val="75000"/>
                  </a:schemeClr>
                </a:solidFill>
              </a:rPr>
              <a:t>työssäoppimisjaksot</a:t>
            </a:r>
            <a:endParaRPr lang="fi-FI" kern="0" dirty="0">
              <a:solidFill>
                <a:schemeClr val="accent6">
                  <a:lumMod val="75000"/>
                </a:schemeClr>
              </a:solidFill>
            </a:endParaRPr>
          </a:p>
          <a:p>
            <a:pPr marL="265113" indent="-265113">
              <a:lnSpc>
                <a:spcPct val="90000"/>
              </a:lnSpc>
              <a:spcBef>
                <a:spcPct val="30000"/>
              </a:spcBef>
              <a:spcAft>
                <a:spcPct val="10000"/>
              </a:spcAft>
              <a:buFontTx/>
              <a:buAutoNum type="arabicPeriod"/>
              <a:defRPr/>
            </a:pPr>
            <a:endParaRPr lang="fi-FI" kern="0" dirty="0">
              <a:latin typeface="+mn-lt"/>
            </a:endParaRPr>
          </a:p>
          <a:p>
            <a:pPr marL="717550" lvl="1" indent="-179388">
              <a:lnSpc>
                <a:spcPct val="90000"/>
              </a:lnSpc>
              <a:spcBef>
                <a:spcPct val="30000"/>
              </a:spcBef>
              <a:spcAft>
                <a:spcPct val="10000"/>
              </a:spcAft>
              <a:buFontTx/>
              <a:buChar char="•"/>
              <a:defRPr/>
            </a:pPr>
            <a:endParaRPr lang="fi-FI" i="1" kern="0" dirty="0">
              <a:latin typeface="+mn-lt"/>
            </a:endParaRPr>
          </a:p>
        </p:txBody>
      </p:sp>
    </p:spTree>
  </p:cSld>
  <p:clrMapOvr>
    <a:masterClrMapping/>
  </p:clrMapOvr>
</p:sld>
</file>

<file path=ppt/theme/theme1.xml><?xml version="1.0" encoding="utf-8"?>
<a:theme xmlns:a="http://schemas.openxmlformats.org/drawingml/2006/main" name="Oletusrakenne">
  <a:themeElements>
    <a:clrScheme name="Oletusrakenne 1">
      <a:dk1>
        <a:srgbClr val="000000"/>
      </a:dk1>
      <a:lt1>
        <a:srgbClr val="FFFFFF"/>
      </a:lt1>
      <a:dk2>
        <a:srgbClr val="00549F"/>
      </a:dk2>
      <a:lt2>
        <a:srgbClr val="808080"/>
      </a:lt2>
      <a:accent1>
        <a:srgbClr val="009FDA"/>
      </a:accent1>
      <a:accent2>
        <a:srgbClr val="00B299"/>
      </a:accent2>
      <a:accent3>
        <a:srgbClr val="FFFFFF"/>
      </a:accent3>
      <a:accent4>
        <a:srgbClr val="000000"/>
      </a:accent4>
      <a:accent5>
        <a:srgbClr val="AACDEA"/>
      </a:accent5>
      <a:accent6>
        <a:srgbClr val="00A18A"/>
      </a:accent6>
      <a:hlink>
        <a:srgbClr val="92D401"/>
      </a:hlink>
      <a:folHlink>
        <a:srgbClr val="00A551"/>
      </a:folHlink>
    </a:clrScheme>
    <a:fontScheme name="Oletusrakenn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letusrakenne 1">
        <a:dk1>
          <a:srgbClr val="000000"/>
        </a:dk1>
        <a:lt1>
          <a:srgbClr val="FFFFFF"/>
        </a:lt1>
        <a:dk2>
          <a:srgbClr val="00549F"/>
        </a:dk2>
        <a:lt2>
          <a:srgbClr val="808080"/>
        </a:lt2>
        <a:accent1>
          <a:srgbClr val="009FDA"/>
        </a:accent1>
        <a:accent2>
          <a:srgbClr val="00B299"/>
        </a:accent2>
        <a:accent3>
          <a:srgbClr val="FFFFFF"/>
        </a:accent3>
        <a:accent4>
          <a:srgbClr val="000000"/>
        </a:accent4>
        <a:accent5>
          <a:srgbClr val="AACDEA"/>
        </a:accent5>
        <a:accent6>
          <a:srgbClr val="00A18A"/>
        </a:accent6>
        <a:hlink>
          <a:srgbClr val="92D401"/>
        </a:hlink>
        <a:folHlink>
          <a:srgbClr val="00A55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2340</TotalTime>
  <Words>789</Words>
  <Application>Microsoft Office PowerPoint</Application>
  <PresentationFormat>Näytössä katseltava diaesitys (4:3)</PresentationFormat>
  <Paragraphs>142</Paragraphs>
  <Slides>18</Slides>
  <Notes>0</Notes>
  <HiddenSlides>0</HiddenSlides>
  <MMClips>0</MMClips>
  <ScaleCrop>false</ScaleCrop>
  <HeadingPairs>
    <vt:vector size="4" baseType="variant">
      <vt:variant>
        <vt:lpstr>Teema</vt:lpstr>
      </vt:variant>
      <vt:variant>
        <vt:i4>1</vt:i4>
      </vt:variant>
      <vt:variant>
        <vt:lpstr>Dian otsikot</vt:lpstr>
      </vt:variant>
      <vt:variant>
        <vt:i4>18</vt:i4>
      </vt:variant>
    </vt:vector>
  </HeadingPairs>
  <TitlesOfParts>
    <vt:vector size="19" baseType="lpstr">
      <vt:lpstr>Oletusrakenne</vt:lpstr>
      <vt:lpstr>Elinikäisen ohjauksen strategia -  seuranta</vt:lpstr>
      <vt:lpstr>Dia 2</vt:lpstr>
      <vt:lpstr>Dia 3</vt:lpstr>
      <vt:lpstr>Dia 4</vt:lpstr>
      <vt:lpstr>Dia 5</vt:lpstr>
      <vt:lpstr>Dia 6</vt:lpstr>
      <vt:lpstr>Dia 7</vt:lpstr>
      <vt:lpstr>Dia 8</vt:lpstr>
      <vt:lpstr>Dia 9</vt:lpstr>
      <vt:lpstr>Dia 10</vt:lpstr>
      <vt:lpstr>Dia 11</vt:lpstr>
      <vt:lpstr>Dia 12</vt:lpstr>
      <vt:lpstr>Dia 13</vt:lpstr>
      <vt:lpstr>Dia 14</vt:lpstr>
      <vt:lpstr>Dia 15</vt:lpstr>
      <vt:lpstr>Dia 16</vt:lpstr>
      <vt:lpstr>Dia 17</vt:lpstr>
      <vt:lpstr>Dia 18</vt:lpstr>
    </vt:vector>
  </TitlesOfParts>
  <Company>Työ- ja elinkeinoministeriö</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mallipohja</dc:title>
  <dc:creator>Pixelpress Oy / Juha Vilkki</dc:creator>
  <cp:lastModifiedBy>temleminar1</cp:lastModifiedBy>
  <cp:revision>533</cp:revision>
  <dcterms:created xsi:type="dcterms:W3CDTF">2007-12-11T07:21:35Z</dcterms:created>
  <dcterms:modified xsi:type="dcterms:W3CDTF">2014-08-08T11:55:11Z</dcterms:modified>
</cp:coreProperties>
</file>