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embeddedFontLst>
    <p:embeddedFont>
      <p:font typeface="Merriweather Sans" panose="020B0604020202020204" charset="0"/>
      <p:italic r:id="rId8"/>
      <p:boldItalic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380145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2639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15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95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7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5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0461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IV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41304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Jakso III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lang="fi-FI" sz="24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</a:pPr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Uuden ajan murros</a:t>
            </a:r>
            <a:endParaRPr sz="2400" b="1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924" y="362350"/>
            <a:ext cx="4590824" cy="56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9382" y="362350"/>
            <a:ext cx="3733170" cy="592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Bef>
                <a:spcPts val="500"/>
              </a:spcBef>
              <a:buClr>
                <a:schemeClr val="dk1"/>
              </a:buClr>
              <a:buSzPct val="61111"/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Tehtävä</a:t>
            </a:r>
          </a:p>
          <a:p>
            <a:pPr lvl="0">
              <a:lnSpc>
                <a:spcPct val="114000"/>
              </a:lnSpc>
              <a:spcBef>
                <a:spcPts val="500"/>
              </a:spcBef>
              <a:buClr>
                <a:schemeClr val="dk1"/>
              </a:buClr>
              <a:buSzPct val="61111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Ohessa on Pierre </a:t>
            </a:r>
            <a:r>
              <a:rPr 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Mignardin</a:t>
            </a: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maalaus Ranskan itsevaltias Ludvig </a:t>
            </a:r>
            <a:r>
              <a:rPr 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XIV:sta</a:t>
            </a: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vuodelta 1692.</a:t>
            </a:r>
          </a:p>
          <a:p>
            <a:pPr lvl="0">
              <a:lnSpc>
                <a:spcPct val="114000"/>
              </a:lnSpc>
              <a:spcBef>
                <a:spcPts val="500"/>
              </a:spcBef>
              <a:buClr>
                <a:schemeClr val="dk1"/>
              </a:buClr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3200" lvl="0" indent="-230400">
              <a:lnSpc>
                <a:spcPct val="114000"/>
              </a:lnSpc>
              <a:spcBef>
                <a:spcPts val="500"/>
              </a:spcBef>
              <a:buClr>
                <a:schemeClr val="dk1"/>
              </a:buClr>
              <a:buSzPct val="61111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Arvioi, mitä tyylisuuntausta maalaus edustaa. Perustele vastauksesi. (10p)</a:t>
            </a:r>
          </a:p>
          <a:p>
            <a:pPr marL="493200" lvl="0" indent="-230400">
              <a:lnSpc>
                <a:spcPct val="114000"/>
              </a:lnSpc>
              <a:spcBef>
                <a:spcPts val="500"/>
              </a:spcBef>
              <a:buClr>
                <a:schemeClr val="dk1"/>
              </a:buClr>
              <a:buSzPct val="61111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Selvitä, miten itsevaltius ilmeni Euroopassa 1600-luvulla. (10p)</a:t>
            </a:r>
          </a:p>
          <a:p>
            <a:pPr>
              <a:lnSpc>
                <a:spcPct val="114000"/>
              </a:lnSpc>
              <a:spcBef>
                <a:spcPts val="500"/>
              </a:spcBef>
            </a:pP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369" y="1156225"/>
            <a:ext cx="3944768" cy="4952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7038" y="1156225"/>
            <a:ext cx="386919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Kuva on barokkia ja siinä on seuraavia tunnusmerkkejä:</a:t>
            </a:r>
          </a:p>
          <a:p>
            <a:pPr lvl="0"/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Hallitsija on kuvan keskipisteenä.</a:t>
            </a: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Hallitsija istuu ratsun selässä.  </a:t>
            </a: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Kuvassa on vallan symboleja: sauva ja seppele.</a:t>
            </a: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Teos korostaa hallitsijan asemaa.</a:t>
            </a: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Kuninkaalla on tyypillinen barokkiajan tumma peruukki.</a:t>
            </a:r>
          </a:p>
          <a:p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hape 113"/>
          <p:cNvSpPr txBox="1">
            <a:spLocks noGrp="1"/>
          </p:cNvSpPr>
          <p:nvPr>
            <p:ph type="body" idx="1"/>
          </p:nvPr>
        </p:nvSpPr>
        <p:spPr>
          <a:xfrm>
            <a:off x="649904" y="341011"/>
            <a:ext cx="7764843" cy="898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Arvioi, mitä tyylisuuntausta maalaus edustaa. Perustele vastauksesi.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710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369" y="1156225"/>
            <a:ext cx="3944768" cy="49527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13"/>
          <p:cNvSpPr txBox="1">
            <a:spLocks noGrp="1"/>
          </p:cNvSpPr>
          <p:nvPr>
            <p:ph type="body" idx="1"/>
          </p:nvPr>
        </p:nvSpPr>
        <p:spPr>
          <a:xfrm>
            <a:off x="649904" y="341011"/>
            <a:ext cx="7764843" cy="898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Arvioi, mitä tyylisuuntausta maalaus edustaa. Perustele vastauksesi.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759481" y="1156225"/>
            <a:ext cx="40770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Tehtävänantoa voi myös käyttää hyväksi. Siinä tulee esille maalauksen vuosi 1692 ja se, että kuvassa on </a:t>
            </a:r>
            <a:r>
              <a:rPr lang="fi-FI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Ludvig XIV.</a:t>
            </a: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Nämä tukevat sitä, että kuva on barokkia.</a:t>
            </a:r>
          </a:p>
          <a:p>
            <a:pPr marL="457200" lvl="0" indent="-230400"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 osaat ajoittaa eri tyylisuuntaukset, on tällaisten tehtävien ratkaiseminen usein helpompaa, sillä teosten valmistumisvuodet kerrotaan usein tehtävänannossa.</a:t>
            </a:r>
          </a:p>
          <a:p>
            <a:pPr marL="457200" indent="-230400"/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2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42086" y="439252"/>
            <a:ext cx="8001000" cy="57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fi-FI" b="1" dirty="0"/>
              <a:t>b) Selvitä, miten itsevaltius ilmeni Euroopassa 1600-luvulla</a:t>
            </a:r>
            <a:r>
              <a:rPr lang="fi-FI" b="1" i="0" u="none" strike="noStrike" cap="none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fi-FI" sz="20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fi-FI" b="1" dirty="0"/>
              <a:t>Näkökulmia: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fi-FI" dirty="0"/>
          </a:p>
          <a:p>
            <a:pPr marL="457200" marR="0" lvl="0" indent="-230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Hallitsijalla oli monessa maassa rajaton valta. H</a:t>
            </a:r>
            <a:r>
              <a:rPr lang="fi-FI"/>
              <a:t>än </a:t>
            </a:r>
            <a:r>
              <a:rPr lang="fi-FI" dirty="0"/>
              <a:t>sai esimerkiksi säätää yksin lakeja ja tuomita ihmisiä vankilaan tai kuolemaan.</a:t>
            </a:r>
          </a:p>
          <a:p>
            <a:pPr marL="457200" marR="0" lvl="0" indent="-230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Aatelin asema heikkeni hallitsijan vallan vahvistuessa.</a:t>
            </a:r>
          </a:p>
          <a:p>
            <a:pPr marL="457200" marR="0" lvl="0" indent="-230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Talouspolitiikassa itsevaltiutta tuki merkantilismi, joka korosti oman valtion ja hallitsijan etuja muiden valtioiden ja kansalaisten kustannuksella.</a:t>
            </a:r>
          </a:p>
          <a:p>
            <a:pPr marL="457200" marR="0" lvl="0" indent="-230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Taiteessa itsevaltius näkyi barokkina: itsevaltiaat näyttivät omaa mahtiaan ja barokki liittyi jäykkään ja muodolliseen hovikulttuuriin.</a:t>
            </a:r>
          </a:p>
          <a:p>
            <a:pPr marL="457200" marR="0" lvl="0" indent="-230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Itsevaltiuden aikana käytiin paljon sotia, mikä köyhdytti valtioita, rasitti talonpoikia ja lisäsi veroa maksavien kansanosien taakkaa.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257</Words>
  <Application>Microsoft Office PowerPoint</Application>
  <PresentationFormat>Näytössä katseltava diaesitys (4:3)</PresentationFormat>
  <Paragraphs>31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Merriweather Sans</vt:lpstr>
      <vt:lpstr>Verdana</vt:lpstr>
      <vt:lpstr>Blank Presentation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Lehtinen, Karri V</dc:creator>
  <cp:lastModifiedBy>karri</cp:lastModifiedBy>
  <cp:revision>6</cp:revision>
  <dcterms:modified xsi:type="dcterms:W3CDTF">2017-06-30T10:04:40Z</dcterms:modified>
</cp:coreProperties>
</file>