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544" autoAdjust="0"/>
    <p:restoredTop sz="94660"/>
  </p:normalViewPr>
  <p:slideViewPr>
    <p:cSldViewPr snapToGrid="0">
      <p:cViewPr varScale="1">
        <p:scale>
          <a:sx n="74" d="100"/>
          <a:sy n="74" d="100"/>
        </p:scale>
        <p:origin x="316"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fi-FI"/>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fi-FI"/>
          </a:p>
        </p:txBody>
      </p:sp>
      <p:sp>
        <p:nvSpPr>
          <p:cNvPr id="4" name="Date Placeholder 3"/>
          <p:cNvSpPr>
            <a:spLocks noGrp="1"/>
          </p:cNvSpPr>
          <p:nvPr>
            <p:ph type="dt" sz="half" idx="10"/>
          </p:nvPr>
        </p:nvSpPr>
        <p:spPr/>
        <p:txBody>
          <a:bodyPr/>
          <a:lstStyle/>
          <a:p>
            <a:fld id="{EA4711D9-EA80-4B14-AC05-313ABC83229E}" type="datetimeFigureOut">
              <a:rPr lang="fi-FI" smtClean="0"/>
              <a:t>18.9.2025</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D6F3D034-CD82-4A2B-81C4-457944510637}" type="slidenum">
              <a:rPr lang="fi-FI" smtClean="0"/>
              <a:t>‹#›</a:t>
            </a:fld>
            <a:endParaRPr lang="fi-FI"/>
          </a:p>
        </p:txBody>
      </p:sp>
    </p:spTree>
    <p:extLst>
      <p:ext uri="{BB962C8B-B14F-4D97-AF65-F5344CB8AC3E}">
        <p14:creationId xmlns:p14="http://schemas.microsoft.com/office/powerpoint/2010/main" val="31527551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i-FI"/>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Date Placeholder 3"/>
          <p:cNvSpPr>
            <a:spLocks noGrp="1"/>
          </p:cNvSpPr>
          <p:nvPr>
            <p:ph type="dt" sz="half" idx="10"/>
          </p:nvPr>
        </p:nvSpPr>
        <p:spPr/>
        <p:txBody>
          <a:bodyPr/>
          <a:lstStyle/>
          <a:p>
            <a:fld id="{EA4711D9-EA80-4B14-AC05-313ABC83229E}" type="datetimeFigureOut">
              <a:rPr lang="fi-FI" smtClean="0"/>
              <a:t>18.9.2025</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D6F3D034-CD82-4A2B-81C4-457944510637}" type="slidenum">
              <a:rPr lang="fi-FI" smtClean="0"/>
              <a:t>‹#›</a:t>
            </a:fld>
            <a:endParaRPr lang="fi-FI"/>
          </a:p>
        </p:txBody>
      </p:sp>
    </p:spTree>
    <p:extLst>
      <p:ext uri="{BB962C8B-B14F-4D97-AF65-F5344CB8AC3E}">
        <p14:creationId xmlns:p14="http://schemas.microsoft.com/office/powerpoint/2010/main" val="1327915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fi-FI"/>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Date Placeholder 3"/>
          <p:cNvSpPr>
            <a:spLocks noGrp="1"/>
          </p:cNvSpPr>
          <p:nvPr>
            <p:ph type="dt" sz="half" idx="10"/>
          </p:nvPr>
        </p:nvSpPr>
        <p:spPr/>
        <p:txBody>
          <a:bodyPr/>
          <a:lstStyle/>
          <a:p>
            <a:fld id="{EA4711D9-EA80-4B14-AC05-313ABC83229E}" type="datetimeFigureOut">
              <a:rPr lang="fi-FI" smtClean="0"/>
              <a:t>18.9.2025</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D6F3D034-CD82-4A2B-81C4-457944510637}" type="slidenum">
              <a:rPr lang="fi-FI" smtClean="0"/>
              <a:t>‹#›</a:t>
            </a:fld>
            <a:endParaRPr lang="fi-FI"/>
          </a:p>
        </p:txBody>
      </p:sp>
    </p:spTree>
    <p:extLst>
      <p:ext uri="{BB962C8B-B14F-4D97-AF65-F5344CB8AC3E}">
        <p14:creationId xmlns:p14="http://schemas.microsoft.com/office/powerpoint/2010/main" val="1047746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i-FI"/>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Date Placeholder 3"/>
          <p:cNvSpPr>
            <a:spLocks noGrp="1"/>
          </p:cNvSpPr>
          <p:nvPr>
            <p:ph type="dt" sz="half" idx="10"/>
          </p:nvPr>
        </p:nvSpPr>
        <p:spPr/>
        <p:txBody>
          <a:bodyPr/>
          <a:lstStyle/>
          <a:p>
            <a:fld id="{EA4711D9-EA80-4B14-AC05-313ABC83229E}" type="datetimeFigureOut">
              <a:rPr lang="fi-FI" smtClean="0"/>
              <a:t>18.9.2025</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D6F3D034-CD82-4A2B-81C4-457944510637}" type="slidenum">
              <a:rPr lang="fi-FI" smtClean="0"/>
              <a:t>‹#›</a:t>
            </a:fld>
            <a:endParaRPr lang="fi-FI"/>
          </a:p>
        </p:txBody>
      </p:sp>
    </p:spTree>
    <p:extLst>
      <p:ext uri="{BB962C8B-B14F-4D97-AF65-F5344CB8AC3E}">
        <p14:creationId xmlns:p14="http://schemas.microsoft.com/office/powerpoint/2010/main" val="32156511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fi-FI"/>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4711D9-EA80-4B14-AC05-313ABC83229E}" type="datetimeFigureOut">
              <a:rPr lang="fi-FI" smtClean="0"/>
              <a:t>18.9.2025</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D6F3D034-CD82-4A2B-81C4-457944510637}" type="slidenum">
              <a:rPr lang="fi-FI" smtClean="0"/>
              <a:t>‹#›</a:t>
            </a:fld>
            <a:endParaRPr lang="fi-FI"/>
          </a:p>
        </p:txBody>
      </p:sp>
    </p:spTree>
    <p:extLst>
      <p:ext uri="{BB962C8B-B14F-4D97-AF65-F5344CB8AC3E}">
        <p14:creationId xmlns:p14="http://schemas.microsoft.com/office/powerpoint/2010/main" val="9535481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i-FI"/>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5" name="Date Placeholder 4"/>
          <p:cNvSpPr>
            <a:spLocks noGrp="1"/>
          </p:cNvSpPr>
          <p:nvPr>
            <p:ph type="dt" sz="half" idx="10"/>
          </p:nvPr>
        </p:nvSpPr>
        <p:spPr/>
        <p:txBody>
          <a:bodyPr/>
          <a:lstStyle/>
          <a:p>
            <a:fld id="{EA4711D9-EA80-4B14-AC05-313ABC83229E}" type="datetimeFigureOut">
              <a:rPr lang="fi-FI" smtClean="0"/>
              <a:t>18.9.2025</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D6F3D034-CD82-4A2B-81C4-457944510637}" type="slidenum">
              <a:rPr lang="fi-FI" smtClean="0"/>
              <a:t>‹#›</a:t>
            </a:fld>
            <a:endParaRPr lang="fi-FI"/>
          </a:p>
        </p:txBody>
      </p:sp>
    </p:spTree>
    <p:extLst>
      <p:ext uri="{BB962C8B-B14F-4D97-AF65-F5344CB8AC3E}">
        <p14:creationId xmlns:p14="http://schemas.microsoft.com/office/powerpoint/2010/main" val="10618740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fi-FI"/>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7" name="Date Placeholder 6"/>
          <p:cNvSpPr>
            <a:spLocks noGrp="1"/>
          </p:cNvSpPr>
          <p:nvPr>
            <p:ph type="dt" sz="half" idx="10"/>
          </p:nvPr>
        </p:nvSpPr>
        <p:spPr/>
        <p:txBody>
          <a:bodyPr/>
          <a:lstStyle/>
          <a:p>
            <a:fld id="{EA4711D9-EA80-4B14-AC05-313ABC83229E}" type="datetimeFigureOut">
              <a:rPr lang="fi-FI" smtClean="0"/>
              <a:t>18.9.2025</a:t>
            </a:fld>
            <a:endParaRPr lang="fi-FI"/>
          </a:p>
        </p:txBody>
      </p:sp>
      <p:sp>
        <p:nvSpPr>
          <p:cNvPr id="8" name="Footer Placeholder 7"/>
          <p:cNvSpPr>
            <a:spLocks noGrp="1"/>
          </p:cNvSpPr>
          <p:nvPr>
            <p:ph type="ftr" sz="quarter" idx="11"/>
          </p:nvPr>
        </p:nvSpPr>
        <p:spPr/>
        <p:txBody>
          <a:bodyPr/>
          <a:lstStyle/>
          <a:p>
            <a:endParaRPr lang="fi-FI"/>
          </a:p>
        </p:txBody>
      </p:sp>
      <p:sp>
        <p:nvSpPr>
          <p:cNvPr id="9" name="Slide Number Placeholder 8"/>
          <p:cNvSpPr>
            <a:spLocks noGrp="1"/>
          </p:cNvSpPr>
          <p:nvPr>
            <p:ph type="sldNum" sz="quarter" idx="12"/>
          </p:nvPr>
        </p:nvSpPr>
        <p:spPr/>
        <p:txBody>
          <a:bodyPr/>
          <a:lstStyle/>
          <a:p>
            <a:fld id="{D6F3D034-CD82-4A2B-81C4-457944510637}" type="slidenum">
              <a:rPr lang="fi-FI" smtClean="0"/>
              <a:t>‹#›</a:t>
            </a:fld>
            <a:endParaRPr lang="fi-FI"/>
          </a:p>
        </p:txBody>
      </p:sp>
    </p:spTree>
    <p:extLst>
      <p:ext uri="{BB962C8B-B14F-4D97-AF65-F5344CB8AC3E}">
        <p14:creationId xmlns:p14="http://schemas.microsoft.com/office/powerpoint/2010/main" val="2664055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i-FI"/>
          </a:p>
        </p:txBody>
      </p:sp>
      <p:sp>
        <p:nvSpPr>
          <p:cNvPr id="3" name="Date Placeholder 2"/>
          <p:cNvSpPr>
            <a:spLocks noGrp="1"/>
          </p:cNvSpPr>
          <p:nvPr>
            <p:ph type="dt" sz="half" idx="10"/>
          </p:nvPr>
        </p:nvSpPr>
        <p:spPr/>
        <p:txBody>
          <a:bodyPr/>
          <a:lstStyle/>
          <a:p>
            <a:fld id="{EA4711D9-EA80-4B14-AC05-313ABC83229E}" type="datetimeFigureOut">
              <a:rPr lang="fi-FI" smtClean="0"/>
              <a:t>18.9.2025</a:t>
            </a:fld>
            <a:endParaRPr lang="fi-FI"/>
          </a:p>
        </p:txBody>
      </p:sp>
      <p:sp>
        <p:nvSpPr>
          <p:cNvPr id="4" name="Footer Placeholder 3"/>
          <p:cNvSpPr>
            <a:spLocks noGrp="1"/>
          </p:cNvSpPr>
          <p:nvPr>
            <p:ph type="ftr" sz="quarter" idx="11"/>
          </p:nvPr>
        </p:nvSpPr>
        <p:spPr/>
        <p:txBody>
          <a:bodyPr/>
          <a:lstStyle/>
          <a:p>
            <a:endParaRPr lang="fi-FI"/>
          </a:p>
        </p:txBody>
      </p:sp>
      <p:sp>
        <p:nvSpPr>
          <p:cNvPr id="5" name="Slide Number Placeholder 4"/>
          <p:cNvSpPr>
            <a:spLocks noGrp="1"/>
          </p:cNvSpPr>
          <p:nvPr>
            <p:ph type="sldNum" sz="quarter" idx="12"/>
          </p:nvPr>
        </p:nvSpPr>
        <p:spPr/>
        <p:txBody>
          <a:bodyPr/>
          <a:lstStyle/>
          <a:p>
            <a:fld id="{D6F3D034-CD82-4A2B-81C4-457944510637}" type="slidenum">
              <a:rPr lang="fi-FI" smtClean="0"/>
              <a:t>‹#›</a:t>
            </a:fld>
            <a:endParaRPr lang="fi-FI"/>
          </a:p>
        </p:txBody>
      </p:sp>
    </p:spTree>
    <p:extLst>
      <p:ext uri="{BB962C8B-B14F-4D97-AF65-F5344CB8AC3E}">
        <p14:creationId xmlns:p14="http://schemas.microsoft.com/office/powerpoint/2010/main" val="1725640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4711D9-EA80-4B14-AC05-313ABC83229E}" type="datetimeFigureOut">
              <a:rPr lang="fi-FI" smtClean="0"/>
              <a:t>18.9.2025</a:t>
            </a:fld>
            <a:endParaRPr lang="fi-FI"/>
          </a:p>
        </p:txBody>
      </p:sp>
      <p:sp>
        <p:nvSpPr>
          <p:cNvPr id="3" name="Footer Placeholder 2"/>
          <p:cNvSpPr>
            <a:spLocks noGrp="1"/>
          </p:cNvSpPr>
          <p:nvPr>
            <p:ph type="ftr" sz="quarter" idx="11"/>
          </p:nvPr>
        </p:nvSpPr>
        <p:spPr/>
        <p:txBody>
          <a:bodyPr/>
          <a:lstStyle/>
          <a:p>
            <a:endParaRPr lang="fi-FI"/>
          </a:p>
        </p:txBody>
      </p:sp>
      <p:sp>
        <p:nvSpPr>
          <p:cNvPr id="4" name="Slide Number Placeholder 3"/>
          <p:cNvSpPr>
            <a:spLocks noGrp="1"/>
          </p:cNvSpPr>
          <p:nvPr>
            <p:ph type="sldNum" sz="quarter" idx="12"/>
          </p:nvPr>
        </p:nvSpPr>
        <p:spPr/>
        <p:txBody>
          <a:bodyPr/>
          <a:lstStyle/>
          <a:p>
            <a:fld id="{D6F3D034-CD82-4A2B-81C4-457944510637}" type="slidenum">
              <a:rPr lang="fi-FI" smtClean="0"/>
              <a:t>‹#›</a:t>
            </a:fld>
            <a:endParaRPr lang="fi-FI"/>
          </a:p>
        </p:txBody>
      </p:sp>
    </p:spTree>
    <p:extLst>
      <p:ext uri="{BB962C8B-B14F-4D97-AF65-F5344CB8AC3E}">
        <p14:creationId xmlns:p14="http://schemas.microsoft.com/office/powerpoint/2010/main" val="17466019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i-FI"/>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A4711D9-EA80-4B14-AC05-313ABC83229E}" type="datetimeFigureOut">
              <a:rPr lang="fi-FI" smtClean="0"/>
              <a:t>18.9.2025</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D6F3D034-CD82-4A2B-81C4-457944510637}" type="slidenum">
              <a:rPr lang="fi-FI" smtClean="0"/>
              <a:t>‹#›</a:t>
            </a:fld>
            <a:endParaRPr lang="fi-FI"/>
          </a:p>
        </p:txBody>
      </p:sp>
    </p:spTree>
    <p:extLst>
      <p:ext uri="{BB962C8B-B14F-4D97-AF65-F5344CB8AC3E}">
        <p14:creationId xmlns:p14="http://schemas.microsoft.com/office/powerpoint/2010/main" val="33996399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i-FI"/>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A4711D9-EA80-4B14-AC05-313ABC83229E}" type="datetimeFigureOut">
              <a:rPr lang="fi-FI" smtClean="0"/>
              <a:t>18.9.2025</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D6F3D034-CD82-4A2B-81C4-457944510637}" type="slidenum">
              <a:rPr lang="fi-FI" smtClean="0"/>
              <a:t>‹#›</a:t>
            </a:fld>
            <a:endParaRPr lang="fi-FI"/>
          </a:p>
        </p:txBody>
      </p:sp>
    </p:spTree>
    <p:extLst>
      <p:ext uri="{BB962C8B-B14F-4D97-AF65-F5344CB8AC3E}">
        <p14:creationId xmlns:p14="http://schemas.microsoft.com/office/powerpoint/2010/main" val="11722806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fi-FI"/>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4711D9-EA80-4B14-AC05-313ABC83229E}" type="datetimeFigureOut">
              <a:rPr lang="fi-FI" smtClean="0"/>
              <a:t>18.9.2025</a:t>
            </a:fld>
            <a:endParaRPr lang="fi-FI"/>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6F3D034-CD82-4A2B-81C4-457944510637}" type="slidenum">
              <a:rPr lang="fi-FI" smtClean="0"/>
              <a:t>‹#›</a:t>
            </a:fld>
            <a:endParaRPr lang="fi-FI"/>
          </a:p>
        </p:txBody>
      </p:sp>
    </p:spTree>
    <p:extLst>
      <p:ext uri="{BB962C8B-B14F-4D97-AF65-F5344CB8AC3E}">
        <p14:creationId xmlns:p14="http://schemas.microsoft.com/office/powerpoint/2010/main" val="26113077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i-FI" dirty="0"/>
              <a:t>Filosofinen etiikka FI02</a:t>
            </a:r>
          </a:p>
        </p:txBody>
      </p:sp>
      <p:sp>
        <p:nvSpPr>
          <p:cNvPr id="3" name="Subtitle 2"/>
          <p:cNvSpPr>
            <a:spLocks noGrp="1"/>
          </p:cNvSpPr>
          <p:nvPr>
            <p:ph type="subTitle" idx="1"/>
          </p:nvPr>
        </p:nvSpPr>
        <p:spPr/>
        <p:txBody>
          <a:bodyPr/>
          <a:lstStyle/>
          <a:p>
            <a:r>
              <a:rPr lang="fi-FI" dirty="0"/>
              <a:t>Kurssin esittely</a:t>
            </a:r>
          </a:p>
        </p:txBody>
      </p:sp>
    </p:spTree>
    <p:extLst>
      <p:ext uri="{BB962C8B-B14F-4D97-AF65-F5344CB8AC3E}">
        <p14:creationId xmlns:p14="http://schemas.microsoft.com/office/powerpoint/2010/main" val="21241123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914400" y="365125"/>
            <a:ext cx="10515600" cy="1325563"/>
          </a:xfrm>
        </p:spPr>
        <p:txBody>
          <a:bodyPr/>
          <a:lstStyle/>
          <a:p>
            <a:r>
              <a:rPr lang="fi-FI" dirty="0"/>
              <a:t>                             Etiikka FI02</a:t>
            </a:r>
          </a:p>
        </p:txBody>
      </p:sp>
      <p:sp>
        <p:nvSpPr>
          <p:cNvPr id="5" name="Content Placeholder 4"/>
          <p:cNvSpPr>
            <a:spLocks noGrp="1"/>
          </p:cNvSpPr>
          <p:nvPr>
            <p:ph sz="half" idx="1"/>
          </p:nvPr>
        </p:nvSpPr>
        <p:spPr>
          <a:xfrm>
            <a:off x="838200" y="1306286"/>
            <a:ext cx="5181600" cy="5268685"/>
          </a:xfrm>
        </p:spPr>
        <p:txBody>
          <a:bodyPr numCol="1" spcCol="0">
            <a:normAutofit fontScale="62500" lnSpcReduction="20000"/>
          </a:bodyPr>
          <a:lstStyle/>
          <a:p>
            <a:pPr marL="0" indent="0">
              <a:buNone/>
            </a:pPr>
            <a:r>
              <a:rPr lang="fi-FI" b="1" dirty="0"/>
              <a:t>Kurssin tavoitteet</a:t>
            </a:r>
          </a:p>
          <a:p>
            <a:pPr marL="0" indent="0">
              <a:buNone/>
            </a:pPr>
            <a:r>
              <a:rPr lang="fi-FI" sz="2900" dirty="0"/>
              <a:t>* Perehdytään etiikan, eettisyyden ja</a:t>
            </a:r>
          </a:p>
          <a:p>
            <a:pPr marL="0" indent="0">
              <a:buNone/>
            </a:pPr>
            <a:r>
              <a:rPr lang="fi-FI" sz="2900" dirty="0"/>
              <a:t>    moraalisen päättelyn luonteeseen</a:t>
            </a:r>
            <a:r>
              <a:rPr lang="fi-FI" dirty="0"/>
              <a:t>. </a:t>
            </a:r>
          </a:p>
          <a:p>
            <a:pPr marL="0" indent="0">
              <a:buNone/>
            </a:pPr>
            <a:r>
              <a:rPr lang="fi-FI" dirty="0"/>
              <a:t>* Tutustutaan eurooppalaisen filosofisen </a:t>
            </a:r>
          </a:p>
          <a:p>
            <a:pPr marL="0" indent="0">
              <a:buNone/>
            </a:pPr>
            <a:r>
              <a:rPr lang="fi-FI" dirty="0"/>
              <a:t>   etiikan pääsuuntauksiin.</a:t>
            </a:r>
          </a:p>
          <a:p>
            <a:pPr marL="0" indent="0" algn="just">
              <a:buNone/>
            </a:pPr>
            <a:r>
              <a:rPr lang="fi-FI" dirty="0"/>
              <a:t>* Pohditaan ihmisen ominaislaatua, hyvän </a:t>
            </a:r>
          </a:p>
          <a:p>
            <a:pPr marL="0" indent="0">
              <a:buNone/>
            </a:pPr>
            <a:r>
              <a:rPr lang="fi-FI" dirty="0"/>
              <a:t>   elämän kriteerejä ja filosofisen etiikan </a:t>
            </a:r>
          </a:p>
          <a:p>
            <a:pPr marL="0" indent="0">
              <a:buNone/>
            </a:pPr>
            <a:r>
              <a:rPr lang="fi-FI" dirty="0"/>
              <a:t>   tärkeimpiä ongelmia, käsitteitä ja teorioita.</a:t>
            </a:r>
          </a:p>
          <a:p>
            <a:r>
              <a:rPr lang="fi-FI" dirty="0"/>
              <a:t>Pohditaan moraalin merkitystä nykyajan ihmisen elämässä ja yhteiskunnassa. Harjoitellaan omaa kykyä tehdä moraalisia valintoja ja arvioida erilaisia moraalisia ongelmia.</a:t>
            </a:r>
          </a:p>
          <a:p>
            <a:r>
              <a:rPr lang="fi-FI" dirty="0"/>
              <a:t>Kartoitetaan etiikan alaan kuuluvia ylioppilaskoekysymyksiä lähinnä terveystiedosta, uskonnosta ja yhteiskuntaopista. </a:t>
            </a:r>
          </a:p>
          <a:p>
            <a:r>
              <a:rPr lang="fi-FI" dirty="0"/>
              <a:t>Harjoitellaan etiikan soveltamista eri aineiden yo-kokeissa ja laaditaan mallivastauksia.</a:t>
            </a:r>
          </a:p>
          <a:p>
            <a:pPr marL="0" indent="0">
              <a:buNone/>
            </a:pPr>
            <a:endParaRPr lang="fi-FI" dirty="0"/>
          </a:p>
        </p:txBody>
      </p:sp>
      <p:pic>
        <p:nvPicPr>
          <p:cNvPr id="1026" name="Picture 2" descr="Ikomi: Hyvä elämä ja kuppi teetä // A good life and a cup of tea"/>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a:off x="6096000" y="1690688"/>
            <a:ext cx="5048250" cy="40965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285601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5">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5">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41325"/>
            <a:ext cx="10515600" cy="739775"/>
          </a:xfrm>
        </p:spPr>
        <p:txBody>
          <a:bodyPr/>
          <a:lstStyle/>
          <a:p>
            <a:r>
              <a:rPr lang="fi-FI" dirty="0"/>
              <a:t>                         Etiikka FI02</a:t>
            </a:r>
          </a:p>
        </p:txBody>
      </p:sp>
      <p:sp>
        <p:nvSpPr>
          <p:cNvPr id="3" name="Content Placeholder 2"/>
          <p:cNvSpPr>
            <a:spLocks noGrp="1"/>
          </p:cNvSpPr>
          <p:nvPr>
            <p:ph sz="half" idx="1"/>
          </p:nvPr>
        </p:nvSpPr>
        <p:spPr>
          <a:xfrm>
            <a:off x="838200" y="1277470"/>
            <a:ext cx="5181600" cy="5204011"/>
          </a:xfrm>
        </p:spPr>
        <p:txBody>
          <a:bodyPr>
            <a:normAutofit fontScale="70000" lnSpcReduction="20000"/>
          </a:bodyPr>
          <a:lstStyle/>
          <a:p>
            <a:pPr marL="0" indent="0">
              <a:buNone/>
            </a:pPr>
            <a:r>
              <a:rPr lang="fi-FI" b="1" dirty="0"/>
              <a:t>Kurssin työtavat</a:t>
            </a:r>
            <a:endParaRPr lang="fi-FI" dirty="0"/>
          </a:p>
          <a:p>
            <a:r>
              <a:rPr lang="fi-FI" dirty="0"/>
              <a:t> Oppikirjan ensimmäisessä luvussa tutustumme etiikan luonteeseen oppiaineena ja alan peruskäsitteistöön. Toisessa luvussa esitellään eri etiikan lajit ja kolmas luku käsittelee erilaisia elämänfilosofioita. Neljäs ja viimeinen luku pohtii ajankohtaisia eettisiä kysymyksiä yhteiskunnassamme.</a:t>
            </a:r>
          </a:p>
          <a:p>
            <a:r>
              <a:rPr lang="fi-FI" dirty="0"/>
              <a:t>Opettajajohtoisen opiskelun lisäksi teemme pienimuotoisia ryhmätöitä, käymme ryhmäkeskusteluja ja kirjoitamme tunnilla esseenkin. Keskustelut ja väittelyt ovat perinteisiä filosofian opetuksen menetelmiä. Luvun neljä aiheista käydään pareittain pieniä väittelyitä, joihin opettaja ohjeistaa sekä väittelytekniikan että asian hallinnan osalta. </a:t>
            </a:r>
          </a:p>
          <a:p>
            <a:r>
              <a:rPr lang="fi-FI" dirty="0"/>
              <a:t>Lisäksi kartoitamme etiikan alaan liittyviä kysymyksiä eri aineiden ylioppilaskokeissa.  Joihinkin kysymyksiin laadimme mallivastauksia.</a:t>
            </a:r>
          </a:p>
          <a:p>
            <a:endParaRPr lang="fi-FI" dirty="0"/>
          </a:p>
          <a:p>
            <a:endParaRPr lang="fi-FI" dirty="0"/>
          </a:p>
          <a:p>
            <a:endParaRPr lang="fi-FI" dirty="0"/>
          </a:p>
        </p:txBody>
      </p:sp>
      <p:pic>
        <p:nvPicPr>
          <p:cNvPr id="1026" name="Picture 2" descr="Miten toimisin oikein? Sulautuva etiikan opetus sote-alalla - UAS ..."/>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a:off x="6172199" y="1385048"/>
            <a:ext cx="5674659" cy="44375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6906703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a:t>                         Etiikka FI02</a:t>
            </a:r>
          </a:p>
        </p:txBody>
      </p:sp>
      <p:sp>
        <p:nvSpPr>
          <p:cNvPr id="3" name="Content Placeholder 2"/>
          <p:cNvSpPr>
            <a:spLocks noGrp="1"/>
          </p:cNvSpPr>
          <p:nvPr>
            <p:ph sz="half" idx="1"/>
          </p:nvPr>
        </p:nvSpPr>
        <p:spPr/>
        <p:txBody>
          <a:bodyPr/>
          <a:lstStyle/>
          <a:p>
            <a:pPr marL="0" indent="0">
              <a:buNone/>
            </a:pPr>
            <a:r>
              <a:rPr lang="fi-FI" b="1" dirty="0"/>
              <a:t>Arviointi</a:t>
            </a:r>
            <a:endParaRPr lang="fi-FI" dirty="0"/>
          </a:p>
          <a:p>
            <a:r>
              <a:rPr lang="fi-FI" dirty="0"/>
              <a:t>Kurssikoe on tärkein arvosanaan vaikuttava tekijä</a:t>
            </a:r>
          </a:p>
          <a:p>
            <a:r>
              <a:rPr lang="fi-FI" dirty="0"/>
              <a:t>Lisäksi arvosanaan vaikuttavat väittely, tuntiaktiivisuus ja läsnäolo tunnilla</a:t>
            </a:r>
          </a:p>
          <a:p>
            <a:pPr marL="0" indent="0">
              <a:buNone/>
            </a:pPr>
            <a:endParaRPr lang="fi-FI" dirty="0"/>
          </a:p>
        </p:txBody>
      </p:sp>
      <p:pic>
        <p:nvPicPr>
          <p:cNvPr id="2050" name="Picture 2" descr="Etiikka – Wikipedia"/>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a:off x="6118412" y="1358154"/>
            <a:ext cx="5235388" cy="481881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581217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fi-FI" dirty="0"/>
              <a:t>		     Tervetuloa kurssille!	</a:t>
            </a:r>
          </a:p>
        </p:txBody>
      </p:sp>
      <p:pic>
        <p:nvPicPr>
          <p:cNvPr id="3074" name="Picture 2" descr="Lamppu"/>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092769" y="1825625"/>
            <a:ext cx="8006461" cy="43513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0991952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337</TotalTime>
  <Words>214</Words>
  <Application>Microsoft Office PowerPoint</Application>
  <PresentationFormat>Laajakuva</PresentationFormat>
  <Paragraphs>25</Paragraphs>
  <Slides>5</Slides>
  <Notes>0</Notes>
  <HiddenSlides>0</HiddenSlides>
  <MMClips>0</MMClips>
  <ScaleCrop>false</ScaleCrop>
  <HeadingPairs>
    <vt:vector size="6" baseType="variant">
      <vt:variant>
        <vt:lpstr>Käytetyt fontit</vt:lpstr>
      </vt:variant>
      <vt:variant>
        <vt:i4>3</vt:i4>
      </vt:variant>
      <vt:variant>
        <vt:lpstr>Teema</vt:lpstr>
      </vt:variant>
      <vt:variant>
        <vt:i4>1</vt:i4>
      </vt:variant>
      <vt:variant>
        <vt:lpstr>Dian otsikot</vt:lpstr>
      </vt:variant>
      <vt:variant>
        <vt:i4>5</vt:i4>
      </vt:variant>
    </vt:vector>
  </HeadingPairs>
  <TitlesOfParts>
    <vt:vector size="9" baseType="lpstr">
      <vt:lpstr>Arial</vt:lpstr>
      <vt:lpstr>Calibri</vt:lpstr>
      <vt:lpstr>Calibri Light</vt:lpstr>
      <vt:lpstr>Office Theme</vt:lpstr>
      <vt:lpstr>Filosofinen etiikka FI02</vt:lpstr>
      <vt:lpstr>                             Etiikka FI02</vt:lpstr>
      <vt:lpstr>                         Etiikka FI02</vt:lpstr>
      <vt:lpstr>                         Etiikka FI02</vt:lpstr>
      <vt:lpstr>       Tervetuloa kurssille!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Filosofinen etiikka FI02</dc:title>
  <dc:creator>Minna</dc:creator>
  <cp:lastModifiedBy>Kaartinen Minna</cp:lastModifiedBy>
  <cp:revision>25</cp:revision>
  <dcterms:created xsi:type="dcterms:W3CDTF">2020-08-07T11:27:29Z</dcterms:created>
  <dcterms:modified xsi:type="dcterms:W3CDTF">2025-09-18T17:04:17Z</dcterms:modified>
</cp:coreProperties>
</file>