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02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27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41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500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02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50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79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89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48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15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21F9D-065A-447F-8BAC-6E0705D4C31B}" type="datetimeFigureOut">
              <a:rPr lang="fi-FI" smtClean="0"/>
              <a:t>28.4.2020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A04D1-0864-47CD-B8FB-EB27DA2A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79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Yrityksen perustaminen</a:t>
            </a:r>
            <a:endParaRPr lang="fi-FI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554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b="1" dirty="0" smtClean="0"/>
              <a:t>Millainen </a:t>
            </a:r>
            <a:r>
              <a:rPr lang="fi-FI" b="1" dirty="0"/>
              <a:t>on hyvä </a:t>
            </a:r>
            <a:r>
              <a:rPr lang="fi-FI" b="1" dirty="0" smtClean="0"/>
              <a:t>liikeidea?</a:t>
            </a:r>
            <a:endParaRPr lang="fi-FI" b="1" dirty="0"/>
          </a:p>
          <a:p>
            <a:pPr marL="0" indent="0">
              <a:buNone/>
            </a:pPr>
            <a:r>
              <a:rPr lang="fi-FI" dirty="0" smtClean="0"/>
              <a:t> - liikeidean täytyy perustua siihen, mitä osaat hyvin tai paremmin kuin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muut, olisiko yrityksesi tuotteille ostajia toiminta-alueellasi?</a:t>
            </a:r>
          </a:p>
          <a:p>
            <a:pPr>
              <a:buFontTx/>
              <a:buChar char="-"/>
            </a:pPr>
            <a:r>
              <a:rPr lang="fi-FI" dirty="0" smtClean="0"/>
              <a:t>Mitä teet tai myyt, ketkä ovat asiakkaitasi ja millä keinoin tavoitat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heidät?</a:t>
            </a:r>
          </a:p>
          <a:p>
            <a:pPr>
              <a:buFontTx/>
              <a:buChar char="-"/>
            </a:pPr>
            <a:r>
              <a:rPr lang="fi-FI" dirty="0" smtClean="0"/>
              <a:t>Liikeidean pohjalta työstetään </a:t>
            </a:r>
            <a:r>
              <a:rPr lang="fi-FI" u="sng" dirty="0" smtClean="0"/>
              <a:t>liiketoimintasuunnitelma</a:t>
            </a:r>
            <a:r>
              <a:rPr lang="fi-FI" dirty="0" smtClean="0"/>
              <a:t>: Mitä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yrityksesi tekee? Miten erotut muista saman alan yrityksistä? Miten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mainostat yritystäsi? Miten rahoitan yrityksen perustamisen? Miten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yritys saadaan toimimaan kannattavasti?</a:t>
            </a:r>
          </a:p>
          <a:p>
            <a:pPr marL="514350" indent="-514350">
              <a:buAutoNum type="arabicPeriod"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9753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2. Millaiseen yritystoimintaan eri yritysmuodot sopivat</a:t>
            </a:r>
            <a:r>
              <a:rPr lang="fi-FI" b="1" dirty="0" smtClean="0"/>
              <a:t>?</a:t>
            </a:r>
          </a:p>
          <a:p>
            <a:pPr>
              <a:buFontTx/>
              <a:buChar char="-"/>
            </a:pPr>
            <a:r>
              <a:rPr lang="fi-FI" dirty="0" smtClean="0"/>
              <a:t>Yksityinen toiminimi sopii yksinyrittämiseen</a:t>
            </a:r>
          </a:p>
          <a:p>
            <a:pPr>
              <a:buFontTx/>
              <a:buChar char="-"/>
            </a:pPr>
            <a:r>
              <a:rPr lang="fi-FI" dirty="0" smtClean="0"/>
              <a:t>Yrittäjä vastaa yrityksen veloista omalla omaisuudellaan, mutta myös kuittaa voitit itse</a:t>
            </a:r>
          </a:p>
          <a:p>
            <a:pPr>
              <a:buFontTx/>
              <a:buChar char="-"/>
            </a:pPr>
            <a:r>
              <a:rPr lang="fi-FI" dirty="0" smtClean="0"/>
              <a:t>Avoimessa yhtiössä on vähintään kaksi yhtiömiestä ja heidän vastuunsa ovat samat kuin toiminimen haltijalla. Molemmat vastaa yhteisvastuullisesti yrityksen veloista. Sopii yrittämiseen hyvin tutun ja luotettavan kumppanin kanssa. </a:t>
            </a:r>
          </a:p>
          <a:p>
            <a:pPr>
              <a:buFontTx/>
              <a:buChar char="-"/>
            </a:pPr>
            <a:r>
              <a:rPr lang="fi-FI" dirty="0" smtClean="0"/>
              <a:t>Kommandiittiyhtiössä on vastuunalaisia ja äänettömiä yhtiömiehiä. Vastuunalaiset yhtiömiehet voivat päättää yhtiön asioista ja vastaavat yhtiön veloista koko omaisuudellaan. Äänettömillä ei ole päätösvaltaa ja vastaavat yhtiön veloista sijoittamallaan summalla.</a:t>
            </a:r>
          </a:p>
          <a:p>
            <a:pPr>
              <a:buFontTx/>
              <a:buChar char="-"/>
            </a:pPr>
            <a:r>
              <a:rPr lang="fi-FI" dirty="0" smtClean="0"/>
              <a:t>Osakeyhtiö on pääomayhtiö. Se voi olla joko yksityinen tai julkinen. Yhtiömiehet vastaavat yrityksen veloista sijoittamallaan summalla. </a:t>
            </a:r>
          </a:p>
          <a:p>
            <a:pPr>
              <a:buFontTx/>
              <a:buChar char="-"/>
            </a:pPr>
            <a:r>
              <a:rPr lang="fi-FI" dirty="0" smtClean="0"/>
              <a:t>Osuuskunta on pääomayhtiö. Siihen voi kuulua henkilöitä tai yrityksiä. Vastuu veloista jäsenmaksun verran. Päätösvalta osuuskuntakokouksella, johon valitaan jäsenet äänestämällä vaaleissa.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05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</a:t>
            </a:r>
            <a:r>
              <a:rPr lang="fi-FI" b="1" dirty="0" smtClean="0"/>
              <a:t>Yrityksen rahoitussuunnitelma</a:t>
            </a:r>
          </a:p>
          <a:p>
            <a:pPr>
              <a:buFontTx/>
              <a:buChar char="-"/>
            </a:pPr>
            <a:r>
              <a:rPr lang="fi-FI" dirty="0" smtClean="0"/>
              <a:t>Paljonko tarvitset rahaa, mistä saat lainaa ja kuinka paljon on lainatun</a:t>
            </a:r>
          </a:p>
          <a:p>
            <a:pPr marL="0" indent="0">
              <a:buNone/>
            </a:pPr>
            <a:r>
              <a:rPr lang="fi-FI" dirty="0" smtClean="0"/>
              <a:t>  rahan korko?</a:t>
            </a:r>
          </a:p>
          <a:p>
            <a:pPr>
              <a:buFontTx/>
              <a:buChar char="-"/>
            </a:pPr>
            <a:r>
              <a:rPr lang="fi-FI" dirty="0" smtClean="0"/>
              <a:t>Lainaan voit tarvita vakuuksia, esim. oma asunto käy pantiksi</a:t>
            </a:r>
          </a:p>
          <a:p>
            <a:pPr>
              <a:buFontTx/>
              <a:buChar char="-"/>
            </a:pPr>
            <a:r>
              <a:rPr lang="fi-FI" dirty="0" smtClean="0"/>
              <a:t>Selvitä, millaista starttirahaa tai muita avustuksia sinun on mahdollista saada</a:t>
            </a:r>
          </a:p>
          <a:p>
            <a:pPr>
              <a:buFontTx/>
              <a:buChar char="-"/>
            </a:pPr>
            <a:r>
              <a:rPr lang="fi-FI" dirty="0" smtClean="0"/>
              <a:t>Paikalliset työ- ja elinkeinotoimistot, uusyrityskeskukset tai yrityshautomot avustavat aloittelevaa yrittäjää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076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4. </a:t>
            </a:r>
            <a:r>
              <a:rPr lang="fi-FI" b="1" dirty="0"/>
              <a:t>Millaisia lupia ja rekisteri-ilmoituksia yritystoiminnan </a:t>
            </a:r>
            <a:r>
              <a:rPr lang="fi-FI" dirty="0"/>
              <a:t>aloittaminen</a:t>
            </a:r>
            <a:r>
              <a:rPr lang="fi-FI" b="1" dirty="0"/>
              <a:t> vaatii</a:t>
            </a:r>
            <a:r>
              <a:rPr lang="fi-FI" b="1" dirty="0" smtClean="0"/>
              <a:t>?</a:t>
            </a:r>
          </a:p>
          <a:p>
            <a:pPr>
              <a:buFontTx/>
              <a:buChar char="-"/>
            </a:pPr>
            <a:r>
              <a:rPr lang="fi-FI" dirty="0" smtClean="0"/>
              <a:t>Yrityksen perustamisilmoitus</a:t>
            </a:r>
          </a:p>
          <a:p>
            <a:pPr>
              <a:buFontTx/>
              <a:buChar char="-"/>
            </a:pPr>
            <a:r>
              <a:rPr lang="fi-FI" dirty="0" smtClean="0"/>
              <a:t>Ilmoitus kaupparekisteriin</a:t>
            </a:r>
          </a:p>
          <a:p>
            <a:pPr>
              <a:buFontTx/>
              <a:buChar char="-"/>
            </a:pPr>
            <a:r>
              <a:rPr lang="fi-FI" dirty="0" smtClean="0"/>
              <a:t>Ilmoittautuminen ennakkoperintärekisteriin</a:t>
            </a:r>
          </a:p>
          <a:p>
            <a:pPr>
              <a:buFontTx/>
              <a:buChar char="-"/>
            </a:pPr>
            <a:r>
              <a:rPr lang="fi-FI" dirty="0" smtClean="0"/>
              <a:t>Liiketoimintaa harjoittavan arvonlisävelvollisen rekisteriin</a:t>
            </a:r>
          </a:p>
          <a:p>
            <a:pPr>
              <a:buFontTx/>
              <a:buChar char="-"/>
            </a:pPr>
            <a:r>
              <a:rPr lang="fi-FI" dirty="0" smtClean="0"/>
              <a:t>Työnantajarekisteriin, jos maksat palkkoja</a:t>
            </a:r>
          </a:p>
          <a:p>
            <a:pPr>
              <a:buFontTx/>
              <a:buChar char="-"/>
            </a:pPr>
            <a:r>
              <a:rPr lang="fi-FI" dirty="0" smtClean="0"/>
              <a:t>Älä unohda vakuutuksia!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746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5. </a:t>
            </a:r>
            <a:r>
              <a:rPr lang="fi-FI" b="1" dirty="0"/>
              <a:t>Miksi yritystoiminnasta pitää tehdä ilmoitus verottajalle</a:t>
            </a:r>
            <a:r>
              <a:rPr lang="fi-FI" b="1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- Yritystoiminnasta maksetaan veroja ja yrittäjä perii tuotteen hinnassa arvonlisäveron, jonka hän sitten tilittää valtiolle</a:t>
            </a:r>
          </a:p>
          <a:p>
            <a:pPr marL="0" indent="0">
              <a:buNone/>
            </a:pPr>
            <a:r>
              <a:rPr lang="fi-FI" b="1" dirty="0" smtClean="0"/>
              <a:t>6. </a:t>
            </a:r>
            <a:r>
              <a:rPr lang="fi-FI" b="1" dirty="0"/>
              <a:t>Mitkä asiat yrittäjän olisi hyvä vakuuttaa</a:t>
            </a:r>
            <a:r>
              <a:rPr lang="fi-FI" b="1" dirty="0" smtClean="0"/>
              <a:t>?</a:t>
            </a:r>
          </a:p>
          <a:p>
            <a:pPr>
              <a:buFontTx/>
              <a:buChar char="-"/>
            </a:pPr>
            <a:r>
              <a:rPr lang="fi-FI" dirty="0" smtClean="0"/>
              <a:t>Tapaturmavakuutus</a:t>
            </a:r>
          </a:p>
          <a:p>
            <a:pPr>
              <a:buFontTx/>
              <a:buChar char="-"/>
            </a:pPr>
            <a:r>
              <a:rPr lang="fi-FI" dirty="0" smtClean="0"/>
              <a:t>Irtaimiston ja tuotantovälineiden vakuutus</a:t>
            </a:r>
          </a:p>
          <a:p>
            <a:pPr>
              <a:buFontTx/>
              <a:buChar char="-"/>
            </a:pPr>
            <a:r>
              <a:rPr lang="fi-FI" dirty="0" smtClean="0"/>
              <a:t>eläkevakuutus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619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329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Yrityksen perustaminen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Yrityksen perustaminen</dc:title>
  <dc:creator>Minna</dc:creator>
  <cp:lastModifiedBy>Minna</cp:lastModifiedBy>
  <cp:revision>15</cp:revision>
  <dcterms:created xsi:type="dcterms:W3CDTF">2020-04-28T06:27:07Z</dcterms:created>
  <dcterms:modified xsi:type="dcterms:W3CDTF">2020-04-28T07:00:11Z</dcterms:modified>
</cp:coreProperties>
</file>