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omments/modernComment_10C_4D3FD147.xml" ContentType="application/vnd.ms-powerpoint.comments+xml"/>
  <Override PartName="/ppt/comments/modernComment_110_72CB3E7F.xml" ContentType="application/vnd.ms-powerpoint.comment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4"/>
  </p:notesMasterIdLst>
  <p:sldIdLst>
    <p:sldId id="257" r:id="rId5"/>
    <p:sldId id="268" r:id="rId6"/>
    <p:sldId id="271" r:id="rId7"/>
    <p:sldId id="272" r:id="rId8"/>
    <p:sldId id="258" r:id="rId9"/>
    <p:sldId id="259" r:id="rId10"/>
    <p:sldId id="267" r:id="rId11"/>
    <p:sldId id="270" r:id="rId12"/>
    <p:sldId id="262" r:id="rId13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letusosa" id="{FA5A8899-B84F-5E46-94A4-8192503260A7}">
          <p14:sldIdLst>
            <p14:sldId id="257"/>
            <p14:sldId id="268"/>
            <p14:sldId id="271"/>
            <p14:sldId id="272"/>
            <p14:sldId id="258"/>
            <p14:sldId id="259"/>
            <p14:sldId id="267"/>
            <p14:sldId id="270"/>
            <p14:sldId id="26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121E252-01C8-2B2A-A547-2547E7001034}" name="Panu SotkAS" initials="PS" userId="600c0cd242af1cd3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982BF"/>
    <a:srgbClr val="7D87C6"/>
    <a:srgbClr val="666699"/>
    <a:srgbClr val="862B7C"/>
    <a:srgbClr val="0FAD0E"/>
    <a:srgbClr val="DEC9D9"/>
    <a:srgbClr val="F9DCF5"/>
    <a:srgbClr val="D4BCD1"/>
    <a:srgbClr val="C099BB"/>
    <a:srgbClr val="A160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Normaali tyyli 4 - Korostu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1"/>
    <p:restoredTop sz="94558"/>
  </p:normalViewPr>
  <p:slideViewPr>
    <p:cSldViewPr snapToGrid="0" snapToObjects="1">
      <p:cViewPr varScale="1">
        <p:scale>
          <a:sx n="112" d="100"/>
          <a:sy n="112" d="100"/>
        </p:scale>
        <p:origin x="43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omments/modernComment_10C_4D3FD147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778B6592-943F-4725-82A5-CE2EAB266F9B}" authorId="{0121E252-01C8-2B2A-A547-2547E7001034}" created="2022-05-21T08:55:59.643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1296027975" sldId="268"/>
      <ac:picMk id="13" creationId="{00000000-0000-0000-0000-000000000000}"/>
    </ac:deMkLst>
    <p188:txBody>
      <a:bodyPr/>
      <a:lstStyle/>
      <a:p>
        <a:r>
          <a:rPr lang="fi-FI"/>
          <a:t>Tuntohermosolut = tuntohermo</a:t>
        </a:r>
      </a:p>
    </p188:txBody>
  </p188:cm>
</p188:cmLst>
</file>

<file path=ppt/comments/modernComment_110_72CB3E7F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35CCAA0A-C109-479D-8D24-BF752CE840E6}" authorId="{0121E252-01C8-2B2A-A547-2547E7001034}" created="2022-05-21T10:45:07.996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1925922431" sldId="272"/>
      <ac:picMk id="5" creationId="{00000000-0000-0000-0000-000000000000}"/>
    </ac:deMkLst>
    <p188:txBody>
      <a:bodyPr/>
      <a:lstStyle/>
      <a:p>
        <a:r>
          <a:rPr lang="fi-FI"/>
          <a:t>Uusi korjattu kuva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FFB6CB-8672-6C41-9AE6-36381D05995E}" type="datetimeFigureOut">
              <a:rPr lang="fi-FI" smtClean="0"/>
              <a:t>23.4.2023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2884B2-4647-6F4B-B58A-4FBCFBA433A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5838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E5A8-2DF2-0441-AD7A-3A45C0606D64}" type="datetimeFigureOut">
              <a:rPr lang="fi-FI" smtClean="0"/>
              <a:t>23.4.2023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BC88-0981-1B45-8106-B85C2EFEC6E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46452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E5A8-2DF2-0441-AD7A-3A45C0606D64}" type="datetimeFigureOut">
              <a:rPr lang="fi-FI" smtClean="0"/>
              <a:t>23.4.2023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BC88-0981-1B45-8106-B85C2EFEC6E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46771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E5A8-2DF2-0441-AD7A-3A45C0606D64}" type="datetimeFigureOut">
              <a:rPr lang="fi-FI" smtClean="0"/>
              <a:t>23.4.2023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BC88-0981-1B45-8106-B85C2EFEC6E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90036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E5A8-2DF2-0441-AD7A-3A45C0606D64}" type="datetimeFigureOut">
              <a:rPr lang="fi-FI" smtClean="0"/>
              <a:t>23.4.2023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BC88-0981-1B45-8106-B85C2EFEC6E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88785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E5A8-2DF2-0441-AD7A-3A45C0606D64}" type="datetimeFigureOut">
              <a:rPr lang="fi-FI" smtClean="0"/>
              <a:t>23.4.2023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BC88-0981-1B45-8106-B85C2EFEC6E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98206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E5A8-2DF2-0441-AD7A-3A45C0606D64}" type="datetimeFigureOut">
              <a:rPr lang="fi-FI" smtClean="0"/>
              <a:t>23.4.2023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BC88-0981-1B45-8106-B85C2EFEC6E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11960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E5A8-2DF2-0441-AD7A-3A45C0606D64}" type="datetimeFigureOut">
              <a:rPr lang="fi-FI" smtClean="0"/>
              <a:t>23.4.2023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BC88-0981-1B45-8106-B85C2EFEC6E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10250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E5A8-2DF2-0441-AD7A-3A45C0606D64}" type="datetimeFigureOut">
              <a:rPr lang="fi-FI" smtClean="0"/>
              <a:t>23.4.2023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BC88-0981-1B45-8106-B85C2EFEC6E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86484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E5A8-2DF2-0441-AD7A-3A45C0606D64}" type="datetimeFigureOut">
              <a:rPr lang="fi-FI" smtClean="0"/>
              <a:t>23.4.2023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BC88-0981-1B45-8106-B85C2EFEC6E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87860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E5A8-2DF2-0441-AD7A-3A45C0606D64}" type="datetimeFigureOut">
              <a:rPr lang="fi-FI" smtClean="0"/>
              <a:t>23.4.2023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BC88-0981-1B45-8106-B85C2EFEC6E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5934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E5A8-2DF2-0441-AD7A-3A45C0606D64}" type="datetimeFigureOut">
              <a:rPr lang="fi-FI" smtClean="0"/>
              <a:t>23.4.2023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BC88-0981-1B45-8106-B85C2EFEC6E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39899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CE5A8-2DF2-0441-AD7A-3A45C0606D64}" type="datetimeFigureOut">
              <a:rPr lang="fi-FI" smtClean="0"/>
              <a:t>23.4.2023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64BC88-0981-1B45-8106-B85C2EFEC6E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73374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microsoft.com/office/2018/10/relationships/comments" Target="../comments/modernComment_10C_4D3FD14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microsoft.com/office/2018/10/relationships/comments" Target="../comments/modernComment_110_72CB3E7F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5000"/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xmlns="" id="{1231C655-4DCE-9B27-08FA-45A65C593D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7725" y="56395"/>
            <a:ext cx="3836276" cy="6745209"/>
          </a:xfrm>
          <a:prstGeom prst="rect">
            <a:avLst/>
          </a:prstGeom>
          <a:solidFill>
            <a:schemeClr val="lt1"/>
          </a:solidFill>
          <a:effectLst>
            <a:softEdge rad="381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xmlns="" id="{50828A51-EAD0-B7A9-2792-C8415A7DD8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75697" y="6176963"/>
            <a:ext cx="1316303" cy="589704"/>
          </a:xfrm>
          <a:prstGeom prst="rect">
            <a:avLst/>
          </a:prstGeom>
        </p:spPr>
      </p:pic>
      <p:sp>
        <p:nvSpPr>
          <p:cNvPr id="2" name="Tekstiruutu 1">
            <a:extLst>
              <a:ext uri="{FF2B5EF4-FFF2-40B4-BE49-F238E27FC236}">
                <a16:creationId xmlns:a16="http://schemas.microsoft.com/office/drawing/2014/main" xmlns="" id="{6CB4E78D-0D01-BC7B-0604-112585B394A3}"/>
              </a:ext>
            </a:extLst>
          </p:cNvPr>
          <p:cNvSpPr txBox="1"/>
          <p:nvPr/>
        </p:nvSpPr>
        <p:spPr>
          <a:xfrm>
            <a:off x="888866" y="2767280"/>
            <a:ext cx="5753672" cy="1323439"/>
          </a:xfrm>
          <a:prstGeom prst="rect">
            <a:avLst/>
          </a:prstGeom>
          <a:solidFill>
            <a:schemeClr val="bg1">
              <a:alpha val="28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i-FI" sz="4000" b="1" dirty="0">
                <a:solidFill>
                  <a:srgbClr val="7982BF"/>
                </a:solidFill>
                <a:latin typeface="+mj-lt"/>
              </a:rPr>
              <a:t>2</a:t>
            </a:r>
            <a:r>
              <a:rPr lang="fi-FI" sz="4000" dirty="0">
                <a:solidFill>
                  <a:srgbClr val="7982BF"/>
                </a:solidFill>
                <a:latin typeface="+mj-lt"/>
              </a:rPr>
              <a:t> Hermostossa informaatio kulkee nopeasti ja tarkasti</a:t>
            </a:r>
          </a:p>
        </p:txBody>
      </p:sp>
    </p:spTree>
    <p:extLst>
      <p:ext uri="{BB962C8B-B14F-4D97-AF65-F5344CB8AC3E}">
        <p14:creationId xmlns:p14="http://schemas.microsoft.com/office/powerpoint/2010/main" val="487841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143000" y="84167"/>
            <a:ext cx="10515600" cy="1105567"/>
          </a:xfrm>
        </p:spPr>
        <p:txBody>
          <a:bodyPr>
            <a:normAutofit/>
          </a:bodyPr>
          <a:lstStyle/>
          <a:p>
            <a:r>
              <a:rPr lang="fi-FI" sz="4000" b="1" dirty="0">
                <a:solidFill>
                  <a:srgbClr val="7982BF"/>
                </a:solidFill>
              </a:rPr>
              <a:t>Hermosolut ovat viestintään erilaistuneita soluja</a:t>
            </a:r>
          </a:p>
        </p:txBody>
      </p:sp>
      <p:sp>
        <p:nvSpPr>
          <p:cNvPr id="6" name="Tekstiruutu 5"/>
          <p:cNvSpPr txBox="1"/>
          <p:nvPr/>
        </p:nvSpPr>
        <p:spPr>
          <a:xfrm>
            <a:off x="4403615" y="1281496"/>
            <a:ext cx="1854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rgbClr val="7982BF"/>
                </a:solidFill>
              </a:rPr>
              <a:t>1. tuojahaarake</a:t>
            </a:r>
          </a:p>
        </p:txBody>
      </p:sp>
      <p:sp>
        <p:nvSpPr>
          <p:cNvPr id="7" name="Tekstiruutu 6"/>
          <p:cNvSpPr txBox="1"/>
          <p:nvPr/>
        </p:nvSpPr>
        <p:spPr>
          <a:xfrm>
            <a:off x="4403615" y="2273531"/>
            <a:ext cx="1854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rgbClr val="7982BF"/>
                </a:solidFill>
              </a:rPr>
              <a:t>2. solukeskus</a:t>
            </a:r>
          </a:p>
        </p:txBody>
      </p:sp>
      <p:sp>
        <p:nvSpPr>
          <p:cNvPr id="8" name="Tekstiruutu 7"/>
          <p:cNvSpPr txBox="1"/>
          <p:nvPr/>
        </p:nvSpPr>
        <p:spPr>
          <a:xfrm>
            <a:off x="4403615" y="3136638"/>
            <a:ext cx="1854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rgbClr val="7982BF"/>
                </a:solidFill>
              </a:rPr>
              <a:t>3. viejähaarake</a:t>
            </a:r>
          </a:p>
        </p:txBody>
      </p:sp>
      <p:sp>
        <p:nvSpPr>
          <p:cNvPr id="9" name="Tekstiruutu 8"/>
          <p:cNvSpPr txBox="1"/>
          <p:nvPr/>
        </p:nvSpPr>
        <p:spPr>
          <a:xfrm>
            <a:off x="4403615" y="3723877"/>
            <a:ext cx="1854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rgbClr val="7982BF"/>
                </a:solidFill>
              </a:rPr>
              <a:t>4. </a:t>
            </a:r>
            <a:r>
              <a:rPr lang="fi-FI" dirty="0" err="1">
                <a:solidFill>
                  <a:srgbClr val="7982BF"/>
                </a:solidFill>
              </a:rPr>
              <a:t>myeliinituppi</a:t>
            </a:r>
            <a:endParaRPr lang="fi-FI" dirty="0">
              <a:solidFill>
                <a:srgbClr val="7982BF"/>
              </a:solidFill>
            </a:endParaRPr>
          </a:p>
        </p:txBody>
      </p:sp>
      <p:sp>
        <p:nvSpPr>
          <p:cNvPr id="10" name="Tekstiruutu 9"/>
          <p:cNvSpPr txBox="1"/>
          <p:nvPr/>
        </p:nvSpPr>
        <p:spPr>
          <a:xfrm>
            <a:off x="4403615" y="5602904"/>
            <a:ext cx="1854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rgbClr val="7982BF"/>
                </a:solidFill>
              </a:rPr>
              <a:t>5. hermopääte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xmlns="" id="{57F786F7-8FD2-A8E0-3DDF-499C6A3221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858" y="1189734"/>
            <a:ext cx="4188078" cy="5384672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xmlns="" id="{3493F970-BB31-DBD7-8CD6-21438EE957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8170" y="1430246"/>
            <a:ext cx="4990430" cy="4478051"/>
          </a:xfrm>
          <a:prstGeom prst="rect">
            <a:avLst/>
          </a:prstGeom>
        </p:spPr>
      </p:pic>
      <p:pic>
        <p:nvPicPr>
          <p:cNvPr id="15" name="Kuva 14">
            <a:extLst>
              <a:ext uri="{FF2B5EF4-FFF2-40B4-BE49-F238E27FC236}">
                <a16:creationId xmlns:a16="http://schemas.microsoft.com/office/drawing/2014/main" xmlns="" id="{B8B76F44-863E-1D31-4019-67BD069345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75697" y="6176963"/>
            <a:ext cx="1316303" cy="589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027975"/>
      </p:ext>
    </p:extLst>
  </p:cSld>
  <p:clrMapOvr>
    <a:masterClrMapping/>
  </p:clrMapOvr>
  <p:extLst>
    <p:ext uri="{6950BFC3-D8DA-4A85-94F7-54DA5524770B}">
      <p188:commentRel xmlns:p188="http://schemas.microsoft.com/office/powerpoint/2018/8/main" xmlns="" r:id="rId5"/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598920" cy="1325563"/>
          </a:xfrm>
        </p:spPr>
        <p:txBody>
          <a:bodyPr>
            <a:normAutofit/>
          </a:bodyPr>
          <a:lstStyle/>
          <a:p>
            <a:r>
              <a:rPr lang="fi-FI" sz="4000" b="1" dirty="0">
                <a:solidFill>
                  <a:srgbClr val="7982BF"/>
                </a:solidFill>
              </a:rPr>
              <a:t>Hermosoluissa viestit kulkevat sähköisinä hermoimpulsseina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1819859"/>
            <a:ext cx="6598921" cy="3422617"/>
          </a:xfrm>
        </p:spPr>
        <p:txBody>
          <a:bodyPr>
            <a:normAutofit fontScale="92500" lnSpcReduction="10000"/>
          </a:bodyPr>
          <a:lstStyle/>
          <a:p>
            <a:r>
              <a:rPr lang="fi-FI" sz="2600" dirty="0">
                <a:solidFill>
                  <a:srgbClr val="7982BF"/>
                </a:solidFill>
              </a:rPr>
              <a:t>Impulssin aiheuttaa jännitteen muutos solukalvolla</a:t>
            </a:r>
          </a:p>
          <a:p>
            <a:r>
              <a:rPr lang="fi-FI" sz="2600" dirty="0">
                <a:solidFill>
                  <a:srgbClr val="7982BF"/>
                </a:solidFill>
              </a:rPr>
              <a:t>Solukalvo on sisäpuolelta negatiivisesti varautunut</a:t>
            </a:r>
          </a:p>
          <a:p>
            <a:r>
              <a:rPr lang="fi-FI" sz="2600" b="1" dirty="0">
                <a:solidFill>
                  <a:srgbClr val="7982BF"/>
                </a:solidFill>
              </a:rPr>
              <a:t>Toimintajännitteen</a:t>
            </a:r>
            <a:r>
              <a:rPr lang="fi-FI" sz="2600" dirty="0">
                <a:solidFill>
                  <a:srgbClr val="7982BF"/>
                </a:solidFill>
              </a:rPr>
              <a:t> aiheuttaa Na</a:t>
            </a:r>
            <a:r>
              <a:rPr lang="fi-FI" sz="2600" baseline="30000" dirty="0">
                <a:solidFill>
                  <a:srgbClr val="7982BF"/>
                </a:solidFill>
              </a:rPr>
              <a:t>+</a:t>
            </a:r>
            <a:r>
              <a:rPr lang="fi-FI" sz="2600" dirty="0">
                <a:solidFill>
                  <a:srgbClr val="7982BF"/>
                </a:solidFill>
              </a:rPr>
              <a:t>-ionien virtaaminen solun sisään ja K</a:t>
            </a:r>
            <a:r>
              <a:rPr lang="fi-FI" sz="2600" baseline="30000" dirty="0">
                <a:solidFill>
                  <a:srgbClr val="7982BF"/>
                </a:solidFill>
              </a:rPr>
              <a:t>+</a:t>
            </a:r>
            <a:r>
              <a:rPr lang="fi-FI" sz="2600" dirty="0">
                <a:solidFill>
                  <a:srgbClr val="7982BF"/>
                </a:solidFill>
              </a:rPr>
              <a:t>-ionien virtaus solusta ulos</a:t>
            </a:r>
          </a:p>
          <a:p>
            <a:r>
              <a:rPr lang="fi-FI" sz="2600" dirty="0">
                <a:solidFill>
                  <a:srgbClr val="7982BF"/>
                </a:solidFill>
              </a:rPr>
              <a:t>Toimintajännitteen aikana solukalvon sisäpuoli muuttuu hetkellisesti positiiviseksi</a:t>
            </a:r>
          </a:p>
          <a:p>
            <a:pPr marL="0" indent="0">
              <a:buNone/>
            </a:pPr>
            <a:endParaRPr lang="fi-FI" dirty="0"/>
          </a:p>
          <a:p>
            <a:endParaRPr lang="fi-FI" dirty="0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xmlns="" id="{3322E324-E6CA-F8A6-2C87-B71F18DACB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603" y="5024265"/>
            <a:ext cx="3920345" cy="156462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xmlns="" id="{812170FD-3A11-7053-AC72-2860767D30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0317" y="99183"/>
            <a:ext cx="2110900" cy="6726734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xmlns="" id="{280D50C2-D06B-0140-E1F7-D5EE524166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75697" y="6176963"/>
            <a:ext cx="1316303" cy="589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381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000" b="1" dirty="0">
                <a:solidFill>
                  <a:srgbClr val="7982BF"/>
                </a:solidFill>
              </a:rPr>
              <a:t>Viesti siirtyy kemiallisesti hermosolusta toiseen synapsin kautta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199" y="1920976"/>
            <a:ext cx="6598921" cy="4025699"/>
          </a:xfrm>
        </p:spPr>
        <p:txBody>
          <a:bodyPr>
            <a:normAutofit/>
          </a:bodyPr>
          <a:lstStyle/>
          <a:p>
            <a:r>
              <a:rPr lang="fi-FI" sz="2400" dirty="0">
                <a:solidFill>
                  <a:srgbClr val="7982BF"/>
                </a:solidFill>
              </a:rPr>
              <a:t>Hermoimpulssin saapuminen saa kalsiumioneja siirtymään hermopäätteeseen, jolloin välittäjäainerakkulat vapauttamaan </a:t>
            </a:r>
            <a:r>
              <a:rPr lang="fi-FI" sz="2400" b="1" dirty="0">
                <a:solidFill>
                  <a:srgbClr val="7982BF"/>
                </a:solidFill>
              </a:rPr>
              <a:t>välittäjäainetta</a:t>
            </a:r>
            <a:r>
              <a:rPr lang="fi-FI" sz="2400" dirty="0">
                <a:solidFill>
                  <a:srgbClr val="7982BF"/>
                </a:solidFill>
              </a:rPr>
              <a:t> </a:t>
            </a:r>
            <a:r>
              <a:rPr lang="fi-FI" sz="2400" b="1" dirty="0">
                <a:solidFill>
                  <a:srgbClr val="7982BF"/>
                </a:solidFill>
              </a:rPr>
              <a:t>synapsirakoon</a:t>
            </a:r>
          </a:p>
          <a:p>
            <a:r>
              <a:rPr lang="fi-FI" sz="2400" dirty="0">
                <a:solidFill>
                  <a:srgbClr val="7982BF"/>
                </a:solidFill>
              </a:rPr>
              <a:t>Välittäjäaine tarttuu </a:t>
            </a:r>
            <a:r>
              <a:rPr lang="fi-FI" sz="2400" b="1" dirty="0">
                <a:solidFill>
                  <a:srgbClr val="7982BF"/>
                </a:solidFill>
              </a:rPr>
              <a:t>reseptoriin</a:t>
            </a:r>
          </a:p>
          <a:p>
            <a:r>
              <a:rPr lang="fi-FI" sz="2400" b="1" dirty="0">
                <a:solidFill>
                  <a:srgbClr val="7982BF"/>
                </a:solidFill>
              </a:rPr>
              <a:t>Na</a:t>
            </a:r>
            <a:r>
              <a:rPr lang="fi-FI" sz="2400" b="1" baseline="30000" dirty="0">
                <a:solidFill>
                  <a:srgbClr val="7982BF"/>
                </a:solidFill>
              </a:rPr>
              <a:t>+</a:t>
            </a:r>
            <a:r>
              <a:rPr lang="fi-FI" sz="2400" b="1" dirty="0">
                <a:solidFill>
                  <a:srgbClr val="7982BF"/>
                </a:solidFill>
              </a:rPr>
              <a:t>- kanava </a:t>
            </a:r>
            <a:r>
              <a:rPr lang="fi-FI" sz="2400" dirty="0">
                <a:solidFill>
                  <a:srgbClr val="7982BF"/>
                </a:solidFill>
              </a:rPr>
              <a:t>aukeaa </a:t>
            </a:r>
          </a:p>
          <a:p>
            <a:r>
              <a:rPr lang="fi-FI" sz="2400" dirty="0">
                <a:solidFill>
                  <a:srgbClr val="7982BF"/>
                </a:solidFill>
              </a:rPr>
              <a:t>natriumionien sisään virtaus aiheuttaa </a:t>
            </a:r>
            <a:r>
              <a:rPr lang="fi-FI" sz="2400" b="1" dirty="0">
                <a:solidFill>
                  <a:srgbClr val="7982BF"/>
                </a:solidFill>
              </a:rPr>
              <a:t>toimintajännitteen</a:t>
            </a:r>
            <a:r>
              <a:rPr lang="fi-FI" sz="2400" dirty="0">
                <a:solidFill>
                  <a:srgbClr val="7982BF"/>
                </a:solidFill>
              </a:rPr>
              <a:t> seuraavassa hermosolussa</a:t>
            </a:r>
          </a:p>
          <a:p>
            <a:r>
              <a:rPr lang="fi-FI" sz="2400" dirty="0">
                <a:solidFill>
                  <a:srgbClr val="7982BF"/>
                </a:solidFill>
              </a:rPr>
              <a:t>Osa välittäjäaineista estää hermoimpulssin etenemistä</a:t>
            </a:r>
          </a:p>
          <a:p>
            <a:endParaRPr lang="fi-FI" dirty="0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xmlns="" id="{7EA195EA-116C-A054-5C43-F9C0FB7390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3701" y="958054"/>
            <a:ext cx="4350099" cy="5808613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xmlns="" id="{27C352F1-EFEB-D58F-B140-85595DBA23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5697" y="6176963"/>
            <a:ext cx="1316303" cy="589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922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 mod="1">
    <p:ext uri="{6950BFC3-D8DA-4A85-94F7-54DA5524770B}">
      <p188:commentRel xmlns:p188="http://schemas.microsoft.com/office/powerpoint/2018/8/main" xmlns="" r:id="rId4"/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284738"/>
            <a:ext cx="10515600" cy="1325563"/>
          </a:xfrm>
        </p:spPr>
        <p:txBody>
          <a:bodyPr>
            <a:normAutofit/>
          </a:bodyPr>
          <a:lstStyle/>
          <a:p>
            <a:r>
              <a:rPr lang="fi-FI" sz="4000" b="1" dirty="0">
                <a:solidFill>
                  <a:srgbClr val="7982BF"/>
                </a:solidFill>
                <a:ea typeface="Myriad Pro Semibold" charset="0"/>
                <a:cs typeface="Myriad Pro Semibold" charset="0"/>
              </a:rPr>
              <a:t>Hermosto jaetaan keskus- ja </a:t>
            </a:r>
            <a:r>
              <a:rPr lang="fi-FI" sz="4000" b="1" dirty="0" smtClean="0">
                <a:solidFill>
                  <a:srgbClr val="7982BF"/>
                </a:solidFill>
                <a:ea typeface="Myriad Pro Semibold" charset="0"/>
                <a:cs typeface="Myriad Pro Semibold" charset="0"/>
              </a:rPr>
              <a:t>ääreishermostoon (Piirrä tämä kuva.)</a:t>
            </a:r>
            <a:endParaRPr lang="fi-FI" sz="4000" b="1" dirty="0">
              <a:solidFill>
                <a:srgbClr val="7982BF"/>
              </a:solidFill>
              <a:ea typeface="Myriad Pro Semibold" charset="0"/>
              <a:cs typeface="Myriad Pro Semibold" charset="0"/>
            </a:endParaRP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xmlns="" id="{83111EAD-125E-5EB3-95F3-9F147A749A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612" y="1551651"/>
            <a:ext cx="10984775" cy="5021611"/>
          </a:xfrm>
          <a:prstGeom prst="rect">
            <a:avLst/>
          </a:prstGeom>
          <a:ln w="76200">
            <a:solidFill>
              <a:srgbClr val="7982BF"/>
            </a:solidFill>
          </a:ln>
          <a:effectLst>
            <a:softEdge rad="38100"/>
          </a:effectLst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xmlns="" id="{7AAF6F6A-4BF7-60DA-B061-A637A36544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5697" y="6176963"/>
            <a:ext cx="1316303" cy="589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268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0E3596DD-156A-473E-9BB3-C6A29F7574E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2C46C4D6-C474-4E92-B52E-944C1118F7B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643467"/>
            <a:ext cx="4196023" cy="1800526"/>
          </a:xfrm>
        </p:spPr>
        <p:txBody>
          <a:bodyPr>
            <a:noAutofit/>
          </a:bodyPr>
          <a:lstStyle/>
          <a:p>
            <a:r>
              <a:rPr lang="fi-FI" sz="4000" b="1" dirty="0">
                <a:solidFill>
                  <a:srgbClr val="7982BF"/>
                </a:solidFill>
              </a:rPr>
              <a:t>Informaation käsittely tapahtuu keskushermostossa</a:t>
            </a:r>
            <a:endParaRPr lang="fi-FI" sz="4000" dirty="0">
              <a:solidFill>
                <a:srgbClr val="7982BF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1" y="2623381"/>
            <a:ext cx="3888528" cy="3553581"/>
          </a:xfrm>
        </p:spPr>
        <p:txBody>
          <a:bodyPr>
            <a:normAutofit fontScale="92500" lnSpcReduction="20000"/>
          </a:bodyPr>
          <a:lstStyle/>
          <a:p>
            <a:r>
              <a:rPr lang="fi-FI" altLang="fi-FI" sz="2600" dirty="0">
                <a:solidFill>
                  <a:srgbClr val="7982BF"/>
                </a:solidFill>
              </a:rPr>
              <a:t>Tarkka nopea elimistön toiminnan säätely: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i-FI" altLang="fi-FI" sz="2600" dirty="0">
                <a:solidFill>
                  <a:srgbClr val="7982BF"/>
                </a:solidFill>
              </a:rPr>
              <a:t>lämpötila, verenpaine, hengitys, syke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i-FI" altLang="fi-FI" sz="2600" dirty="0">
                <a:solidFill>
                  <a:srgbClr val="7982BF"/>
                </a:solidFill>
              </a:rPr>
              <a:t>sisäelinten toiminta</a:t>
            </a:r>
          </a:p>
          <a:p>
            <a:r>
              <a:rPr lang="fi-FI" altLang="fi-FI" sz="2600" dirty="0">
                <a:solidFill>
                  <a:srgbClr val="7982BF"/>
                </a:solidFill>
              </a:rPr>
              <a:t>Liikkuminen ja sen koordinointi</a:t>
            </a:r>
          </a:p>
          <a:p>
            <a:r>
              <a:rPr lang="fi-FI" altLang="fi-FI" sz="2600" dirty="0">
                <a:solidFill>
                  <a:srgbClr val="7982BF"/>
                </a:solidFill>
              </a:rPr>
              <a:t>Aistimukset</a:t>
            </a:r>
          </a:p>
          <a:p>
            <a:r>
              <a:rPr lang="fi-FI" altLang="fi-FI" sz="2600" dirty="0">
                <a:solidFill>
                  <a:srgbClr val="7982BF"/>
                </a:solidFill>
              </a:rPr>
              <a:t>Oppiminen ja muisti</a:t>
            </a:r>
          </a:p>
          <a:p>
            <a:r>
              <a:rPr lang="fi-FI" altLang="fi-FI" sz="2600" dirty="0">
                <a:solidFill>
                  <a:srgbClr val="7982BF"/>
                </a:solidFill>
              </a:rPr>
              <a:t>Hormonien erityksen säätely</a:t>
            </a:r>
          </a:p>
          <a:p>
            <a:pPr marL="0" indent="0">
              <a:buNone/>
            </a:pPr>
            <a:endParaRPr lang="fi-FI" sz="2000" dirty="0"/>
          </a:p>
          <a:p>
            <a:endParaRPr lang="fi-FI" sz="2000" dirty="0"/>
          </a:p>
          <a:p>
            <a:endParaRPr lang="fi-FI" sz="2000" dirty="0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xmlns="" id="{A636A3D9-B575-38DA-251A-D73BD58813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3720" y="472833"/>
            <a:ext cx="4788990" cy="5912334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xmlns="" id="{7E520D2D-DBE2-1EE8-049C-39C6710B02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5697" y="6176963"/>
            <a:ext cx="1316303" cy="589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947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274994"/>
            <a:ext cx="10515600" cy="1325563"/>
          </a:xfrm>
        </p:spPr>
        <p:txBody>
          <a:bodyPr/>
          <a:lstStyle/>
          <a:p>
            <a:r>
              <a:rPr lang="fi-FI" b="1" dirty="0">
                <a:solidFill>
                  <a:srgbClr val="7982BF"/>
                </a:solidFill>
              </a:rPr>
              <a:t>Ääreishermosto tuo viestejä ja välittää käskyjä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133113" y="2499021"/>
            <a:ext cx="4723104" cy="3206577"/>
          </a:xfrm>
        </p:spPr>
        <p:txBody>
          <a:bodyPr>
            <a:normAutofit/>
          </a:bodyPr>
          <a:lstStyle/>
          <a:p>
            <a:r>
              <a:rPr lang="fi-FI" dirty="0">
                <a:solidFill>
                  <a:srgbClr val="7982BF"/>
                </a:solidFill>
              </a:rPr>
              <a:t>Motorinen hermosto ohjaa tahdonalaisia liikkeitä</a:t>
            </a:r>
          </a:p>
          <a:p>
            <a:r>
              <a:rPr lang="fi-FI" dirty="0">
                <a:solidFill>
                  <a:srgbClr val="7982BF"/>
                </a:solidFill>
              </a:rPr>
              <a:t>Refleksit mahdollistavat nopeat liikkeet</a:t>
            </a:r>
          </a:p>
          <a:p>
            <a:r>
              <a:rPr lang="fi-FI" dirty="0">
                <a:solidFill>
                  <a:srgbClr val="7982BF"/>
                </a:solidFill>
              </a:rPr>
              <a:t>Autonominen hermosto säätelee tahdosta riippumatonta toimintaa</a:t>
            </a:r>
          </a:p>
          <a:p>
            <a:endParaRPr lang="fi-FI" dirty="0"/>
          </a:p>
          <a:p>
            <a:pPr marL="0" indent="0">
              <a:buNone/>
            </a:pPr>
            <a:endParaRPr lang="fi-FI" dirty="0"/>
          </a:p>
          <a:p>
            <a:endParaRPr lang="fi-FI" dirty="0"/>
          </a:p>
          <a:p>
            <a:endParaRPr lang="fi-FI" dirty="0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xmlns="" id="{C5EBA10F-CDE7-796B-C014-6EA69E702F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72" y="1690688"/>
            <a:ext cx="6761879" cy="4802187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xmlns="" id="{1ED5FE47-0440-C5AC-09CE-59547614C6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5697" y="6176963"/>
            <a:ext cx="1316303" cy="589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09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xmlns="" id="{04812C46-200A-4DEB-A05E-3ED6C68C23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Kuva 6" descr="Kuva, joka sisältää kohteen pöytä&#10;&#10;Kuvaus luotu automaattisesti">
            <a:extLst>
              <a:ext uri="{FF2B5EF4-FFF2-40B4-BE49-F238E27FC236}">
                <a16:creationId xmlns:a16="http://schemas.microsoft.com/office/drawing/2014/main" xmlns="" id="{3FE199FD-F22B-B3BB-85CC-8D3B55CB30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3" r="4" b="354"/>
          <a:stretch/>
        </p:blipFill>
        <p:spPr>
          <a:xfrm>
            <a:off x="1" y="10"/>
            <a:ext cx="6936390" cy="6857990"/>
          </a:xfrm>
          <a:prstGeom prst="rect">
            <a:avLst/>
          </a:prstGeom>
        </p:spPr>
      </p:pic>
      <p:sp>
        <p:nvSpPr>
          <p:cNvPr id="3" name="Sisällön paikkamerkki 2"/>
          <p:cNvSpPr>
            <a:spLocks noGrp="1"/>
          </p:cNvSpPr>
          <p:nvPr>
            <p:ph idx="4294967295"/>
          </p:nvPr>
        </p:nvSpPr>
        <p:spPr>
          <a:xfrm>
            <a:off x="7531609" y="2434201"/>
            <a:ext cx="4657341" cy="3742762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b="1" dirty="0" err="1">
                <a:solidFill>
                  <a:srgbClr val="7982BF"/>
                </a:solidFill>
              </a:rPr>
              <a:t>Sympaattinen</a:t>
            </a:r>
            <a:r>
              <a:rPr lang="en-US" sz="2400" b="1" dirty="0">
                <a:solidFill>
                  <a:srgbClr val="7982BF"/>
                </a:solidFill>
              </a:rPr>
              <a:t> </a:t>
            </a:r>
            <a:r>
              <a:rPr lang="en-US" sz="2400" b="1" dirty="0" err="1">
                <a:solidFill>
                  <a:srgbClr val="7982BF"/>
                </a:solidFill>
              </a:rPr>
              <a:t>hermosto</a:t>
            </a:r>
            <a:r>
              <a:rPr lang="en-US" sz="2400" b="1" dirty="0">
                <a:solidFill>
                  <a:srgbClr val="7982BF"/>
                </a:solidFill>
              </a:rPr>
              <a:t> </a:t>
            </a:r>
            <a:r>
              <a:rPr lang="en-US" sz="2400" dirty="0" err="1">
                <a:solidFill>
                  <a:srgbClr val="7982BF"/>
                </a:solidFill>
              </a:rPr>
              <a:t>lisää</a:t>
            </a:r>
            <a:r>
              <a:rPr lang="en-US" sz="2400" dirty="0">
                <a:solidFill>
                  <a:srgbClr val="7982BF"/>
                </a:solidFill>
              </a:rPr>
              <a:t> </a:t>
            </a:r>
            <a:r>
              <a:rPr lang="en-US" sz="2400" dirty="0" err="1">
                <a:solidFill>
                  <a:srgbClr val="7982BF"/>
                </a:solidFill>
              </a:rPr>
              <a:t>elimistön</a:t>
            </a:r>
            <a:r>
              <a:rPr lang="en-US" sz="2400" dirty="0">
                <a:solidFill>
                  <a:srgbClr val="7982BF"/>
                </a:solidFill>
              </a:rPr>
              <a:t> </a:t>
            </a:r>
            <a:r>
              <a:rPr lang="en-US" sz="2400" dirty="0" err="1">
                <a:solidFill>
                  <a:srgbClr val="7982BF"/>
                </a:solidFill>
              </a:rPr>
              <a:t>suorituskykyä</a:t>
            </a:r>
            <a:r>
              <a:rPr lang="en-US" sz="2400" dirty="0">
                <a:solidFill>
                  <a:srgbClr val="7982BF"/>
                </a:solidFill>
              </a:rPr>
              <a:t> ja </a:t>
            </a:r>
            <a:r>
              <a:rPr lang="en-US" sz="2400" dirty="0" err="1">
                <a:solidFill>
                  <a:srgbClr val="7982BF"/>
                </a:solidFill>
              </a:rPr>
              <a:t>energiavarastojen</a:t>
            </a:r>
            <a:r>
              <a:rPr lang="en-US" sz="2400" dirty="0">
                <a:solidFill>
                  <a:srgbClr val="7982BF"/>
                </a:solidFill>
              </a:rPr>
              <a:t> </a:t>
            </a:r>
            <a:r>
              <a:rPr lang="en-US" sz="2400" dirty="0" err="1">
                <a:solidFill>
                  <a:srgbClr val="7982BF"/>
                </a:solidFill>
              </a:rPr>
              <a:t>käyttöä</a:t>
            </a:r>
            <a:endParaRPr lang="en-US" sz="2400" dirty="0">
              <a:solidFill>
                <a:srgbClr val="7982BF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 err="1">
                <a:solidFill>
                  <a:srgbClr val="7982BF"/>
                </a:solidFill>
              </a:rPr>
              <a:t>Parasympaattinen</a:t>
            </a:r>
            <a:r>
              <a:rPr lang="en-US" sz="2400" b="1" dirty="0">
                <a:solidFill>
                  <a:srgbClr val="7982BF"/>
                </a:solidFill>
              </a:rPr>
              <a:t> </a:t>
            </a:r>
            <a:r>
              <a:rPr lang="en-US" sz="2400" b="1" dirty="0" err="1">
                <a:solidFill>
                  <a:srgbClr val="7982BF"/>
                </a:solidFill>
              </a:rPr>
              <a:t>hermosto</a:t>
            </a:r>
            <a:r>
              <a:rPr lang="en-US" sz="2400" b="1" dirty="0">
                <a:solidFill>
                  <a:srgbClr val="7982BF"/>
                </a:solidFill>
              </a:rPr>
              <a:t> </a:t>
            </a:r>
            <a:r>
              <a:rPr lang="en-US" sz="2400" dirty="0" err="1">
                <a:solidFill>
                  <a:srgbClr val="7982BF"/>
                </a:solidFill>
              </a:rPr>
              <a:t>toimii</a:t>
            </a:r>
            <a:r>
              <a:rPr lang="en-US" sz="2400" dirty="0">
                <a:solidFill>
                  <a:srgbClr val="7982BF"/>
                </a:solidFill>
              </a:rPr>
              <a:t> </a:t>
            </a:r>
            <a:r>
              <a:rPr lang="en-US" sz="2400" dirty="0" err="1">
                <a:solidFill>
                  <a:srgbClr val="7982BF"/>
                </a:solidFill>
              </a:rPr>
              <a:t>aktiivisimmin</a:t>
            </a:r>
            <a:r>
              <a:rPr lang="en-US" sz="2400" dirty="0">
                <a:solidFill>
                  <a:srgbClr val="7982BF"/>
                </a:solidFill>
              </a:rPr>
              <a:t> </a:t>
            </a:r>
            <a:r>
              <a:rPr lang="en-US" sz="2400" dirty="0" err="1">
                <a:solidFill>
                  <a:srgbClr val="7982BF"/>
                </a:solidFill>
              </a:rPr>
              <a:t>levon</a:t>
            </a:r>
            <a:r>
              <a:rPr lang="en-US" sz="2400" dirty="0">
                <a:solidFill>
                  <a:srgbClr val="7982BF"/>
                </a:solidFill>
              </a:rPr>
              <a:t> </a:t>
            </a:r>
            <a:r>
              <a:rPr lang="en-US" sz="2400" dirty="0" err="1">
                <a:solidFill>
                  <a:srgbClr val="7982BF"/>
                </a:solidFill>
              </a:rPr>
              <a:t>aikana</a:t>
            </a:r>
            <a:endParaRPr lang="en-US" sz="2400" dirty="0">
              <a:solidFill>
                <a:srgbClr val="7982BF"/>
              </a:solidFill>
            </a:endParaRPr>
          </a:p>
        </p:txBody>
      </p:sp>
      <p:pic>
        <p:nvPicPr>
          <p:cNvPr id="17" name="Kuva 16">
            <a:extLst>
              <a:ext uri="{FF2B5EF4-FFF2-40B4-BE49-F238E27FC236}">
                <a16:creationId xmlns:a16="http://schemas.microsoft.com/office/drawing/2014/main" xmlns="" id="{8D02ED44-2668-8F88-BE44-7EE6D05C0F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5697" y="6176963"/>
            <a:ext cx="1316303" cy="589704"/>
          </a:xfrm>
          <a:prstGeom prst="rect">
            <a:avLst/>
          </a:prstGeom>
        </p:spPr>
      </p:pic>
      <p:sp>
        <p:nvSpPr>
          <p:cNvPr id="2" name="Tekstiruutu 1"/>
          <p:cNvSpPr txBox="1"/>
          <p:nvPr/>
        </p:nvSpPr>
        <p:spPr>
          <a:xfrm>
            <a:off x="7683690" y="736979"/>
            <a:ext cx="32754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Kirjoita tästä vain alla oleva teksti</a:t>
            </a:r>
            <a:r>
              <a:rPr lang="fi-FI" smtClean="0"/>
              <a:t>, lue </a:t>
            </a:r>
            <a:r>
              <a:rPr lang="fi-FI" dirty="0" smtClean="0"/>
              <a:t>kuitenkin vieressä oleva taulukko läpi.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75326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xmlns="" id="{787E7AEB-EE33-E9DF-1770-7BC0B073B9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7768" y="632123"/>
            <a:ext cx="8947862" cy="5871722"/>
          </a:xfrm>
          <a:prstGeom prst="rect">
            <a:avLst/>
          </a:prstGeom>
        </p:spPr>
      </p:pic>
      <p:pic>
        <p:nvPicPr>
          <p:cNvPr id="15" name="Kuva 14">
            <a:extLst>
              <a:ext uri="{FF2B5EF4-FFF2-40B4-BE49-F238E27FC236}">
                <a16:creationId xmlns:a16="http://schemas.microsoft.com/office/drawing/2014/main" xmlns="" id="{DFFFAF9E-DB64-A158-61A8-B23A20ACD8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5697" y="6176963"/>
            <a:ext cx="1316303" cy="589704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310045" y="369301"/>
            <a:ext cx="2371928" cy="827544"/>
          </a:xfrm>
        </p:spPr>
        <p:txBody>
          <a:bodyPr>
            <a:normAutofit/>
          </a:bodyPr>
          <a:lstStyle/>
          <a:p>
            <a:r>
              <a:rPr lang="fi-FI" sz="4000" dirty="0">
                <a:solidFill>
                  <a:srgbClr val="7982BF"/>
                </a:solidFill>
                <a:ea typeface="Myriad Pro Semibold" charset="0"/>
                <a:cs typeface="Myriad Pro Semibold" charset="0"/>
              </a:rPr>
              <a:t>T</a:t>
            </a:r>
            <a:r>
              <a:rPr lang="fi-FI" sz="4000">
                <a:solidFill>
                  <a:srgbClr val="7982BF"/>
                </a:solidFill>
                <a:ea typeface="Myriad Pro Semibold" charset="0"/>
                <a:cs typeface="Myriad Pro Semibold" charset="0"/>
              </a:rPr>
              <a:t>iivistelmä</a:t>
            </a:r>
            <a:endParaRPr lang="fi-FI" sz="4000" dirty="0">
              <a:solidFill>
                <a:srgbClr val="7982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296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Bios 5">
      <a:dk1>
        <a:srgbClr val="7882BF"/>
      </a:dk1>
      <a:lt1>
        <a:srgbClr val="FFFFFF"/>
      </a:lt1>
      <a:dk2>
        <a:srgbClr val="A7ACD6"/>
      </a:dk2>
      <a:lt2>
        <a:srgbClr val="FFFFFF"/>
      </a:lt2>
      <a:accent1>
        <a:srgbClr val="A7ACD6"/>
      </a:accent1>
      <a:accent2>
        <a:srgbClr val="F286B6"/>
      </a:accent2>
      <a:accent3>
        <a:srgbClr val="78C6EE"/>
      </a:accent3>
      <a:accent4>
        <a:srgbClr val="A1CF89"/>
      </a:accent4>
      <a:accent5>
        <a:srgbClr val="F6B7D3"/>
      </a:accent5>
      <a:accent6>
        <a:srgbClr val="B1DCF5"/>
      </a:accent6>
      <a:hlink>
        <a:srgbClr val="7882BF"/>
      </a:hlink>
      <a:folHlink>
        <a:srgbClr val="7882BF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8D098488BDB0E4DB3D1B98825041D0E" ma:contentTypeVersion="16" ma:contentTypeDescription="Create a new document." ma:contentTypeScope="" ma:versionID="db432428652f243c5bea2619dffedc87">
  <xsd:schema xmlns:xsd="http://www.w3.org/2001/XMLSchema" xmlns:xs="http://www.w3.org/2001/XMLSchema" xmlns:p="http://schemas.microsoft.com/office/2006/metadata/properties" xmlns:ns2="b074eca8-5fb2-43da-8e1c-14493b353147" xmlns:ns3="10f150c9-2741-4e22-b721-4e123a12c6bb" targetNamespace="http://schemas.microsoft.com/office/2006/metadata/properties" ma:root="true" ma:fieldsID="4e4883cfa094d8b0b818355e60f83b31" ns2:_="" ns3:_="">
    <xsd:import namespace="b074eca8-5fb2-43da-8e1c-14493b353147"/>
    <xsd:import namespace="10f150c9-2741-4e22-b721-4e123a12c6b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Kenen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74eca8-5fb2-43da-8e1c-14493b35314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Kenen" ma:index="19" nillable="true" ma:displayName="Kenen" ma:format="Dropdown" ma:internalName="Kenen">
      <xsd:simpleType>
        <xsd:restriction base="dms:Text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f150c9-2741-4e22-b721-4e123a12c6bb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Kenen xmlns="b074eca8-5fb2-43da-8e1c-14493b353147" xsi:nil="true"/>
  </documentManagement>
</p:properties>
</file>

<file path=customXml/itemProps1.xml><?xml version="1.0" encoding="utf-8"?>
<ds:datastoreItem xmlns:ds="http://schemas.openxmlformats.org/officeDocument/2006/customXml" ds:itemID="{7E567986-FCEF-4E42-B7E1-9A40638A818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903E86B-EB0B-4DC7-9F65-6DA5BB9EA0E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074eca8-5fb2-43da-8e1c-14493b353147"/>
    <ds:schemaRef ds:uri="10f150c9-2741-4e22-b721-4e123a12c6b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84364DC-0ACB-4DC0-957A-F647C0950206}">
  <ds:schemaRefs>
    <ds:schemaRef ds:uri="http://purl.org/dc/elements/1.1/"/>
    <ds:schemaRef ds:uri="10f150c9-2741-4e22-b721-4e123a12c6bb"/>
    <ds:schemaRef ds:uri="http://schemas.microsoft.com/office/infopath/2007/PartnerControls"/>
    <ds:schemaRef ds:uri="http://purl.org/dc/terms/"/>
    <ds:schemaRef ds:uri="http://schemas.microsoft.com/office/2006/metadata/properties"/>
    <ds:schemaRef ds:uri="http://schemas.microsoft.com/office/2006/documentManagement/types"/>
    <ds:schemaRef ds:uri="b074eca8-5fb2-43da-8e1c-14493b353147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42817</TotalTime>
  <Words>192</Words>
  <Application>Microsoft Office PowerPoint</Application>
  <PresentationFormat>Laajakuva</PresentationFormat>
  <Paragraphs>38</Paragraphs>
  <Slides>9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Courier New</vt:lpstr>
      <vt:lpstr>Myriad Pro Semibold</vt:lpstr>
      <vt:lpstr>Office-teema</vt:lpstr>
      <vt:lpstr>PowerPoint-esitys</vt:lpstr>
      <vt:lpstr>Hermosolut ovat viestintään erilaistuneita soluja</vt:lpstr>
      <vt:lpstr>Hermosoluissa viestit kulkevat sähköisinä hermoimpulsseina</vt:lpstr>
      <vt:lpstr>Viesti siirtyy kemiallisesti hermosolusta toiseen synapsin kautta</vt:lpstr>
      <vt:lpstr>Hermosto jaetaan keskus- ja ääreishermostoon (Piirrä tämä kuva.)</vt:lpstr>
      <vt:lpstr>Informaation käsittely tapahtuu keskushermostossa</vt:lpstr>
      <vt:lpstr>Ääreishermosto tuo viestejä ja välittää käskyjä</vt:lpstr>
      <vt:lpstr>PowerPoint-esitys</vt:lpstr>
      <vt:lpstr>Tiivistelmä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Marja Penttinen</dc:creator>
  <cp:lastModifiedBy>Ylälehto Virpi</cp:lastModifiedBy>
  <cp:revision>157</cp:revision>
  <dcterms:created xsi:type="dcterms:W3CDTF">2017-07-04T08:37:15Z</dcterms:created>
  <dcterms:modified xsi:type="dcterms:W3CDTF">2023-04-23T15:10:05Z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0x01010078D098488BDB0E4DB3D1B98825041D0E</vt:lpwstr>
  </property>
</Properties>
</file>