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279" r:id="rId3"/>
    <p:sldId id="277" r:id="rId4"/>
    <p:sldId id="276" r:id="rId5"/>
    <p:sldId id="257" r:id="rId6"/>
    <p:sldId id="275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14D5D-00B1-A68A-229E-B8B81A4C0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1F6B41-95F9-0B45-5C2F-F823B0C16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24FA8-715B-F0FD-22D8-3A74D7BCA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5EA9D-ECB3-372D-3025-1B8967733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7C759-86BE-B6CD-7B4F-B4D1128DD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40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46FE-D423-D21F-183B-C74D5E3D0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7E681E-B383-A4E4-140B-01B6A574A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3021-CC9B-4C39-9146-23B071B3A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698BA-B219-5C5A-38B1-1C50C44CC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8D74D-605F-7F66-60DE-E1021E02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11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8D511A-2836-EBE0-19F8-874A32A6CA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D40DE-88B7-D033-DA34-A9599211A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BACEF-18E8-167D-247A-5A479DA89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0351C-238B-3B67-4A2A-6BE6972DD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D0AB1-0429-CCA4-EA32-8B5CAD8C1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951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Section Head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C35193-1675-4D82-9B31-DB07BBAD9BC0}" type="datetime1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4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4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BE4B09F-A0C7-DC9A-9116-AACAB3641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7D9DBB04-6C85-D2E7-6F0A-FE0314144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229B93-5595-57C8-D153-1BBC330E2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E0932CF-6F57-B5A1-D6AC-557B206E3C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20A0B0F1-F0F0-E864-CF81-B844431234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3F1F700C-3D2C-AA08-79B6-2917F353A44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3085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5E98-956E-2F4F-5892-977A9615B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5A904-4F9B-8814-774A-CCDB12461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6A7EF-B0B5-6F33-E102-0814117D6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C0DD9-FBD3-FC72-64EF-4402BFFD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1A905-5870-16C7-B0AD-D46144F32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2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6A2A3-0E9F-2F39-DEB4-46C468AD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8205F-FFEB-3DFA-11BD-4393AA2C5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19B98-8709-1B8E-E6C5-369AA7BC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A920A-91C8-D5CB-180E-F14F6DC2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785D6-0F7C-75A7-7E00-7F06819A3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368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64A8A-48D9-C87C-59A6-0E3EB1FFC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673D3-913C-7CE0-6C97-11D4A61A1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DBC758-E3ED-292C-DE6D-61716FC29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4F946-A3AF-9B60-9738-90F242113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2C7F2-76A3-9843-CD76-5B3DA7F51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E3879-16FA-7F07-8CDB-213AEAFB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442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20985-A576-1155-77A6-8B3921DAA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33FD9-3AF0-B534-4100-4C46ED90A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97E33-38E6-390F-42FE-3ADD79BAC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8987F-6DE7-897E-A229-9E9622605A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62AEB-7D12-6040-87F2-6651BBFB01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098A99-E3AC-470D-265F-37976A7AD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571CF-2E4A-E6FF-6703-70BB31CD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EFD8F6-1451-EC68-7ED0-20F057FF5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567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DAB08-8012-DA2B-A441-7999306C7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50191-4BB4-24F0-1726-E9AC71F96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922A38-20FD-2EDF-0D32-A48428C5E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5AD8E-D0D2-4A52-BDDD-92BFDA0F0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56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71CFC-38FF-8BF7-9889-1CEE9E413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ACB5C-FA3D-EE2C-4D74-4B9572D8B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D026F-839B-AC18-F4C2-5921BE543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656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E7301-66AD-11E7-B293-E94D12FD0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7A2F5-0DF2-3299-D9EB-767AAA1A2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CB9F5-CA53-C737-00ED-9014FC391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20605-C48B-0303-2637-A5070D1E7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30221-A624-8FAD-0C09-4C7033940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A3B6-3972-7EFF-E0DD-689BBEF1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17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15E2-0470-B579-F315-6EB945109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1429D7-85AF-E6CE-DFB9-AC18B56A3D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9740CA-99D8-4EAB-7157-C8ACEBD13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42491-6D62-FDBA-2B1A-BC84467E3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D6BC0-2685-623E-2D33-5F871498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8206E-3065-7DAC-31D2-88A70362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71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5F3662-F180-75DD-641F-65C1382E8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BD4BA-5976-742E-44DF-E0C10BFA6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E6252-E675-4CCB-21ED-B5034F43B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2E1D8B-50BF-45CD-BECA-8C14C658461A}" type="datetimeFigureOut">
              <a:rPr lang="fi-FI" smtClean="0"/>
              <a:t>27.10.2025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B0B99-F252-DFDB-1A8E-FDA4872A39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25A25-0CF1-25C5-87D7-94A65CD28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010CD-93FB-42F9-9EBA-B8624C577B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86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0ACA3D6E-C88B-1EC7-3DBF-A46FCFD5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55440" y="6381329"/>
            <a:ext cx="5040560" cy="216024"/>
          </a:xfrm>
        </p:spPr>
        <p:txBody>
          <a:bodyPr/>
          <a:lstStyle/>
          <a:p>
            <a:pPr>
              <a:spcAft>
                <a:spcPts val="600"/>
              </a:spcAft>
            </a:pPr>
            <a:fld id="{D7C35193-1675-4D82-9B31-DB07BBAD9BC0}" type="datetime1">
              <a:rPr lang="fi-FI" smtClean="0"/>
              <a:pPr>
                <a:spcAft>
                  <a:spcPts val="600"/>
                </a:spcAft>
              </a:pPr>
              <a:t>27.10.2025</a:t>
            </a:fld>
            <a:endParaRPr lang="fi-FI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4509F3DB-94EC-55C5-6D93-6F4DBF2F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81329"/>
            <a:ext cx="5472113" cy="21602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i-FI"/>
              <a:t>JYU Since 1863.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F0104C2C-C533-C4C1-5A32-EF2E11BF4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3888" y="6381551"/>
            <a:ext cx="431998" cy="215801"/>
          </a:xfrm>
        </p:spPr>
        <p:txBody>
          <a:bodyPr/>
          <a:lstStyle/>
          <a:p>
            <a:pPr>
              <a:spcAft>
                <a:spcPts val="600"/>
              </a:spcAft>
            </a:pPr>
            <a:fld id="{9E548902-A2E1-4711-A467-290FB9FE5D63}" type="slidenum">
              <a:rPr lang="fi-FI" smtClean="0"/>
              <a:pPr>
                <a:spcAft>
                  <a:spcPts val="600"/>
                </a:spcAft>
              </a:pPr>
              <a:t>1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4" cy="2015802"/>
          </a:xfrm>
        </p:spPr>
        <p:txBody>
          <a:bodyPr anchor="t">
            <a:normAutofit/>
          </a:bodyPr>
          <a:lstStyle/>
          <a:p>
            <a:r>
              <a:rPr lang="fi-FI" dirty="0"/>
              <a:t>Aineenopettajuuden ”ristitulet”</a:t>
            </a:r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7C29EF94-E121-5C33-17ED-3B3485BC3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8" y="4436690"/>
            <a:ext cx="7200304" cy="576064"/>
          </a:xfrm>
        </p:spPr>
        <p:txBody>
          <a:bodyPr/>
          <a:lstStyle/>
          <a:p>
            <a:r>
              <a:rPr lang="en-US" dirty="0"/>
              <a:t>Matti Rautiainen</a:t>
            </a:r>
          </a:p>
        </p:txBody>
      </p:sp>
    </p:spTree>
    <p:extLst>
      <p:ext uri="{BB962C8B-B14F-4D97-AF65-F5344CB8AC3E}">
        <p14:creationId xmlns:p14="http://schemas.microsoft.com/office/powerpoint/2010/main" val="133520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166D4-57BA-40E2-8FD5-D338E191E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Opettajuuden harha opinnoissa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6F3ED2-8F71-442D-A37E-89AB48096421}"/>
              </a:ext>
            </a:extLst>
          </p:cNvPr>
          <p:cNvSpPr/>
          <p:nvPr/>
        </p:nvSpPr>
        <p:spPr>
          <a:xfrm>
            <a:off x="2096505" y="2492896"/>
            <a:ext cx="5184576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Opettajaksi opiskeleminen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D8E94B-33F7-4C20-B030-C17CA583E5CE}"/>
              </a:ext>
            </a:extLst>
          </p:cNvPr>
          <p:cNvSpPr/>
          <p:nvPr/>
        </p:nvSpPr>
        <p:spPr>
          <a:xfrm>
            <a:off x="2096505" y="4941168"/>
            <a:ext cx="5184576" cy="914400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Opettajana toimiminen</a:t>
            </a:r>
          </a:p>
        </p:txBody>
      </p:sp>
      <p:sp>
        <p:nvSpPr>
          <p:cNvPr id="7" name="Not Equal 6">
            <a:extLst>
              <a:ext uri="{FF2B5EF4-FFF2-40B4-BE49-F238E27FC236}">
                <a16:creationId xmlns:a16="http://schemas.microsoft.com/office/drawing/2014/main" id="{231731A7-D28C-4E05-B193-21FA3A6B0B06}"/>
              </a:ext>
            </a:extLst>
          </p:cNvPr>
          <p:cNvSpPr/>
          <p:nvPr/>
        </p:nvSpPr>
        <p:spPr>
          <a:xfrm>
            <a:off x="4226214" y="3786828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CA749B2-6A55-4D94-10BF-F2257FA885D0}"/>
              </a:ext>
            </a:extLst>
          </p:cNvPr>
          <p:cNvGrpSpPr/>
          <p:nvPr/>
        </p:nvGrpSpPr>
        <p:grpSpPr>
          <a:xfrm>
            <a:off x="7968208" y="-998386"/>
            <a:ext cx="5378966" cy="5110356"/>
            <a:chOff x="6960096" y="-387424"/>
            <a:chExt cx="5378966" cy="5110356"/>
          </a:xfrm>
        </p:grpSpPr>
        <p:sp>
          <p:nvSpPr>
            <p:cNvPr id="8" name="Aurinko 7">
              <a:extLst>
                <a:ext uri="{FF2B5EF4-FFF2-40B4-BE49-F238E27FC236}">
                  <a16:creationId xmlns:a16="http://schemas.microsoft.com/office/drawing/2014/main" id="{56503E29-6476-AF88-725F-C54DEA0B706B}"/>
                </a:ext>
              </a:extLst>
            </p:cNvPr>
            <p:cNvSpPr/>
            <p:nvPr/>
          </p:nvSpPr>
          <p:spPr>
            <a:xfrm>
              <a:off x="6960096" y="-387424"/>
              <a:ext cx="5378966" cy="5110356"/>
            </a:xfrm>
            <a:prstGeom prst="su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5" name="Tekstiruutu 4">
              <a:extLst>
                <a:ext uri="{FF2B5EF4-FFF2-40B4-BE49-F238E27FC236}">
                  <a16:creationId xmlns:a16="http://schemas.microsoft.com/office/drawing/2014/main" id="{653C568D-04A2-60D5-6303-04E175EBBD71}"/>
                </a:ext>
              </a:extLst>
            </p:cNvPr>
            <p:cNvSpPr txBox="1"/>
            <p:nvPr/>
          </p:nvSpPr>
          <p:spPr>
            <a:xfrm>
              <a:off x="8497451" y="1366269"/>
              <a:ext cx="230425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400" dirty="0"/>
                <a:t>Meidän pitää kasvaa ihmisinä, jotta me voidaan kasvattaa ihmisiä. </a:t>
              </a:r>
            </a:p>
            <a:p>
              <a:pPr algn="ctr"/>
              <a:r>
                <a:rPr lang="fi-FI" sz="1400" dirty="0"/>
                <a:t>(Tytti, 19.10. lv1)</a:t>
              </a:r>
            </a:p>
            <a:p>
              <a:pPr algn="ctr"/>
              <a:endParaRPr lang="fi-FI" sz="1400" dirty="0"/>
            </a:p>
            <a:p>
              <a:pPr algn="ctr"/>
              <a:r>
                <a:rPr lang="fi-FI" sz="1400" dirty="0"/>
                <a:t>-Matikainen 2022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554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25450" r="23953"/>
          <a:stretch/>
        </p:blipFill>
        <p:spPr>
          <a:xfrm>
            <a:off x="1524021" y="10"/>
            <a:ext cx="6337717" cy="685799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1" y="2219785"/>
            <a:ext cx="3464715" cy="39571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17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i-FI" sz="17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i-FI" sz="2800" b="1" dirty="0">
                <a:solidFill>
                  <a:srgbClr val="FFFFFF"/>
                </a:solidFill>
              </a:rPr>
              <a:t>”Yhteiskunnallinen elämä on ihmisen tuottamaa”</a:t>
            </a:r>
          </a:p>
          <a:p>
            <a:pPr marL="0" indent="0">
              <a:buNone/>
            </a:pPr>
            <a:r>
              <a:rPr lang="fi-FI" sz="1700" dirty="0">
                <a:solidFill>
                  <a:srgbClr val="FFFFFF"/>
                </a:solidFill>
              </a:rPr>
              <a:t>- </a:t>
            </a:r>
          </a:p>
          <a:p>
            <a:pPr marL="0" indent="0">
              <a:buNone/>
            </a:pPr>
            <a:r>
              <a:rPr lang="fi-FI" sz="1700" dirty="0">
                <a:solidFill>
                  <a:srgbClr val="FFFFFF"/>
                </a:solidFill>
              </a:rPr>
              <a:t>Todellisuuden </a:t>
            </a:r>
          </a:p>
          <a:p>
            <a:pPr marL="0" indent="0">
              <a:buNone/>
            </a:pPr>
            <a:r>
              <a:rPr lang="fi-FI" sz="1700" dirty="0">
                <a:solidFill>
                  <a:srgbClr val="FFFFFF"/>
                </a:solidFill>
              </a:rPr>
              <a:t>sosiaalinen </a:t>
            </a:r>
          </a:p>
          <a:p>
            <a:pPr marL="0" indent="0">
              <a:buNone/>
            </a:pPr>
            <a:r>
              <a:rPr lang="fi-FI" sz="1700" dirty="0">
                <a:solidFill>
                  <a:srgbClr val="FFFFFF"/>
                </a:solidFill>
              </a:rPr>
              <a:t>rakentuminen</a:t>
            </a:r>
          </a:p>
          <a:p>
            <a:pPr marL="0" indent="0">
              <a:buNone/>
            </a:pPr>
            <a:r>
              <a:rPr lang="fi-FI" sz="1700" dirty="0">
                <a:solidFill>
                  <a:srgbClr val="FFFFFF"/>
                </a:solidFill>
              </a:rPr>
              <a:t>(Berger &amp; </a:t>
            </a:r>
            <a:r>
              <a:rPr lang="fi-FI" sz="1700" dirty="0" err="1">
                <a:solidFill>
                  <a:srgbClr val="FFFFFF"/>
                </a:solidFill>
              </a:rPr>
              <a:t>Luckmann</a:t>
            </a:r>
            <a:r>
              <a:rPr lang="fi-FI" sz="1700" dirty="0">
                <a:solidFill>
                  <a:srgbClr val="FFFFFF"/>
                </a:solidFill>
              </a:rPr>
              <a:t>  1966)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51092"/>
          <a:stretch/>
        </p:blipFill>
        <p:spPr>
          <a:xfrm>
            <a:off x="6193498" y="10"/>
            <a:ext cx="4474481" cy="6861658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7871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99BD09-FE96-4E1F-8BD7-4E310C6E3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dirty="0"/>
              <a:t>Perusristitulet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77E270-7A2E-44E0-9A37-6ECC43F1E904}"/>
              </a:ext>
            </a:extLst>
          </p:cNvPr>
          <p:cNvSpPr/>
          <p:nvPr/>
        </p:nvSpPr>
        <p:spPr>
          <a:xfrm>
            <a:off x="2711624" y="2248346"/>
            <a:ext cx="266429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fi-FI" dirty="0">
                <a:solidFill>
                  <a:prstClr val="black"/>
                </a:solidFill>
                <a:latin typeface="Book Antiqua"/>
              </a:rPr>
              <a:t>Aineen opettaminen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59ABCE-0626-44EF-854B-8438E1523B91}"/>
              </a:ext>
            </a:extLst>
          </p:cNvPr>
          <p:cNvSpPr/>
          <p:nvPr/>
        </p:nvSpPr>
        <p:spPr>
          <a:xfrm>
            <a:off x="6816082" y="2248346"/>
            <a:ext cx="266429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i-FI" dirty="0">
                <a:solidFill>
                  <a:prstClr val="white"/>
                </a:solidFill>
                <a:latin typeface="Book Antiqua"/>
              </a:rPr>
              <a:t>Koulun yleiset tavoitteet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4D87EF-FC35-4DCF-8444-C6D778486966}"/>
              </a:ext>
            </a:extLst>
          </p:cNvPr>
          <p:cNvSpPr/>
          <p:nvPr/>
        </p:nvSpPr>
        <p:spPr>
          <a:xfrm>
            <a:off x="6816082" y="3599189"/>
            <a:ext cx="2664294" cy="981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i-FI" dirty="0">
                <a:solidFill>
                  <a:prstClr val="white"/>
                </a:solidFill>
                <a:latin typeface="Book Antiqua"/>
              </a:rPr>
              <a:t>Kasvatustiede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065D1D-ACD4-4543-AAE0-0739D3FA68A3}"/>
              </a:ext>
            </a:extLst>
          </p:cNvPr>
          <p:cNvSpPr/>
          <p:nvPr/>
        </p:nvSpPr>
        <p:spPr>
          <a:xfrm>
            <a:off x="2711625" y="3599188"/>
            <a:ext cx="2640725" cy="9819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fi-FI" dirty="0">
                <a:solidFill>
                  <a:prstClr val="black"/>
                </a:solidFill>
                <a:latin typeface="Book Antiqua"/>
              </a:rPr>
              <a:t>Oppiaineen tieteenala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8FBC1A-EA98-4AD6-8C6B-7F12E8910E30}"/>
              </a:ext>
            </a:extLst>
          </p:cNvPr>
          <p:cNvSpPr/>
          <p:nvPr/>
        </p:nvSpPr>
        <p:spPr>
          <a:xfrm>
            <a:off x="6816082" y="5106887"/>
            <a:ext cx="266429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i-FI" dirty="0">
                <a:solidFill>
                  <a:prstClr val="white"/>
                </a:solidFill>
                <a:latin typeface="Book Antiqua"/>
              </a:rPr>
              <a:t>Autonomia</a:t>
            </a:r>
          </a:p>
          <a:p>
            <a:pPr algn="ctr">
              <a:defRPr/>
            </a:pPr>
            <a:r>
              <a:rPr lang="fi-FI" dirty="0">
                <a:solidFill>
                  <a:prstClr val="white"/>
                </a:solidFill>
                <a:latin typeface="Book Antiqua"/>
              </a:rPr>
              <a:t>Kokeileminen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91CAB1-7E40-40FB-A129-B4FFD542181D}"/>
              </a:ext>
            </a:extLst>
          </p:cNvPr>
          <p:cNvSpPr/>
          <p:nvPr/>
        </p:nvSpPr>
        <p:spPr>
          <a:xfrm>
            <a:off x="2711625" y="5106887"/>
            <a:ext cx="2640725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fi-FI" dirty="0">
                <a:solidFill>
                  <a:prstClr val="black"/>
                </a:solidFill>
                <a:latin typeface="Book Antiqua"/>
              </a:rPr>
              <a:t>Traditio</a:t>
            </a:r>
          </a:p>
        </p:txBody>
      </p:sp>
    </p:spTree>
    <p:extLst>
      <p:ext uri="{BB962C8B-B14F-4D97-AF65-F5344CB8AC3E}">
        <p14:creationId xmlns:p14="http://schemas.microsoft.com/office/powerpoint/2010/main" val="339960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800" dirty="0"/>
              <a:t>Ristiriitojen takana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(Aineen)opettajuuden kehittyminen ja siitä seuranneet kulttuuriset piirteet</a:t>
            </a:r>
          </a:p>
          <a:p>
            <a:r>
              <a:rPr lang="fi-FI" sz="3600" dirty="0"/>
              <a:t> Sokeutuminen syntyneille kulttuurisille piirteille </a:t>
            </a:r>
          </a:p>
          <a:p>
            <a:pPr lvl="2">
              <a:buFont typeface="Wingdings" panose="05000000000000000000" pitchFamily="2" charset="2"/>
              <a:buChar char="à"/>
            </a:pPr>
            <a:r>
              <a:rPr lang="fi-FI" sz="2400" dirty="0"/>
              <a:t>Oppiaineet kadottavat syyn olemassaoloonsa </a:t>
            </a:r>
            <a:r>
              <a:rPr lang="fi-FI" sz="2400" dirty="0">
                <a:sym typeface="Wingdings" panose="05000000000000000000" pitchFamily="2" charset="2"/>
              </a:rPr>
              <a:t> oppiaineesta itsestään tulee syy (</a:t>
            </a:r>
            <a:r>
              <a:rPr lang="fi-FI" sz="2400" dirty="0" err="1">
                <a:sym typeface="Wingdings" panose="05000000000000000000" pitchFamily="2" charset="2"/>
              </a:rPr>
              <a:t>Ivor</a:t>
            </a: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400" dirty="0" err="1">
                <a:sym typeface="Wingdings" panose="05000000000000000000" pitchFamily="2" charset="2"/>
              </a:rPr>
              <a:t>Goodson</a:t>
            </a:r>
            <a:r>
              <a:rPr lang="fi-FI" sz="2400" dirty="0">
                <a:sym typeface="Wingdings" panose="05000000000000000000" pitchFamily="2" charset="2"/>
              </a:rPr>
              <a:t>)</a:t>
            </a:r>
          </a:p>
          <a:p>
            <a:pPr lvl="2">
              <a:buFont typeface="Wingdings" panose="05000000000000000000" pitchFamily="2" charset="2"/>
              <a:buChar char="à"/>
            </a:pPr>
            <a:r>
              <a:rPr lang="fi-FI" sz="2400" dirty="0">
                <a:sym typeface="Wingdings" panose="05000000000000000000" pitchFamily="2" charset="2"/>
              </a:rPr>
              <a:t>Oppiaineryhmien </a:t>
            </a:r>
            <a:r>
              <a:rPr lang="fi-FI" sz="2400" dirty="0" err="1">
                <a:sym typeface="Wingdings" panose="05000000000000000000" pitchFamily="2" charset="2"/>
              </a:rPr>
              <a:t>heimoutuminen</a:t>
            </a:r>
            <a:endParaRPr lang="fi-FI" sz="36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379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Opettajaksi opiskelussa keskeistä</a:t>
            </a:r>
            <a:endParaRPr lang="fi-FI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Koulutuksen kaksoisrooli: kyky toimia nykyisyydessä ja samanaikaisesti luoda uutta tulevaisuutta</a:t>
            </a:r>
          </a:p>
          <a:p>
            <a:pPr lvl="2"/>
            <a:r>
              <a:rPr lang="fi-FI" dirty="0"/>
              <a:t>Kokeileminen ja tutkiminen</a:t>
            </a:r>
          </a:p>
          <a:p>
            <a:pPr lvl="2"/>
            <a:r>
              <a:rPr lang="fi-FI" dirty="0"/>
              <a:t>Yhteisöllisen kulttuurin rakentaminen</a:t>
            </a:r>
          </a:p>
          <a:p>
            <a:pPr lvl="2"/>
            <a:r>
              <a:rPr lang="fi-FI" dirty="0"/>
              <a:t>Ilmiölähtöisyys</a:t>
            </a:r>
          </a:p>
          <a:p>
            <a:pPr lvl="2"/>
            <a:r>
              <a:rPr lang="fi-FI" dirty="0"/>
              <a:t>Kyky kiinnittyä isoihin kysymyksiin ja reflektoida niitä suhteessa omaan työhön:</a:t>
            </a:r>
          </a:p>
          <a:p>
            <a:pPr lvl="3"/>
            <a:r>
              <a:rPr lang="fi-FI" dirty="0"/>
              <a:t>Miksi koulu on olemassa?</a:t>
            </a:r>
          </a:p>
          <a:p>
            <a:pPr lvl="3"/>
            <a:r>
              <a:rPr lang="fi-FI" dirty="0"/>
              <a:t>Mikä omassa oppiaineessani on merkityksellistä opettaa?</a:t>
            </a:r>
          </a:p>
          <a:p>
            <a:pPr lvl="3"/>
            <a:r>
              <a:rPr lang="fi-FI" dirty="0"/>
              <a:t>Millaisissa oppimisympäristöissä oppiminen rakentuu?</a:t>
            </a:r>
          </a:p>
          <a:p>
            <a:pPr lvl="3"/>
            <a:r>
              <a:rPr lang="fi-FI" dirty="0"/>
              <a:t>…</a:t>
            </a:r>
            <a:r>
              <a:rPr lang="fi-FI" dirty="0" err="1"/>
              <a:t>jne</a:t>
            </a:r>
            <a:r>
              <a:rPr lang="fi-FI" dirty="0"/>
              <a:t>…</a:t>
            </a:r>
          </a:p>
          <a:p>
            <a:pPr lvl="2">
              <a:buFont typeface="Wingdings" panose="05000000000000000000" pitchFamily="2" charset="2"/>
              <a:buChar char="à"/>
            </a:pPr>
            <a:endParaRPr lang="fi-FI" dirty="0">
              <a:sym typeface="Wingdings" panose="05000000000000000000" pitchFamily="2" charset="2"/>
            </a:endParaRPr>
          </a:p>
          <a:p>
            <a:pPr lvl="2">
              <a:buFont typeface="Wingdings" panose="05000000000000000000" pitchFamily="2" charset="2"/>
              <a:buChar char="à"/>
            </a:pPr>
            <a:endParaRPr lang="fi-FI" dirty="0"/>
          </a:p>
          <a:p>
            <a:pPr lvl="1">
              <a:buFont typeface="Wingdings" panose="05000000000000000000" pitchFamily="2" charset="2"/>
              <a:buChar char="à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552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153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Book Antiqua</vt:lpstr>
      <vt:lpstr>Wingdings</vt:lpstr>
      <vt:lpstr>Office Theme</vt:lpstr>
      <vt:lpstr>Aineenopettajuuden ”ristitulet”</vt:lpstr>
      <vt:lpstr>Opettajuuden harha opinnoissa</vt:lpstr>
      <vt:lpstr>PowerPoint Presentation</vt:lpstr>
      <vt:lpstr>Perusristitulet</vt:lpstr>
      <vt:lpstr>Ristiriitojen takana</vt:lpstr>
      <vt:lpstr>Opettajaksi opiskelussa keskeistä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Rautiainen, Matti</dc:creator>
  <cp:lastModifiedBy>Rautiainen, Matti</cp:lastModifiedBy>
  <cp:revision>1</cp:revision>
  <dcterms:created xsi:type="dcterms:W3CDTF">2025-10-27T11:47:29Z</dcterms:created>
  <dcterms:modified xsi:type="dcterms:W3CDTF">2025-10-27T11:50:06Z</dcterms:modified>
</cp:coreProperties>
</file>