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80" r:id="rId3"/>
    <p:sldId id="311" r:id="rId4"/>
    <p:sldId id="309" r:id="rId5"/>
    <p:sldId id="307" r:id="rId6"/>
    <p:sldId id="310" r:id="rId7"/>
    <p:sldId id="285" r:id="rId8"/>
    <p:sldId id="312" r:id="rId9"/>
    <p:sldId id="304" r:id="rId10"/>
    <p:sldId id="308" r:id="rId11"/>
    <p:sldId id="313" r:id="rId12"/>
  </p:sldIdLst>
  <p:sldSz cx="12188825" cy="6858000"/>
  <p:notesSz cx="6742113" cy="9872663"/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63" d="100"/>
          <a:sy n="63" d="100"/>
        </p:scale>
        <p:origin x="764" y="56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072" y="66"/>
      </p:cViewPr>
      <p:guideLst>
        <p:guide orient="horz" pos="2880"/>
        <p:guide pos="2160"/>
        <p:guide orient="horz" pos="3110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1906B70-66CB-4A64-915E-E4F555C754FC}" type="datetime1">
              <a:rPr lang="fi-FI" smtClean="0"/>
              <a:t>23.10.2026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C119DBA-4540-49B3-8FA9-6259387ECF9E}" type="slidenum">
              <a:rPr lang="fi-FI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noProof="0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1CD8C92-813F-44B2-BA9D-3A9A9107EC73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39775"/>
            <a:ext cx="658018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noProof="0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noProof="0" dirty="0"/>
              <a:t>Muokkaa tekstin perustyylejä napsauttamalla</a:t>
            </a:r>
          </a:p>
          <a:p>
            <a:pPr lvl="1" rtl="0"/>
            <a:r>
              <a:rPr lang="fi-FI" noProof="0" dirty="0"/>
              <a:t>Toinen taso</a:t>
            </a:r>
          </a:p>
          <a:p>
            <a:pPr lvl="2" rtl="0"/>
            <a:r>
              <a:rPr lang="fi-FI" noProof="0" dirty="0"/>
              <a:t>Kolmas taso</a:t>
            </a:r>
          </a:p>
          <a:p>
            <a:pPr lvl="3" rtl="0"/>
            <a:r>
              <a:rPr lang="fi-FI" noProof="0" dirty="0"/>
              <a:t>Neljäs taso</a:t>
            </a:r>
          </a:p>
          <a:p>
            <a:pPr lvl="4" rtl="0"/>
            <a:r>
              <a:rPr lang="fi-FI" noProof="0" dirty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noProof="0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3B36274-F2B9-4C45-BBB4-0EDF4CD651A7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3B36274-F2B9-4C45-BBB4-0EDF4CD651A7}" type="slidenum">
              <a:rPr lang="fi-FI" smtClean="0"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45023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3B36274-F2B9-4C45-BBB4-0EDF4CD651A7}" type="slidenum">
              <a:rPr lang="fi-FI" smtClean="0"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8656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E3B36274-F2B9-4C45-BBB4-0EDF4CD651A7}" type="slidenum">
              <a:rPr lang="fi-FI" noProof="0" smtClean="0"/>
              <a:t>7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13925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 rtlCol="0">
            <a:noAutofit/>
          </a:bodyPr>
          <a:lstStyle>
            <a:lvl1pPr>
              <a:defRPr sz="7200"/>
            </a:lvl1pPr>
          </a:lstStyle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i-FI" noProof="0"/>
              <a:t>Muokkaa alaotsikon perustyyliä napsautt.</a:t>
            </a:r>
            <a:endParaRPr lang="fi-FI" noProof="0" dirty="0"/>
          </a:p>
        </p:txBody>
      </p:sp>
      <p:sp>
        <p:nvSpPr>
          <p:cNvPr id="5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4B2022-DA12-4042-9A0B-6D7DA8B01BAA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95DD13-E057-4098-800D-6B171A57BD9B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otsikk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rtlCol="0" anchor="b">
            <a:noAutofit/>
          </a:bodyPr>
          <a:lstStyle>
            <a:lvl1pPr algn="l">
              <a:defRPr sz="6600" b="0" i="0" cap="none" baseline="0"/>
            </a:lvl1pPr>
          </a:lstStyle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</a:t>
            </a:r>
          </a:p>
        </p:txBody>
      </p:sp>
      <p:sp>
        <p:nvSpPr>
          <p:cNvPr id="5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3C4D9C-B1A2-4ADF-8876-59A66674668F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 rtlCol="0"/>
          <a:lstStyle/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6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5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63B7240-BEF8-4E17-A71F-074AC2A3604B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8" name="Alatunnisteen paikkamerkki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7" name="Päivämäärän paikkamerkki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CB3C4C-2650-4B65-BC64-18EEF7AEC640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4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3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8E4D93-6BEA-4BF9-852E-EC516B848194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1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2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E3266A-7567-46F5-B9A7-71B63993C02C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4" name="Tekstin paikkamerkki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i-FI" noProof="0"/>
              <a:t>Muokkaa tekstin perustyylejä</a:t>
            </a:r>
          </a:p>
        </p:txBody>
      </p:sp>
      <p:sp>
        <p:nvSpPr>
          <p:cNvPr id="3" name="Sisällön paikkamerkki 3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9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8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EC5461-7D07-4A1B-AD8D-93D8281B218B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10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pPr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 ja kuvateksti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4" name="Tekstin paikkamerkki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i-FI" noProof="0"/>
              <a:t>Muokkaa tekstin perustyylejä</a:t>
            </a:r>
          </a:p>
        </p:txBody>
      </p:sp>
      <p:sp>
        <p:nvSpPr>
          <p:cNvPr id="3" name="Kuvan paikkamerkki 3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i-FI" noProof="0"/>
              <a:t>Lisää kuva napsauttamalla kuvaketta</a:t>
            </a:r>
            <a:endParaRPr lang="fi-FI" noProof="0" dirty="0"/>
          </a:p>
        </p:txBody>
      </p:sp>
      <p:pic>
        <p:nvPicPr>
          <p:cNvPr id="9" name="Kuva 4" descr="Tyhjä paikkamerkki kuvan lisäämistä varten. Napsauta paikkamerkkiä ja valitse kuva, jonka haluat lisätä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untainen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7538D62-8991-4AFA-BF09-4AE7170D127E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untainen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 rtlCol="0"/>
          <a:lstStyle/>
          <a:p>
            <a:pPr rtl="0"/>
            <a:r>
              <a:rPr lang="fi-FI" noProof="0"/>
              <a:t>Muokkaa perustyyl. napsautt.</a:t>
            </a:r>
            <a:endParaRPr lang="fi-FI" noProof="0" dirty="0"/>
          </a:p>
        </p:txBody>
      </p:sp>
      <p:sp>
        <p:nvSpPr>
          <p:cNvPr id="3" name="Pystysuuntaise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fi-FI" noProof="0"/>
              <a:t>Muokkaa tekstin perustyylejä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i-FI" noProof="0" dirty="0"/>
          </a:p>
        </p:txBody>
      </p:sp>
      <p:sp>
        <p:nvSpPr>
          <p:cNvPr id="4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30FDA4-602B-4820-85A9-9C0CF11994A9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137D0E-4A4F-4307-8994-C1891D747D59}" type="slidenum">
              <a:rPr lang="fi-FI" noProof="0"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</p:spTree>
    <p:extLst>
      <p:ext uri="{BB962C8B-B14F-4D97-AF65-F5344CB8AC3E}">
        <p14:creationId xmlns:p14="http://schemas.microsoft.com/office/powerpoint/2010/main" val="35888289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i-FI" noProof="0" dirty="0"/>
              <a:t>Muokkaa otsikon perustyyliä napsauttamalla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i-FI" noProof="0" dirty="0"/>
              <a:t>Muokkaa tekstin perustyylejä napsauttamalla</a:t>
            </a:r>
          </a:p>
          <a:p>
            <a:pPr lvl="1" rtl="0"/>
            <a:r>
              <a:rPr lang="fi-FI" noProof="0" dirty="0"/>
              <a:t>Toinen taso</a:t>
            </a:r>
          </a:p>
          <a:p>
            <a:pPr lvl="2" rtl="0"/>
            <a:r>
              <a:rPr lang="fi-FI" noProof="0" dirty="0"/>
              <a:t>Kolmas taso</a:t>
            </a:r>
          </a:p>
          <a:p>
            <a:pPr lvl="3" rtl="0"/>
            <a:r>
              <a:rPr lang="fi-FI" noProof="0" dirty="0"/>
              <a:t>Neljäs taso</a:t>
            </a:r>
          </a:p>
          <a:p>
            <a:pPr lvl="4" rtl="0"/>
            <a:r>
              <a:rPr lang="fi-FI" noProof="0" dirty="0"/>
              <a:t>Viides taso</a:t>
            </a:r>
          </a:p>
          <a:p>
            <a:pPr lvl="5" rtl="0"/>
            <a:r>
              <a:rPr lang="fi-FI" noProof="0" dirty="0"/>
              <a:t>Kuudes taso</a:t>
            </a:r>
          </a:p>
          <a:p>
            <a:pPr lvl="6" rtl="0"/>
            <a:r>
              <a:rPr lang="fi-FI" noProof="0" dirty="0"/>
              <a:t>Seitsemäs taso</a:t>
            </a:r>
          </a:p>
          <a:p>
            <a:pPr lvl="7" rtl="0"/>
            <a:r>
              <a:rPr lang="fi-FI" noProof="0" dirty="0"/>
              <a:t>Kahdeksas taso</a:t>
            </a:r>
          </a:p>
          <a:p>
            <a:pPr lvl="8" rtl="0"/>
            <a:r>
              <a:rPr lang="fi-FI" noProof="0" dirty="0"/>
              <a:t>Yhdeksäs taso</a:t>
            </a:r>
          </a:p>
        </p:txBody>
      </p:sp>
      <p:sp>
        <p:nvSpPr>
          <p:cNvPr id="5" name="Alatunnisteen paikkamerkki 3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fi-FI" noProof="0" dirty="0"/>
          </a:p>
        </p:txBody>
      </p:sp>
      <p:sp>
        <p:nvSpPr>
          <p:cNvPr id="4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6BE448F2-9198-4D8E-A518-6996084863F6}" type="datetime1">
              <a:rPr lang="fi-FI" noProof="0" smtClean="0"/>
              <a:t>23.10.2026</a:t>
            </a:fld>
            <a:endParaRPr lang="fi-FI" noProof="0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5137D0E-4A4F-4307-8994-C1891D747D59}" type="slidenum">
              <a:rPr lang="fi-FI" noProof="0" smtClean="0"/>
              <a:pPr/>
              <a:t>‹#›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id/8a1fa58688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da.net/id/b12373babe5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096" y="536579"/>
            <a:ext cx="4103498" cy="25689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37828" y="1501759"/>
            <a:ext cx="9144000" cy="3505200"/>
          </a:xfrm>
        </p:spPr>
        <p:txBody>
          <a:bodyPr rtlCol="0"/>
          <a:lstStyle/>
          <a:p>
            <a:pPr rtl="0"/>
            <a:r>
              <a:rPr lang="fi-FI" dirty="0">
                <a:latin typeface="Bernard MT Condensed" panose="02050806060905020404" pitchFamily="18" charset="0"/>
              </a:rPr>
              <a:t>POMM1100</a:t>
            </a:r>
            <a:br>
              <a:rPr lang="fi-FI" dirty="0">
                <a:latin typeface="Bernard MT Condensed" panose="02050806060905020404" pitchFamily="18" charset="0"/>
              </a:rPr>
            </a:br>
            <a:r>
              <a:rPr lang="fi-FI" sz="4000" dirty="0">
                <a:latin typeface="Bernard MT Condensed" panose="02050806060905020404" pitchFamily="18" charset="0"/>
              </a:rPr>
              <a:t>Monialaisten opintojen koontiseminaari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900" y="5486400"/>
            <a:ext cx="8229600" cy="106680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fi-FI" dirty="0">
                <a:latin typeface="Bernard MT Condensed" panose="02050806060905020404" pitchFamily="18" charset="0"/>
              </a:rPr>
              <a:t>Syksy 2026 Kaili </a:t>
            </a:r>
            <a:r>
              <a:rPr lang="fi-FI" dirty="0" err="1">
                <a:latin typeface="Bernard MT Condensed" panose="02050806060905020404" pitchFamily="18" charset="0"/>
              </a:rPr>
              <a:t>Kepler</a:t>
            </a:r>
            <a:endParaRPr lang="fi-FI" dirty="0">
              <a:latin typeface="Bernard MT Condensed" panose="02050806060905020404" pitchFamily="18" charset="0"/>
            </a:endParaRPr>
          </a:p>
          <a:p>
            <a:pPr rtl="0"/>
            <a:endParaRPr lang="fi-FI" dirty="0">
              <a:latin typeface="Bernard MT Condensed" panose="02050806060905020404" pitchFamily="18" charset="0"/>
            </a:endParaRPr>
          </a:p>
          <a:p>
            <a:pPr rtl="0"/>
            <a:r>
              <a:rPr lang="fi-FI" dirty="0">
                <a:latin typeface="Bernard MT Condensed" panose="02050806060905020404" pitchFamily="18" charset="0"/>
              </a:rPr>
              <a:t>Ryhmä 1</a:t>
            </a:r>
          </a:p>
          <a:p>
            <a:pPr rtl="0"/>
            <a:endParaRPr lang="fi-FI" dirty="0">
              <a:latin typeface="Bernard MT Condensed" panose="02050806060905020404" pitchFamily="18" charset="0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10830">
            <a:off x="7131852" y="840736"/>
            <a:ext cx="4401763" cy="31683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700" y="3787365"/>
            <a:ext cx="3213100" cy="22324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04" y="620688"/>
            <a:ext cx="10873410" cy="6052515"/>
          </a:xfrm>
          <a:prstGeom prst="rect">
            <a:avLst/>
          </a:prstGeom>
        </p:spPr>
      </p:pic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1019878" y="1543858"/>
            <a:ext cx="10259110" cy="462144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dirty="0" err="1"/>
              <a:t>Kuvaa</a:t>
            </a:r>
            <a:r>
              <a:rPr dirty="0"/>
              <a:t> </a:t>
            </a:r>
            <a:r>
              <a:rPr dirty="0" err="1"/>
              <a:t>suhdettasi</a:t>
            </a:r>
            <a:r>
              <a:rPr dirty="0"/>
              <a:t> </a:t>
            </a:r>
            <a:r>
              <a:rPr dirty="0" err="1"/>
              <a:t>johonkin</a:t>
            </a:r>
            <a:r>
              <a:rPr dirty="0"/>
              <a:t> </a:t>
            </a:r>
            <a:r>
              <a:rPr dirty="0" err="1"/>
              <a:t>valitsemaasi</a:t>
            </a:r>
            <a:r>
              <a:rPr dirty="0"/>
              <a:t> </a:t>
            </a:r>
            <a:r>
              <a:rPr dirty="0" err="1"/>
              <a:t>oppiaineeseen</a:t>
            </a:r>
            <a:r>
              <a:rPr dirty="0"/>
              <a:t>, </a:t>
            </a:r>
            <a:r>
              <a:rPr dirty="0" err="1"/>
              <a:t>kurssiin</a:t>
            </a:r>
            <a:r>
              <a:rPr dirty="0"/>
              <a:t> tai </a:t>
            </a:r>
            <a:r>
              <a:rPr dirty="0" err="1"/>
              <a:t>mihin</a:t>
            </a:r>
            <a:r>
              <a:rPr dirty="0"/>
              <a:t> </a:t>
            </a:r>
            <a:r>
              <a:rPr dirty="0" err="1"/>
              <a:t>tahansa</a:t>
            </a:r>
            <a:r>
              <a:rPr dirty="0"/>
              <a:t> POM-</a:t>
            </a:r>
            <a:r>
              <a:rPr dirty="0" err="1"/>
              <a:t>opintoihin</a:t>
            </a:r>
            <a:r>
              <a:rPr dirty="0"/>
              <a:t> </a:t>
            </a:r>
            <a:r>
              <a:rPr dirty="0" err="1"/>
              <a:t>liittyvään</a:t>
            </a:r>
            <a:r>
              <a:rPr dirty="0"/>
              <a:t> </a:t>
            </a:r>
            <a:r>
              <a:rPr dirty="0" err="1"/>
              <a:t>asiaan</a:t>
            </a:r>
            <a:r>
              <a:rPr dirty="0"/>
              <a:t> </a:t>
            </a:r>
            <a:r>
              <a:rPr dirty="0" err="1"/>
              <a:t>nopan</a:t>
            </a:r>
            <a:r>
              <a:rPr dirty="0"/>
              <a:t> </a:t>
            </a:r>
            <a:r>
              <a:rPr lang="fi-FI" dirty="0"/>
              <a:t>silmäluvun </a:t>
            </a:r>
            <a:r>
              <a:rPr dirty="0" err="1"/>
              <a:t>osoittaman</a:t>
            </a:r>
            <a:r>
              <a:rPr dirty="0"/>
              <a:t> </a:t>
            </a:r>
            <a:r>
              <a:rPr dirty="0" err="1"/>
              <a:t>näkökulman</a:t>
            </a:r>
            <a:r>
              <a:rPr dirty="0"/>
              <a:t> </a:t>
            </a:r>
            <a:r>
              <a:rPr dirty="0" err="1"/>
              <a:t>avulla</a:t>
            </a:r>
            <a:r>
              <a:rPr dirty="0"/>
              <a:t>:</a:t>
            </a:r>
          </a:p>
          <a:p>
            <a:pPr>
              <a:lnSpc>
                <a:spcPct val="90000"/>
              </a:lnSpc>
            </a:pPr>
            <a:r>
              <a:rPr lang="fi-FI" dirty="0"/>
              <a:t>ykkönen</a:t>
            </a:r>
            <a:r>
              <a:rPr dirty="0"/>
              <a:t> = Olen </a:t>
            </a:r>
            <a:r>
              <a:rPr dirty="0" err="1"/>
              <a:t>kuin</a:t>
            </a:r>
            <a:r>
              <a:rPr dirty="0"/>
              <a:t> kala </a:t>
            </a:r>
            <a:r>
              <a:rPr dirty="0" err="1"/>
              <a:t>vedessä</a:t>
            </a:r>
            <a:r>
              <a:rPr dirty="0"/>
              <a:t>…</a:t>
            </a:r>
          </a:p>
          <a:p>
            <a:pPr>
              <a:lnSpc>
                <a:spcPct val="90000"/>
              </a:lnSpc>
            </a:pPr>
            <a:r>
              <a:rPr lang="fi-FI" dirty="0"/>
              <a:t>kakkonen</a:t>
            </a:r>
            <a:r>
              <a:rPr dirty="0"/>
              <a:t> = </a:t>
            </a:r>
            <a:r>
              <a:rPr dirty="0" err="1"/>
              <a:t>Minulle</a:t>
            </a:r>
            <a:r>
              <a:rPr dirty="0"/>
              <a:t> on </a:t>
            </a:r>
            <a:r>
              <a:rPr dirty="0" err="1"/>
              <a:t>tuottanut</a:t>
            </a:r>
            <a:r>
              <a:rPr dirty="0"/>
              <a:t> </a:t>
            </a:r>
            <a:r>
              <a:rPr dirty="0" err="1"/>
              <a:t>iloa</a:t>
            </a:r>
            <a:r>
              <a:rPr dirty="0"/>
              <a:t>…</a:t>
            </a:r>
          </a:p>
          <a:p>
            <a:pPr>
              <a:lnSpc>
                <a:spcPct val="90000"/>
              </a:lnSpc>
            </a:pPr>
            <a:r>
              <a:rPr lang="fi-FI" dirty="0"/>
              <a:t>kolmonen</a:t>
            </a:r>
            <a:r>
              <a:rPr dirty="0"/>
              <a:t> = Olen </a:t>
            </a:r>
            <a:r>
              <a:rPr dirty="0" err="1"/>
              <a:t>päässyt</a:t>
            </a:r>
            <a:r>
              <a:rPr dirty="0"/>
              <a:t> </a:t>
            </a:r>
            <a:r>
              <a:rPr dirty="0" err="1"/>
              <a:t>kurkistamaan</a:t>
            </a:r>
            <a:r>
              <a:rPr dirty="0"/>
              <a:t>…</a:t>
            </a:r>
          </a:p>
          <a:p>
            <a:pPr>
              <a:lnSpc>
                <a:spcPct val="90000"/>
              </a:lnSpc>
            </a:pPr>
            <a:r>
              <a:rPr lang="fi-FI" dirty="0"/>
              <a:t>nelonen</a:t>
            </a:r>
            <a:r>
              <a:rPr dirty="0"/>
              <a:t> = </a:t>
            </a:r>
            <a:r>
              <a:rPr dirty="0" err="1"/>
              <a:t>Jouduin</a:t>
            </a:r>
            <a:r>
              <a:rPr dirty="0"/>
              <a:t> </a:t>
            </a:r>
            <a:r>
              <a:rPr dirty="0" err="1"/>
              <a:t>pelastautumaan</a:t>
            </a:r>
            <a:r>
              <a:rPr dirty="0"/>
              <a:t>… / </a:t>
            </a:r>
            <a:r>
              <a:rPr dirty="0" err="1"/>
              <a:t>Kokemukseni</a:t>
            </a:r>
            <a:r>
              <a:rPr dirty="0"/>
              <a:t> x:stä </a:t>
            </a:r>
            <a:r>
              <a:rPr dirty="0" err="1"/>
              <a:t>oli</a:t>
            </a:r>
            <a:r>
              <a:rPr dirty="0"/>
              <a:t> </a:t>
            </a:r>
            <a:r>
              <a:rPr dirty="0" err="1"/>
              <a:t>kuin</a:t>
            </a:r>
            <a:r>
              <a:rPr dirty="0"/>
              <a:t> </a:t>
            </a:r>
            <a:r>
              <a:rPr dirty="0" err="1"/>
              <a:t>laskuvarjohyppy</a:t>
            </a:r>
            <a:r>
              <a:rPr dirty="0"/>
              <a:t>…</a:t>
            </a:r>
          </a:p>
          <a:p>
            <a:pPr>
              <a:lnSpc>
                <a:spcPct val="90000"/>
              </a:lnSpc>
            </a:pPr>
            <a:r>
              <a:rPr lang="fi-FI" dirty="0"/>
              <a:t>vitonen</a:t>
            </a:r>
            <a:r>
              <a:rPr dirty="0"/>
              <a:t> = Olen </a:t>
            </a:r>
            <a:r>
              <a:rPr dirty="0" err="1"/>
              <a:t>joutunut</a:t>
            </a:r>
            <a:r>
              <a:rPr dirty="0"/>
              <a:t> </a:t>
            </a:r>
            <a:r>
              <a:rPr dirty="0" err="1"/>
              <a:t>näyttelemään</a:t>
            </a:r>
            <a:r>
              <a:rPr dirty="0"/>
              <a:t>…</a:t>
            </a:r>
          </a:p>
          <a:p>
            <a:pPr>
              <a:lnSpc>
                <a:spcPct val="90000"/>
              </a:lnSpc>
            </a:pPr>
            <a:r>
              <a:rPr lang="fi-FI" dirty="0"/>
              <a:t>kutonen</a:t>
            </a:r>
            <a:r>
              <a:rPr dirty="0"/>
              <a:t> = </a:t>
            </a:r>
            <a:r>
              <a:rPr dirty="0" err="1"/>
              <a:t>Suuntaa</a:t>
            </a:r>
            <a:r>
              <a:rPr dirty="0"/>
              <a:t> </a:t>
            </a:r>
            <a:r>
              <a:rPr dirty="0" err="1"/>
              <a:t>tarvitsen</a:t>
            </a:r>
            <a:r>
              <a:rPr dirty="0"/>
              <a:t>…</a:t>
            </a:r>
          </a:p>
        </p:txBody>
      </p:sp>
      <p:sp>
        <p:nvSpPr>
          <p:cNvPr id="140" name="Shape 140"/>
          <p:cNvSpPr>
            <a:spLocks noGrp="1"/>
          </p:cNvSpPr>
          <p:nvPr>
            <p:ph type="title"/>
          </p:nvPr>
        </p:nvSpPr>
        <p:spPr>
          <a:xfrm>
            <a:off x="1019878" y="489607"/>
            <a:ext cx="10225136" cy="1054251"/>
          </a:xfrm>
          <a:prstGeom prst="rect">
            <a:avLst/>
          </a:prstGeom>
        </p:spPr>
        <p:txBody>
          <a:bodyPr>
            <a:normAutofit/>
          </a:bodyPr>
          <a:lstStyle>
            <a:lvl1pPr defTabSz="749808">
              <a:defRPr sz="3280"/>
            </a:lvl1pPr>
          </a:lstStyle>
          <a:p>
            <a:pPr>
              <a:defRPr sz="4428"/>
            </a:pPr>
            <a:r>
              <a:rPr dirty="0" err="1">
                <a:latin typeface="Bernard MT Condensed" panose="02050806060905020404" pitchFamily="18" charset="0"/>
              </a:rPr>
              <a:t>Virittäytymistä</a:t>
            </a:r>
            <a:r>
              <a:rPr dirty="0">
                <a:latin typeface="Bernard MT Condensed" panose="02050806060905020404" pitchFamily="18" charset="0"/>
              </a:rPr>
              <a:t> </a:t>
            </a:r>
            <a:r>
              <a:rPr dirty="0" err="1">
                <a:latin typeface="Bernard MT Condensed" panose="02050806060905020404" pitchFamily="18" charset="0"/>
              </a:rPr>
              <a:t>tunnelmaan</a:t>
            </a:r>
            <a:r>
              <a:rPr dirty="0">
                <a:latin typeface="Bernard MT Condensed" panose="02050806060905020404" pitchFamily="18" charset="0"/>
              </a:rPr>
              <a:t> </a:t>
            </a:r>
            <a:r>
              <a:rPr dirty="0" err="1">
                <a:latin typeface="Bernard MT Condensed" panose="02050806060905020404" pitchFamily="18" charset="0"/>
              </a:rPr>
              <a:t>nopan</a:t>
            </a:r>
            <a:r>
              <a:rPr dirty="0">
                <a:latin typeface="Bernard MT Condensed" panose="02050806060905020404" pitchFamily="18" charset="0"/>
              </a:rPr>
              <a:t> </a:t>
            </a:r>
            <a:r>
              <a:rPr dirty="0" err="1">
                <a:latin typeface="Bernard MT Condensed" panose="02050806060905020404" pitchFamily="18" charset="0"/>
              </a:rPr>
              <a:t>avulla</a:t>
            </a:r>
            <a:endParaRPr dirty="0"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61412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D7997A-E3BD-46C1-A34C-79B1ADE98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Tapaamiset 10 t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66EAF7-BFCF-404C-86C3-E4129274A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99" y="2132856"/>
            <a:ext cx="10175672" cy="2931015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 23.10  13-14.30 </a:t>
            </a:r>
            <a:r>
              <a:rPr lang="fi-FI" b="1" dirty="0">
                <a:solidFill>
                  <a:schemeClr val="tx1"/>
                </a:solidFill>
              </a:rPr>
              <a:t> </a:t>
            </a:r>
            <a:r>
              <a:rPr lang="fi-FI" dirty="0">
                <a:solidFill>
                  <a:schemeClr val="tx1"/>
                </a:solidFill>
              </a:rPr>
              <a:t>Tutustumista opintojaksoon + aukkopaikkatehtävän aiheiden alustavaa pohtimista </a:t>
            </a:r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b="1" dirty="0">
                <a:solidFill>
                  <a:schemeClr val="tx1"/>
                </a:solidFill>
              </a:rPr>
              <a:t>30</a:t>
            </a:r>
            <a:r>
              <a:rPr lang="fi-FI" b="1" dirty="0"/>
              <a:t>.10 12-14 Opettajan</a:t>
            </a:r>
            <a:r>
              <a:rPr lang="fi-FI" dirty="0"/>
              <a:t> asiantuntijuus: Mitä on? Mitä jo osaamme? Mitä tulee vielä oppia? Aukkopaikka-ryhmien päättäminen</a:t>
            </a:r>
          </a:p>
          <a:p>
            <a:pPr marL="0" indent="0">
              <a:buNone/>
            </a:pPr>
            <a:r>
              <a:rPr lang="fi-FI" b="1" dirty="0">
                <a:solidFill>
                  <a:schemeClr val="tx1"/>
                </a:solidFill>
              </a:rPr>
              <a:t> </a:t>
            </a:r>
            <a:r>
              <a:rPr lang="fi-FI" dirty="0">
                <a:solidFill>
                  <a:schemeClr val="tx1"/>
                </a:solidFill>
              </a:rPr>
              <a:t>Kohti unelmien koulua </a:t>
            </a:r>
          </a:p>
          <a:p>
            <a:pPr marL="0" indent="0">
              <a:buNone/>
            </a:pPr>
            <a:r>
              <a:rPr lang="fi-FI" b="1" dirty="0"/>
              <a:t>13.11 12-14 </a:t>
            </a:r>
            <a:r>
              <a:rPr lang="fi-FI" dirty="0"/>
              <a:t>Aukkopaikkatehtävien työstämistä ryhmissä ja </a:t>
            </a:r>
            <a:r>
              <a:rPr lang="fi-FI" dirty="0" err="1"/>
              <a:t>Kailin</a:t>
            </a:r>
            <a:r>
              <a:rPr lang="fi-FI" dirty="0"/>
              <a:t> ohjauksessa</a:t>
            </a:r>
            <a:endParaRPr lang="fi-FI" b="1" dirty="0"/>
          </a:p>
          <a:p>
            <a:pPr marL="0" indent="0">
              <a:buNone/>
            </a:pPr>
            <a:r>
              <a:rPr lang="fi-FI" b="1" dirty="0"/>
              <a:t>27.11 10-12 </a:t>
            </a:r>
            <a:r>
              <a:rPr lang="fi-FI" dirty="0">
                <a:solidFill>
                  <a:schemeClr val="tx1"/>
                </a:solidFill>
              </a:rPr>
              <a:t>Aukkopaikkatehtävien purkamista (4 h)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29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8AD482-27A4-454E-8A3A-84F73CBDA7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2422E2-F15A-43AE-98F1-7210710B0EB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391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 title="Left scallop edge">
            <a:extLst>
              <a:ext uri="{FF2B5EF4-FFF2-40B4-BE49-F238E27FC236}">
                <a16:creationId xmlns:a16="http://schemas.microsoft.com/office/drawing/2014/main" id="{BDC8164B-5FC0-4CBD-B7AE-0CB8780FFC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593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03A257-83EF-43F8-8ECE-0153AF99A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350" y="1078379"/>
            <a:ext cx="2916792" cy="3053355"/>
          </a:xfrm>
        </p:spPr>
        <p:txBody>
          <a:bodyPr anchor="ctr">
            <a:normAutofit/>
          </a:bodyPr>
          <a:lstStyle/>
          <a:p>
            <a:r>
              <a:rPr lang="fi-FI" sz="1700" dirty="0"/>
              <a:t>POM-opintokokonaisuuden 60 op osaamistavoitteet</a:t>
            </a:r>
            <a:br>
              <a:rPr lang="fi-FI" sz="1700" dirty="0"/>
            </a:br>
            <a:br>
              <a:rPr lang="fi-FI" sz="1700" dirty="0"/>
            </a:br>
            <a:r>
              <a:rPr lang="fi-FI" sz="1700" dirty="0"/>
              <a:t>Matka kohti </a:t>
            </a:r>
            <a:r>
              <a:rPr lang="fi-FI" sz="1700" b="1" dirty="0"/>
              <a:t>asiantuntijuutta</a:t>
            </a:r>
            <a:r>
              <a:rPr lang="fi-FI" sz="1700" dirty="0"/>
              <a:t> (</a:t>
            </a:r>
            <a:r>
              <a:rPr lang="fi-FI" sz="1700" dirty="0" err="1"/>
              <a:t>pomit</a:t>
            </a:r>
            <a:r>
              <a:rPr lang="fi-FI" sz="1700" dirty="0"/>
              <a:t> 60 op):</a:t>
            </a:r>
            <a:br>
              <a:rPr lang="fi-FI" sz="1700" dirty="0"/>
            </a:br>
            <a:br>
              <a:rPr lang="fi-FI" sz="1700" dirty="0"/>
            </a:br>
            <a:r>
              <a:rPr lang="fi-FI" sz="1700" dirty="0"/>
              <a:t>Millaista asiantuntijuutta saavutin? </a:t>
            </a:r>
            <a:br>
              <a:rPr lang="fi-FI" sz="1700" dirty="0"/>
            </a:br>
            <a:br>
              <a:rPr lang="fi-FI" sz="1700" dirty="0"/>
            </a:br>
            <a:r>
              <a:rPr lang="fi-FI" sz="1700" dirty="0"/>
              <a:t>Mitä jäi saavuttamatta?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FA5090-7F3E-451D-BCFC-513E2AEED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6876" y="52628"/>
            <a:ext cx="6374208" cy="66116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b="1" dirty="0">
                <a:solidFill>
                  <a:schemeClr val="tx1"/>
                </a:solidFill>
              </a:rPr>
              <a:t>Opintokokonaisuuden suoritettuaan opiskelija </a:t>
            </a:r>
          </a:p>
          <a:p>
            <a:r>
              <a:rPr lang="fi-FI" dirty="0">
                <a:solidFill>
                  <a:schemeClr val="tx1"/>
                </a:solidFill>
              </a:rPr>
              <a:t>tiedostaa omat asenteensa eri oppiaineita kohtaan ja kykenee tarkastelemaan niitä kriittisesti</a:t>
            </a:r>
          </a:p>
          <a:p>
            <a:r>
              <a:rPr lang="fi-FI" dirty="0">
                <a:solidFill>
                  <a:schemeClr val="tx1"/>
                </a:solidFill>
              </a:rPr>
              <a:t>tunnistaa oppiaineiden ja -sisältöjen merkityksen lapsen kehityksen ja hyvinvoinnin näkökulmasta</a:t>
            </a:r>
          </a:p>
          <a:p>
            <a:r>
              <a:rPr lang="fi-FI" dirty="0">
                <a:solidFill>
                  <a:schemeClr val="tx1"/>
                </a:solidFill>
              </a:rPr>
              <a:t>ymmärtää osallistavan kasvatuksen ja monikulttuurisuuden tuomat mahdollisuudet ja haasteet oppimiselle ja opettamiselle</a:t>
            </a:r>
          </a:p>
          <a:p>
            <a:r>
              <a:rPr lang="fi-FI" dirty="0">
                <a:solidFill>
                  <a:schemeClr val="tx1"/>
                </a:solidFill>
              </a:rPr>
              <a:t>tunnistaa oppiaineiden ja -sisältöjen erityisluonteen ja osaa samalla tarkastella ja jäsentää ilmiöitä yli oppiainerajojen</a:t>
            </a:r>
          </a:p>
          <a:p>
            <a:r>
              <a:rPr lang="fi-FI" dirty="0">
                <a:solidFill>
                  <a:schemeClr val="tx1"/>
                </a:solidFill>
              </a:rPr>
              <a:t>osaa eritellä oppiaineiden pedagogista kulttuuria sekä oppiainekirjoon liittyviä erilaisia, esimerkiksi ideologisia ja poliittisia sidoksia</a:t>
            </a:r>
          </a:p>
          <a:p>
            <a:r>
              <a:rPr lang="fi-FI" dirty="0">
                <a:solidFill>
                  <a:schemeClr val="tx1"/>
                </a:solidFill>
              </a:rPr>
              <a:t>osaa suunnitella ja toteuttaa opetusta ja arvioida oppimista eri oppiaineissa ja integroivissa oppimiskokonaisuuksissa luokilla 1–6 sekä esiopetuksen eri sisältöalueilla.</a:t>
            </a:r>
          </a:p>
        </p:txBody>
      </p:sp>
    </p:spTree>
    <p:extLst>
      <p:ext uri="{BB962C8B-B14F-4D97-AF65-F5344CB8AC3E}">
        <p14:creationId xmlns:p14="http://schemas.microsoft.com/office/powerpoint/2010/main" val="416884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"/>
          <p:cNvSpPr>
            <a:spLocks noGrp="1"/>
          </p:cNvSpPr>
          <p:nvPr>
            <p:ph type="title"/>
          </p:nvPr>
        </p:nvSpPr>
        <p:spPr>
          <a:xfrm>
            <a:off x="549796" y="332656"/>
            <a:ext cx="10573818" cy="1143000"/>
          </a:xfrm>
        </p:spPr>
        <p:txBody>
          <a:bodyPr rtlCol="0"/>
          <a:lstStyle/>
          <a:p>
            <a:pPr rtl="0"/>
            <a:r>
              <a:rPr lang="fi-FI" dirty="0">
                <a:latin typeface="Bernard MT Condensed" panose="02050806060905020404" pitchFamily="18" charset="0"/>
              </a:rPr>
              <a:t>POM Koontiseminaari</a:t>
            </a:r>
          </a:p>
        </p:txBody>
      </p:sp>
      <p:sp>
        <p:nvSpPr>
          <p:cNvPr id="14" name="Sisällön paikkamerkki 2"/>
          <p:cNvSpPr>
            <a:spLocks noGrp="1"/>
          </p:cNvSpPr>
          <p:nvPr>
            <p:ph idx="1"/>
          </p:nvPr>
        </p:nvSpPr>
        <p:spPr>
          <a:xfrm>
            <a:off x="909836" y="1772816"/>
            <a:ext cx="10657184" cy="4608512"/>
          </a:xfrm>
        </p:spPr>
        <p:txBody>
          <a:bodyPr rtlCol="0">
            <a:normAutofit fontScale="92500" lnSpcReduction="20000"/>
          </a:bodyPr>
          <a:lstStyle/>
          <a:p>
            <a:pPr marL="0" indent="0">
              <a:buNone/>
            </a:pPr>
            <a:r>
              <a:rPr lang="fi-FI" b="1" dirty="0"/>
              <a:t>Koontiseminaarin käytyäsi</a:t>
            </a:r>
            <a:endParaRPr lang="fi-FI" dirty="0"/>
          </a:p>
          <a:p>
            <a:r>
              <a:rPr lang="fi-FI" dirty="0"/>
              <a:t>ymmärrät perusopetuksessa opetettavien aineiden ja oppimiskokonaisuuksien monialaisten opintojen merkityksen luokanopettajan asiantuntijuuden rakentumisessa ja opettajan ammatissa</a:t>
            </a:r>
          </a:p>
          <a:p>
            <a:r>
              <a:rPr lang="fi-FI" dirty="0"/>
              <a:t>osaat tarkastella omaa asiantuntijuuttasi ja eritellä omia kehittymistarpeitasi.</a:t>
            </a:r>
          </a:p>
          <a:p>
            <a:pPr marL="0" indent="0">
              <a:buNone/>
            </a:pPr>
            <a:r>
              <a:rPr lang="fi-FI" b="1" dirty="0"/>
              <a:t>Toteutustapamme:</a:t>
            </a:r>
            <a:endParaRPr lang="fi-FI" dirty="0"/>
          </a:p>
          <a:p>
            <a:r>
              <a:rPr lang="fi-FI" dirty="0"/>
              <a:t>1 op </a:t>
            </a:r>
            <a:r>
              <a:rPr lang="fi-FI" dirty="0" err="1">
                <a:hlinkClick r:id="rId3"/>
              </a:rPr>
              <a:t>PROpe</a:t>
            </a:r>
            <a:r>
              <a:rPr lang="fi-FI" dirty="0">
                <a:hlinkClick r:id="rId3"/>
              </a:rPr>
              <a:t>-sivuston</a:t>
            </a:r>
            <a:r>
              <a:rPr lang="fi-FI" dirty="0"/>
              <a:t> päivittämistä/laatimista</a:t>
            </a:r>
          </a:p>
          <a:p>
            <a:r>
              <a:rPr lang="fi-FI" dirty="0"/>
              <a:t>2 op seminaaritapaamisia yht. 10 tuntia + seminaaritehtäviä</a:t>
            </a:r>
          </a:p>
          <a:p>
            <a:pPr lvl="1"/>
            <a:r>
              <a:rPr lang="fi-FI" dirty="0"/>
              <a:t>”aukkopaikkatehtävä” (sis. mm. asiantuntijahaastattelun)</a:t>
            </a:r>
          </a:p>
          <a:p>
            <a:pPr lvl="1"/>
            <a:r>
              <a:rPr lang="fi-FI" dirty="0">
                <a:hlinkClick r:id="rId4"/>
              </a:rPr>
              <a:t>POM-opintokokonaisuuden loppuarviointi</a:t>
            </a:r>
            <a:r>
              <a:rPr lang="fi-FI" dirty="0"/>
              <a:t> (liittymisavain POM-loppuarviointi)</a:t>
            </a:r>
          </a:p>
          <a:p>
            <a:pPr marL="0" indent="0">
              <a:buNone/>
            </a:pPr>
            <a:r>
              <a:rPr lang="fi-FI" b="1" dirty="0"/>
              <a:t>Kurssin arviointi:</a:t>
            </a:r>
            <a:endParaRPr lang="fi-FI" dirty="0"/>
          </a:p>
          <a:p>
            <a:r>
              <a:rPr lang="fi-FI" dirty="0"/>
              <a:t>arviointi itse- ja vertaisarviointi (ope +/-1)</a:t>
            </a:r>
          </a:p>
        </p:txBody>
      </p:sp>
    </p:spTree>
    <p:extLst>
      <p:ext uri="{BB962C8B-B14F-4D97-AF65-F5344CB8AC3E}">
        <p14:creationId xmlns:p14="http://schemas.microsoft.com/office/powerpoint/2010/main" val="49046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58896" y="239271"/>
            <a:ext cx="8579742" cy="360040"/>
          </a:xfrm>
        </p:spPr>
        <p:txBody>
          <a:bodyPr anchorCtr="1">
            <a:normAutofit fontScale="90000"/>
          </a:bodyPr>
          <a:lstStyle/>
          <a:p>
            <a:pPr eaLnBrk="1" hangingPunct="1">
              <a:defRPr/>
            </a:pPr>
            <a:r>
              <a:rPr lang="fi-FI" sz="2180" b="1" dirty="0">
                <a:solidFill>
                  <a:schemeClr val="tx2"/>
                </a:solidFill>
                <a:latin typeface="Garamond" pitchFamily="18" charset="0"/>
              </a:rPr>
              <a:t>Akselitehtävä: osaamiseni, suhteeni ja asenteeni eri oppiaineita kohtaan</a:t>
            </a:r>
            <a:br>
              <a:rPr lang="fi-FI" sz="2672" b="1" dirty="0">
                <a:solidFill>
                  <a:schemeClr val="tx2"/>
                </a:solidFill>
                <a:latin typeface="Garamond" pitchFamily="18" charset="0"/>
              </a:rPr>
            </a:br>
            <a:r>
              <a:rPr lang="fi-FI" sz="1828" b="1" dirty="0">
                <a:solidFill>
                  <a:schemeClr val="tx2"/>
                </a:solidFill>
                <a:latin typeface="Garamond" pitchFamily="18" charset="0"/>
              </a:rPr>
              <a:t>(AI, HY, KA*, KU, MU, LI &amp; TT, TS, TN, MA, YL</a:t>
            </a: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>
            <a:off x="6017803" y="1052736"/>
            <a:ext cx="5172" cy="51861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9" tIns="45719" rIns="91439" bIns="45719"/>
          <a:lstStyle/>
          <a:p>
            <a:endParaRPr lang="fi-FI" sz="1266"/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3286100" y="3680619"/>
            <a:ext cx="546340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9" tIns="45719" rIns="91439" bIns="45719"/>
          <a:lstStyle/>
          <a:p>
            <a:endParaRPr lang="fi-FI" sz="1266"/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589281" y="729398"/>
            <a:ext cx="2853664" cy="37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9" tIns="45719" rIns="91439" bIns="45719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pitchFamily="34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 dirty="0">
                <a:latin typeface="Arial" pitchFamily="34" charset="0"/>
                <a:cs typeface="Arial" pitchFamily="34" charset="0"/>
              </a:rPr>
              <a:t>”Kiinnostaa tosi paljon”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602569" y="3253581"/>
            <a:ext cx="1922897" cy="654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9" tIns="45719" rIns="91439" bIns="45719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pitchFamily="34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 dirty="0">
                <a:latin typeface="Arial" pitchFamily="34" charset="0"/>
                <a:cs typeface="Arial" pitchFamily="34" charset="0"/>
              </a:rPr>
              <a:t>” Tiedän/osaan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 dirty="0">
                <a:latin typeface="Arial" pitchFamily="34" charset="0"/>
                <a:cs typeface="Arial" pitchFamily="34" charset="0"/>
              </a:rPr>
              <a:t>kaiken”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5506588" y="6308726"/>
            <a:ext cx="1059904" cy="37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9" tIns="45719" rIns="91439" bIns="45719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pitchFamily="34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>
                <a:latin typeface="Arial" pitchFamily="34" charset="0"/>
                <a:cs typeface="Arial" pitchFamily="34" charset="0"/>
              </a:rPr>
              <a:t>”EVVK”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522412" y="3357563"/>
            <a:ext cx="1763688" cy="93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9" tIns="45719" rIns="91439" bIns="45719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pitchFamily="34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 dirty="0">
                <a:latin typeface="Arial" pitchFamily="34" charset="0"/>
                <a:cs typeface="Arial" pitchFamily="34" charset="0"/>
              </a:rPr>
              <a:t>” En tiedä /en osaa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 dirty="0">
                <a:latin typeface="Arial" pitchFamily="34" charset="0"/>
                <a:cs typeface="Arial" pitchFamily="34" charset="0"/>
              </a:rPr>
              <a:t>mitään”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3108203" y="3068639"/>
            <a:ext cx="2795763" cy="37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9" tIns="45719" rIns="91439" bIns="45719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pitchFamily="34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>
                <a:latin typeface="Arial" pitchFamily="34" charset="0"/>
                <a:cs typeface="Arial" pitchFamily="34" charset="0"/>
              </a:rPr>
              <a:t>TIETO- &amp; TAITOAKSELI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6015804" y="2085259"/>
            <a:ext cx="465959" cy="386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91439" tIns="45719" rIns="91439" bIns="45719">
            <a:spAutoFit/>
          </a:bodyPr>
          <a:lstStyle>
            <a:lvl1pPr eaLnBrk="0" hangingPunct="0">
              <a:spcBef>
                <a:spcPts val="1200"/>
              </a:spcBef>
              <a:buClr>
                <a:srgbClr val="838995"/>
              </a:buClr>
              <a:buFont typeface="Arial" pitchFamily="34" charset="0"/>
              <a:defRPr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orbel" pitchFamily="34" charset="0"/>
                <a:cs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i-FI" altLang="fi-FI" sz="1828" b="1">
                <a:latin typeface="Arial" pitchFamily="34" charset="0"/>
                <a:cs typeface="Arial" pitchFamily="34" charset="0"/>
              </a:rPr>
              <a:t>MOTIVAATIO- JA ASENNEAKSELI</a:t>
            </a:r>
          </a:p>
        </p:txBody>
      </p:sp>
      <p:sp>
        <p:nvSpPr>
          <p:cNvPr id="2" name="Tekstiruutu 1"/>
          <p:cNvSpPr txBox="1"/>
          <p:nvPr/>
        </p:nvSpPr>
        <p:spPr>
          <a:xfrm>
            <a:off x="8398669" y="6276818"/>
            <a:ext cx="1887829" cy="34118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r>
              <a:rPr lang="fi-FI" sz="1266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* </a:t>
            </a:r>
            <a:r>
              <a:rPr lang="fi-FI" sz="1617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katsomusaineet</a:t>
            </a:r>
            <a:endParaRPr lang="fi-FI" sz="1617" dirty="0"/>
          </a:p>
        </p:txBody>
      </p:sp>
    </p:spTree>
    <p:extLst>
      <p:ext uri="{BB962C8B-B14F-4D97-AF65-F5344CB8AC3E}">
        <p14:creationId xmlns:p14="http://schemas.microsoft.com/office/powerpoint/2010/main" val="144121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93812" y="404664"/>
            <a:ext cx="9817224" cy="663352"/>
          </a:xfrm>
        </p:spPr>
        <p:txBody>
          <a:bodyPr/>
          <a:lstStyle/>
          <a:p>
            <a:r>
              <a:rPr lang="fi-FI" b="1" dirty="0">
                <a:latin typeface="Bernard MT Condensed" panose="02050806060905020404" pitchFamily="18" charset="0"/>
              </a:rPr>
              <a:t>”Aukkopaikkatehtävä</a:t>
            </a:r>
            <a:r>
              <a:rPr lang="fi-FI" dirty="0">
                <a:latin typeface="Bernard MT Condensed" panose="02050806060905020404" pitchFamily="18" charset="0"/>
              </a:rPr>
              <a:t>” asiantuntijuutenne kehittämiseen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81844" y="1340768"/>
            <a:ext cx="10585176" cy="5256584"/>
          </a:xfrm>
        </p:spPr>
        <p:txBody>
          <a:bodyPr>
            <a:normAutofit/>
          </a:bodyPr>
          <a:lstStyle/>
          <a:p>
            <a:pPr marL="621982" lvl="1" indent="-342900">
              <a:buAutoNum type="arabicPeriod"/>
            </a:pPr>
            <a:r>
              <a:rPr lang="fi-FI" dirty="0"/>
              <a:t>Mitä POM-opinnoissa saavuttamani asiantuntijuus on? Millaista asiantuntijuutta POM-opinnoilla ylipäätään voidaan saavuttaa?</a:t>
            </a:r>
          </a:p>
          <a:p>
            <a:pPr marL="279082" lvl="1" indent="0">
              <a:buNone/>
            </a:pPr>
            <a:r>
              <a:rPr lang="fi-FI" dirty="0"/>
              <a:t>2. Mitä minulta jäi saavuttamatta? </a:t>
            </a:r>
          </a:p>
          <a:p>
            <a:pPr marL="279082" lvl="1" indent="0">
              <a:buNone/>
            </a:pPr>
            <a:r>
              <a:rPr lang="fi-FI" dirty="0"/>
              <a:t>3. Mitkä ovat merkittävimmät asiantuntijuuden aukot, jotka jäivät POM-opintojen jälkeen täyttymättä. </a:t>
            </a:r>
          </a:p>
          <a:p>
            <a:pPr marL="0" indent="0">
              <a:buNone/>
            </a:pPr>
            <a:r>
              <a:rPr lang="fi-FI" b="1" dirty="0"/>
              <a:t>Laatikaa suunnitelma aukkojen täyttämiseksi: </a:t>
            </a:r>
          </a:p>
          <a:p>
            <a:pPr lvl="1"/>
            <a:r>
              <a:rPr lang="fi-FI" dirty="0"/>
              <a:t>Pohtikaa, mitä selvitetään jo yhdessä opintojen aikana; tarvitseeko asiantuntijuutta kehittää teorian vai käytännön vai niiden yhteyden välillä?</a:t>
            </a:r>
          </a:p>
          <a:p>
            <a:pPr lvl="1"/>
            <a:r>
              <a:rPr lang="fi-FI" dirty="0"/>
              <a:t>Mitä asiantuntijuus on? Mistä haen sitä: haenko kirjallisuudesta, haenko asiantuntijalta, menenkö observoimaan toimintaa jne.?</a:t>
            </a:r>
          </a:p>
          <a:p>
            <a:pPr marL="0" indent="0">
              <a:buNone/>
            </a:pPr>
            <a:r>
              <a:rPr lang="fi-FI" b="1" dirty="0"/>
              <a:t>Haastattelutehtävä osana aukkopaikkatehtävää:</a:t>
            </a:r>
          </a:p>
          <a:p>
            <a:pPr lvl="1"/>
            <a:r>
              <a:rPr lang="fi-FI" dirty="0"/>
              <a:t>Haastattele/haastatelkaa jotakin asiantuntijaa, jonka tiedätte tuovan teille lisäymmärrystä, asiantuntijuutta ja jopa osaamista johonkin kehittymiskohteeseenne. Haastateltava voi olla ihailemanne opettaja, tutkija, vanhempi, kansalaisaktiivi, poliitikko tms.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6920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70F5-4969-C432-0D36-8FD7131BD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/>
              <a:t>Aukkopaikkatehtävän muoto ja toteutus: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88185-E058-4DC2-7A50-12B9DB237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/>
              <a:t>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- Kattava </a:t>
            </a:r>
            <a:r>
              <a:rPr lang="fi-FI" dirty="0" err="1"/>
              <a:t>posteresitys</a:t>
            </a:r>
            <a:r>
              <a:rPr lang="fi-FI" dirty="0"/>
              <a:t> (8-10 ) , josta käy ilmi huolellinen perehtymisenne aiheeseen. Oltava taustakirjallisuutta (n. 2-4) ja mielellään haastattelu tai observointia tai itse osallistumista tms. </a:t>
            </a:r>
          </a:p>
          <a:p>
            <a:pPr>
              <a:buFontTx/>
              <a:buChar char="-"/>
            </a:pPr>
            <a:r>
              <a:rPr lang="fi-FI" dirty="0"/>
              <a:t>Toteutus </a:t>
            </a:r>
            <a:r>
              <a:rPr lang="fi-FI" dirty="0" err="1"/>
              <a:t>posternäyttelynä</a:t>
            </a:r>
            <a:r>
              <a:rPr lang="fi-FI" dirty="0"/>
              <a:t> jossa </a:t>
            </a:r>
            <a:r>
              <a:rPr lang="fi-FI" dirty="0" err="1"/>
              <a:t>osallistetaan</a:t>
            </a:r>
            <a:r>
              <a:rPr lang="fi-FI" dirty="0"/>
              <a:t> muita (erilaisia tehtäviä, pohdintoja </a:t>
            </a:r>
            <a:r>
              <a:rPr lang="fi-FI" dirty="0" err="1"/>
              <a:t>jne</a:t>
            </a:r>
            <a:r>
              <a:rPr lang="fi-FI" dirty="0"/>
              <a:t>)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3680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98AD482-27A4-454E-8A3A-84F73CBDA7E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2422E2-F15A-43AE-98F1-7210710B0EB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6391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 title="Left scallop edge">
            <a:extLst>
              <a:ext uri="{FF2B5EF4-FFF2-40B4-BE49-F238E27FC236}">
                <a16:creationId xmlns:a16="http://schemas.microsoft.com/office/drawing/2014/main" id="{BDC8164B-5FC0-4CBD-B7AE-0CB8780FFCB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593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E30605C-E83B-4A30-AAB2-7197B9E07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594" y="229762"/>
            <a:ext cx="3655873" cy="4701244"/>
          </a:xfrm>
        </p:spPr>
        <p:txBody>
          <a:bodyPr anchor="ctr">
            <a:normAutofit/>
          </a:bodyPr>
          <a:lstStyle/>
          <a:p>
            <a:r>
              <a:rPr lang="fi-FI" sz="4000" dirty="0" err="1"/>
              <a:t>PROpe</a:t>
            </a:r>
            <a:r>
              <a:rPr lang="fi-FI" sz="3200" dirty="0"/>
              <a:t> </a:t>
            </a:r>
            <a:r>
              <a:rPr lang="fi-FI" sz="2200" dirty="0"/>
              <a:t>Opeopiskelijan kasvunkansio</a:t>
            </a:r>
            <a:br>
              <a:rPr lang="fi-FI" sz="2200" dirty="0"/>
            </a:br>
            <a:r>
              <a:rPr lang="fi-FI" sz="2200" dirty="0"/>
              <a:t> https://peda.net/jyu/okl/propetyöskentely </a:t>
            </a:r>
            <a:br>
              <a:rPr lang="fi-FI" sz="2200" dirty="0"/>
            </a:br>
            <a:br>
              <a:rPr lang="fi-FI" sz="2200" dirty="0"/>
            </a:br>
            <a:endParaRPr lang="fi-FI" sz="22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BB29A3-26CF-4A1E-9CFD-08347CE1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325" y="229763"/>
            <a:ext cx="6765196" cy="655916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b="1" dirty="0" err="1">
                <a:solidFill>
                  <a:schemeClr val="tx1"/>
                </a:solidFill>
              </a:rPr>
              <a:t>Prope</a:t>
            </a:r>
            <a:r>
              <a:rPr lang="fi-FI" b="1" dirty="0">
                <a:solidFill>
                  <a:schemeClr val="tx1"/>
                </a:solidFill>
              </a:rPr>
              <a:t>-työskentely POM-koontiseminaarissa:</a:t>
            </a:r>
          </a:p>
          <a:p>
            <a:pPr marL="0" indent="0">
              <a:buNone/>
            </a:pPr>
            <a:r>
              <a:rPr lang="fi-FI" dirty="0"/>
              <a:t>Tutustu OKL:n opetussuunnitelman seitsemään keskeiseen ydinosaamisalueeseen ja työstä niitä kirjallisuutta hyväksi käyttäen</a:t>
            </a:r>
          </a:p>
          <a:p>
            <a:pPr>
              <a:buFontTx/>
              <a:buChar char="-"/>
            </a:pPr>
            <a:r>
              <a:rPr lang="fi-FI" dirty="0"/>
              <a:t>Mitä ajattelen, millainen olen ja miten minun on kehityttävä suhteessa osaamisalueisiin</a:t>
            </a:r>
          </a:p>
          <a:p>
            <a:pPr>
              <a:buFontTx/>
              <a:buChar char="-"/>
            </a:pPr>
            <a:r>
              <a:rPr lang="fi-FI" dirty="0"/>
              <a:t>Käytä reflektion tukena vähintään yhtä lähdettä </a:t>
            </a:r>
          </a:p>
          <a:p>
            <a:pPr marL="0" indent="0">
              <a:buNone/>
            </a:pPr>
            <a:r>
              <a:rPr lang="fi-FI" b="1" dirty="0">
                <a:solidFill>
                  <a:schemeClr val="tx1"/>
                </a:solidFill>
              </a:rPr>
              <a:t>Mitä siis tehdään:</a:t>
            </a:r>
          </a:p>
          <a:p>
            <a:pPr marL="0" indent="0">
              <a:buNone/>
            </a:pPr>
            <a:r>
              <a:rPr lang="fi-FI" b="1" dirty="0"/>
              <a:t>1. Kirjoitetaan ydinosaamisbloggaukset, </a:t>
            </a:r>
            <a:r>
              <a:rPr lang="fi-FI" dirty="0"/>
              <a:t>joissa tarkastellaan omaa osaamista suhteessa ydinosaamisalueisiin ja laaditaan kehittymissuunnitelma (omien heikkouksien ja vahvuuksien tunnistaminen)</a:t>
            </a:r>
            <a:endParaRPr lang="fi-FI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i-FI" dirty="0">
                <a:solidFill>
                  <a:schemeClr val="tx1"/>
                </a:solidFill>
              </a:rPr>
              <a:t>2. Laaditaan lopuksi yhteenveto (0koonti opitusta) joko KK-tavoitteiden, KM-tavoitteiden tai opintokokonaisuuden tavoitteiden perusteella omasta osaamisesta (n. 3 </a:t>
            </a:r>
            <a:r>
              <a:rPr lang="fi-FI" dirty="0" err="1">
                <a:solidFill>
                  <a:schemeClr val="tx1"/>
                </a:solidFill>
              </a:rPr>
              <a:t>sv</a:t>
            </a:r>
            <a:r>
              <a:rPr lang="fi-FI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8562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5B6F71-8A78-4117-BA90-C60B6C50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POMM-opintokokonaisuuden loppuarviointi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7767A6-1AD3-4181-890B-23ADD977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351" y="1710388"/>
            <a:ext cx="10175672" cy="4169205"/>
          </a:xfrm>
        </p:spPr>
        <p:txBody>
          <a:bodyPr/>
          <a:lstStyle/>
          <a:p>
            <a:r>
              <a:rPr lang="fi-FI" dirty="0">
                <a:solidFill>
                  <a:schemeClr val="tx1"/>
                </a:solidFill>
              </a:rPr>
              <a:t>Tehdään </a:t>
            </a:r>
            <a:r>
              <a:rPr lang="fi-FI" dirty="0" err="1">
                <a:solidFill>
                  <a:schemeClr val="tx1"/>
                </a:solidFill>
              </a:rPr>
              <a:t>Pedanetiin</a:t>
            </a:r>
            <a:r>
              <a:rPr lang="fi-FI" dirty="0">
                <a:solidFill>
                  <a:schemeClr val="tx1"/>
                </a:solidFill>
              </a:rPr>
              <a:t> https://peda.net/jyu/okl/pom-opinnot/pl </a:t>
            </a:r>
          </a:p>
          <a:p>
            <a:r>
              <a:rPr lang="fi-FI" dirty="0">
                <a:solidFill>
                  <a:schemeClr val="tx1"/>
                </a:solidFill>
              </a:rPr>
              <a:t> Tee sitten arviointi, kun olet tehnyt kaikki </a:t>
            </a:r>
            <a:r>
              <a:rPr lang="fi-FI" dirty="0" err="1">
                <a:solidFill>
                  <a:schemeClr val="tx1"/>
                </a:solidFill>
              </a:rPr>
              <a:t>pomit</a:t>
            </a:r>
            <a:r>
              <a:rPr lang="fi-FI" dirty="0">
                <a:solidFill>
                  <a:schemeClr val="tx1"/>
                </a:solidFill>
              </a:rPr>
              <a:t> (60 op) </a:t>
            </a:r>
          </a:p>
          <a:p>
            <a:r>
              <a:rPr lang="fi-FI" dirty="0">
                <a:solidFill>
                  <a:schemeClr val="tx1"/>
                </a:solidFill>
              </a:rPr>
              <a:t>Vaikka olet antanut palautetta yksittäisiä oppiaineiden kursseja, niin nyt arvioit opintokokonaisuutta osiensa summana eli arvioit kutakin yksittäistä oppiainetta osana laajaa 60 opintopisteen kokonaisuutta, osana luokanopettajaopintojasi. </a:t>
            </a:r>
          </a:p>
        </p:txBody>
      </p:sp>
    </p:spTree>
    <p:extLst>
      <p:ext uri="{BB962C8B-B14F-4D97-AF65-F5344CB8AC3E}">
        <p14:creationId xmlns:p14="http://schemas.microsoft.com/office/powerpoint/2010/main" val="357613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5ED8B-1F92-3585-806A-880EFC5AD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Kotitehtävä ensi kerraksi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D395C-D494-02D1-3923-058F0F8B1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Aukkopaikkatehtävä: Mieti sinua kiinnostavia aiheita ensi </a:t>
            </a:r>
            <a:r>
              <a:rPr lang="fi-FI" dirty="0" err="1"/>
              <a:t>kerrakssi</a:t>
            </a:r>
            <a:endParaRPr lang="fi-FI" dirty="0"/>
          </a:p>
          <a:p>
            <a:r>
              <a:rPr lang="fi-FI" dirty="0"/>
              <a:t>Voit aloittaa jo </a:t>
            </a:r>
            <a:r>
              <a:rPr lang="fi-FI" dirty="0" err="1"/>
              <a:t>PROpen</a:t>
            </a:r>
            <a:r>
              <a:rPr lang="fi-FI" dirty="0"/>
              <a:t> työstämisen</a:t>
            </a:r>
          </a:p>
        </p:txBody>
      </p:sp>
    </p:spTree>
    <p:extLst>
      <p:ext uri="{BB962C8B-B14F-4D97-AF65-F5344CB8AC3E}">
        <p14:creationId xmlns:p14="http://schemas.microsoft.com/office/powerpoint/2010/main" val="193230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10793106_TF02886637_TF02886637" id="{BF6216A0-600F-411A-9261-20213D67A3DC}" vid="{8FDD7FCF-3C70-4F5C-99BE-783AF52D8500}"/>
    </a:ext>
  </a:extLst>
</a:theme>
</file>

<file path=ppt/theme/theme2.xml><?xml version="1.0" encoding="utf-8"?>
<a:theme xmlns:a="http://schemas.openxmlformats.org/drawingml/2006/main" name="Office-teema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c167213-36fa-43ce-a5b8-f5dde8fe5ad3}" enabled="1" method="Standard" siteId="{e9662d58-caa4-4bc1-b138-c8b1acab5a1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Vesiväriesitys (laajakuva)</Template>
  <TotalTime>316</TotalTime>
  <Words>732</Words>
  <Application>Microsoft Office PowerPoint</Application>
  <PresentationFormat>Custom</PresentationFormat>
  <Paragraphs>80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Bernard MT Condensed</vt:lpstr>
      <vt:lpstr>Garamond</vt:lpstr>
      <vt:lpstr>Palatino Linotype</vt:lpstr>
      <vt:lpstr>Watercolor_16x9</vt:lpstr>
      <vt:lpstr>POMM1100 Monialaisten opintojen koontiseminaari</vt:lpstr>
      <vt:lpstr>Virittäytymistä tunnelmaan nopan avulla</vt:lpstr>
      <vt:lpstr>Tapaamiset 10 t </vt:lpstr>
      <vt:lpstr>POM-opintokokonaisuuden 60 op osaamistavoitteet  Matka kohti asiantuntijuutta (pomit 60 op):  Millaista asiantuntijuutta saavutin?   Mitä jäi saavuttamatta? </vt:lpstr>
      <vt:lpstr>POM Koontiseminaari</vt:lpstr>
      <vt:lpstr>Akselitehtävä: osaamiseni, suhteeni ja asenteeni eri oppiaineita kohtaan (AI, HY, KA*, KU, MU, LI &amp; TT, TS, TN, MA, YL</vt:lpstr>
      <vt:lpstr>”Aukkopaikkatehtävä” asiantuntijuutenne kehittämiseen</vt:lpstr>
      <vt:lpstr>Aukkopaikkatehtävän muoto ja toteutus:</vt:lpstr>
      <vt:lpstr>PROpe Opeopiskelijan kasvunkansio  https://peda.net/jyu/okl/propetyöskentely   </vt:lpstr>
      <vt:lpstr>POMM-opintokokonaisuuden loppuarviointi</vt:lpstr>
      <vt:lpstr>Kotitehtävä ensi kerraksi</vt:lpstr>
    </vt:vector>
  </TitlesOfParts>
  <Company>University Of Jyväskylä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POMM1100 Monialaisten opintojen loppuseminaari</dc:title>
  <dc:creator>Kainulainen, Johanna</dc:creator>
  <cp:lastModifiedBy>Kepler-Uotinen, Kaili</cp:lastModifiedBy>
  <cp:revision>26</cp:revision>
  <cp:lastPrinted>2018-04-23T15:10:47Z</cp:lastPrinted>
  <dcterms:created xsi:type="dcterms:W3CDTF">2017-11-09T16:06:43Z</dcterms:created>
  <dcterms:modified xsi:type="dcterms:W3CDTF">2026-10-23T06:49:40Z</dcterms:modified>
</cp:coreProperties>
</file>