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8" r:id="rId6"/>
    <p:sldId id="264" r:id="rId7"/>
    <p:sldId id="259" r:id="rId8"/>
    <p:sldId id="260" r:id="rId9"/>
    <p:sldId id="261" r:id="rId10"/>
    <p:sldId id="262" r:id="rId11"/>
    <p:sldId id="263" r:id="rId12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58"/>
            <p14:sldId id="264"/>
            <p14:sldId id="259"/>
            <p14:sldId id="260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033" autoAdjust="0"/>
    <p:restoredTop sz="86395"/>
  </p:normalViewPr>
  <p:slideViewPr>
    <p:cSldViewPr snapToGrid="0" snapToObjects="1">
      <p:cViewPr varScale="1">
        <p:scale>
          <a:sx n="23" d="100"/>
          <a:sy n="23" d="100"/>
        </p:scale>
        <p:origin x="90" y="762"/>
      </p:cViewPr>
      <p:guideLst/>
    </p:cSldViewPr>
  </p:slideViewPr>
  <p:outlineViewPr>
    <p:cViewPr>
      <p:scale>
        <a:sx n="33" d="100"/>
        <a:sy n="33" d="100"/>
      </p:scale>
      <p:origin x="0" y="-51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31.3.2022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31.3.2022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Lumo 3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8. Luterilaiset vuosisadat osana Ruotsia ja Venäjää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Lumo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/>
              <a:t>4–6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5E64EE-92AE-4941-91D1-8624C22A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7900" dirty="0">
                <a:solidFill>
                  <a:schemeClr val="accent4"/>
                </a:solidFill>
              </a:rPr>
              <a:t>Luterilaisuuteen siirryttiin poliittisista syistä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ADA24-CEA4-4ADE-8E6F-0FEEC7C5B8F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>
                <a:latin typeface="Calibri"/>
                <a:cs typeface="Calibri"/>
                <a:sym typeface="Calibri"/>
              </a:rPr>
              <a:t>Kuningas Kustaa Vaasa kiinnostui </a:t>
            </a:r>
            <a:r>
              <a:rPr lang="fi-FI" b="1" dirty="0">
                <a:latin typeface="Calibri"/>
                <a:cs typeface="Calibri"/>
                <a:sym typeface="Calibri"/>
              </a:rPr>
              <a:t>reformaatiosta</a:t>
            </a:r>
            <a:r>
              <a:rPr lang="fi-FI" dirty="0">
                <a:latin typeface="Calibri"/>
                <a:cs typeface="Calibri"/>
                <a:sym typeface="Calibri"/>
              </a:rPr>
              <a:t> taloudellisista ja poliittisista syistä.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>
                <a:latin typeface="Calibri"/>
                <a:cs typeface="Calibri"/>
                <a:sym typeface="Calibri"/>
              </a:rPr>
              <a:t>Kirkon varat siirrettiin kruunun haltuun, ruotsinkielinen jumalanpalvelus otettiin käyttöön, luostarit lakkautettiin ja pappien selibaattivaatimuksista luovuttiin.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>
                <a:latin typeface="Calibri"/>
                <a:cs typeface="Calibri"/>
                <a:sym typeface="Calibri"/>
              </a:rPr>
              <a:t>Suomesta tuli luterilainen maa osana Ruotsin valtakuntaa.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BACFF0-49D5-4F44-BA8E-4207BA305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161D68-C863-9148-BD49-672EAE75FA5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Lumo 4–6</a:t>
            </a:r>
          </a:p>
        </p:txBody>
      </p:sp>
    </p:spTree>
    <p:extLst>
      <p:ext uri="{BB962C8B-B14F-4D97-AF65-F5344CB8AC3E}">
        <p14:creationId xmlns:p14="http://schemas.microsoft.com/office/powerpoint/2010/main" val="2392505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n paikkamerkki 7" descr="Kuva, joka sisältää kohteen teksti, kirja&#10;&#10;Kuvaus luotu automaattisesti">
            <a:extLst>
              <a:ext uri="{FF2B5EF4-FFF2-40B4-BE49-F238E27FC236}">
                <a16:creationId xmlns:a16="http://schemas.microsoft.com/office/drawing/2014/main" id="{75913FEE-79E9-48E3-9226-E744B8A118DE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/>
          <a:srcRect t="2133" b="2133"/>
          <a:stretch/>
        </p:blipFill>
        <p:spPr/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65E64EE-92AE-4941-91D1-8624C22A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7900" dirty="0">
                <a:solidFill>
                  <a:schemeClr val="accent4"/>
                </a:solidFill>
              </a:rPr>
              <a:t>Mikael Agricola (n. 1510–1557)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ADA24-CEA4-4ADE-8E6F-0FEEC7C5B8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>
                <a:latin typeface="Calibri"/>
                <a:cs typeface="Calibri"/>
                <a:sym typeface="Calibri"/>
              </a:rPr>
              <a:t>Mikael Agricola kehitti suomen kirjakielen, jotta kansa oppisi lukemaan Raamattua.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>
                <a:latin typeface="Calibri"/>
                <a:cs typeface="Calibri"/>
                <a:sym typeface="Calibri"/>
              </a:rPr>
              <a:t>Agricola kirjoitti ensimmäisen suomenkielisen teoksen, </a:t>
            </a:r>
            <a:r>
              <a:rPr lang="fi-FI" i="1" dirty="0" err="1">
                <a:latin typeface="Calibri"/>
                <a:cs typeface="Calibri"/>
                <a:sym typeface="Calibri"/>
              </a:rPr>
              <a:t>Abckirian</a:t>
            </a:r>
            <a:r>
              <a:rPr lang="fi-FI" i="1" dirty="0">
                <a:latin typeface="Calibri"/>
                <a:cs typeface="Calibri"/>
                <a:sym typeface="Calibri"/>
              </a:rPr>
              <a:t> </a:t>
            </a:r>
            <a:r>
              <a:rPr lang="fi-FI" dirty="0">
                <a:latin typeface="Calibri"/>
                <a:cs typeface="Calibri"/>
                <a:sym typeface="Calibri"/>
              </a:rPr>
              <a:t>(1543) eli aapisen. Uuden testamentin käännös, </a:t>
            </a:r>
            <a:r>
              <a:rPr lang="fi-FI" i="1" dirty="0">
                <a:latin typeface="Calibri"/>
                <a:cs typeface="Calibri"/>
                <a:sym typeface="Calibri"/>
              </a:rPr>
              <a:t>Se </a:t>
            </a:r>
            <a:r>
              <a:rPr lang="fi-FI" i="1" dirty="0" err="1">
                <a:latin typeface="Calibri"/>
                <a:cs typeface="Calibri"/>
                <a:sym typeface="Calibri"/>
              </a:rPr>
              <a:t>Wsi</a:t>
            </a:r>
            <a:r>
              <a:rPr lang="fi-FI" i="1" dirty="0">
                <a:latin typeface="Calibri"/>
                <a:cs typeface="Calibri"/>
                <a:sym typeface="Calibri"/>
              </a:rPr>
              <a:t> </a:t>
            </a:r>
            <a:r>
              <a:rPr lang="fi-FI" i="1" dirty="0" err="1">
                <a:latin typeface="Calibri"/>
                <a:cs typeface="Calibri"/>
                <a:sym typeface="Calibri"/>
              </a:rPr>
              <a:t>Tetsamenti</a:t>
            </a:r>
            <a:r>
              <a:rPr lang="fi-FI" i="1" dirty="0">
                <a:latin typeface="Calibri"/>
                <a:cs typeface="Calibri"/>
                <a:sym typeface="Calibri"/>
              </a:rPr>
              <a:t> </a:t>
            </a:r>
            <a:r>
              <a:rPr lang="fi-FI" dirty="0">
                <a:latin typeface="Calibri"/>
                <a:cs typeface="Calibri"/>
                <a:sym typeface="Calibri"/>
              </a:rPr>
              <a:t>(1548), ilmestyi vuonan 1548.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>
                <a:latin typeface="Calibri"/>
                <a:cs typeface="Calibri"/>
                <a:sym typeface="Calibri"/>
              </a:rPr>
              <a:t>Agricola nimitettiin Turun hiippakunnan piispaksi 1500-luvun puolivälissä.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BACFF0-49D5-4F44-BA8E-4207BA305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161D68-C863-9148-BD49-672EAE75FA5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i-FI" dirty="0"/>
              <a:t>Lumo 4–6</a:t>
            </a:r>
          </a:p>
        </p:txBody>
      </p:sp>
    </p:spTree>
    <p:extLst>
      <p:ext uri="{BB962C8B-B14F-4D97-AF65-F5344CB8AC3E}">
        <p14:creationId xmlns:p14="http://schemas.microsoft.com/office/powerpoint/2010/main" val="1141694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ADA24-CEA4-4ADE-8E6F-0FEEC7C5B8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>
                <a:latin typeface="Calibri"/>
                <a:cs typeface="Calibri"/>
                <a:sym typeface="Calibri"/>
              </a:rPr>
              <a:t>1600-luku oli Ruotsissa suurvaltakauden ja puhdasoppisuuden aikaa.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>
                <a:latin typeface="Calibri"/>
                <a:cs typeface="Calibri"/>
                <a:sym typeface="Calibri"/>
              </a:rPr>
              <a:t>Valtakunnan asukkaiden tuli tunnustaa luterilaista uskoa.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>
                <a:latin typeface="Calibri"/>
                <a:cs typeface="Calibri"/>
                <a:sym typeface="Calibri"/>
              </a:rPr>
              <a:t>Kansanopetusta kehitettiin. Tavoitteena oli kristillisen uskon perusteiden ymmärtäminen.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>
                <a:latin typeface="Calibri"/>
                <a:cs typeface="Calibri"/>
                <a:sym typeface="Calibri"/>
              </a:rPr>
              <a:t>Opetusta tuettiin rippikoululla.</a:t>
            </a:r>
          </a:p>
        </p:txBody>
      </p:sp>
      <p:pic>
        <p:nvPicPr>
          <p:cNvPr id="8" name="Kuvan paikkamerkki 7">
            <a:extLst>
              <a:ext uri="{FF2B5EF4-FFF2-40B4-BE49-F238E27FC236}">
                <a16:creationId xmlns:a16="http://schemas.microsoft.com/office/drawing/2014/main" id="{EF019FD4-2E54-4E97-97CB-641B1F9186EE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/>
          <a:srcRect l="21860" r="21860"/>
          <a:stretch/>
        </p:blipFill>
        <p:spPr>
          <a:xfrm>
            <a:off x="13460186" y="0"/>
            <a:ext cx="10923814" cy="13716000"/>
          </a:xfr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BACFF0-49D5-4F44-BA8E-4207BA305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161D68-C863-9148-BD49-672EAE75FA52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 dirty="0"/>
              <a:t>Lumo 4–6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65E64EE-92AE-4941-91D1-8624C22A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7900" dirty="0">
                <a:solidFill>
                  <a:schemeClr val="accent4"/>
                </a:solidFill>
              </a:rPr>
              <a:t>Kirkko köyhäinhoitajana ja kansan kasvattajana</a:t>
            </a:r>
          </a:p>
        </p:txBody>
      </p:sp>
    </p:spTree>
    <p:extLst>
      <p:ext uri="{BB962C8B-B14F-4D97-AF65-F5344CB8AC3E}">
        <p14:creationId xmlns:p14="http://schemas.microsoft.com/office/powerpoint/2010/main" val="3331320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ADA24-CEA4-4ADE-8E6F-0FEEC7C5B8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cs typeface="Calibri"/>
                <a:sym typeface="Calibri"/>
              </a:rPr>
              <a:t>Korkeakoulutus kehittyi. Turkuun ja Viipuriin perustettiin katedraalikoulut, jotta Suomessa voisi kouluttaa pappeja. Vuonna 1640 Turun koulu muutettiin Turun Akatemiaksi, maan ensimmäiseksi yliopistoksi.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cs typeface="Calibri"/>
                <a:sym typeface="Calibri"/>
              </a:rPr>
              <a:t>Jumalanpalvelukseen tuli osallistua viikoittain. Jumalanpalveluksen ydin oli </a:t>
            </a:r>
            <a:r>
              <a:rPr lang="fi-FI" sz="4800" b="1" dirty="0">
                <a:latin typeface="Calibri"/>
                <a:cs typeface="Calibri"/>
                <a:sym typeface="Calibri"/>
              </a:rPr>
              <a:t>saarna</a:t>
            </a:r>
            <a:r>
              <a:rPr lang="fi-FI" sz="4800" dirty="0">
                <a:latin typeface="Calibri"/>
                <a:cs typeface="Calibri"/>
                <a:sym typeface="Calibri"/>
              </a:rPr>
              <a:t> eli raamatunopetus.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cs typeface="Calibri"/>
                <a:sym typeface="Calibri"/>
              </a:rPr>
              <a:t>Kirkon tehtävänä oli myös köyhäinhoito.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BACFF0-49D5-4F44-BA8E-4207BA305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161D68-C863-9148-BD49-672EAE75FA52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 dirty="0"/>
              <a:t>Lumo 4–6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65E64EE-92AE-4941-91D1-8624C22A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7900" dirty="0">
                <a:solidFill>
                  <a:schemeClr val="accent4"/>
                </a:solidFill>
              </a:rPr>
              <a:t>Kirkko köyhäinhoitajana ja kansan kasvattajana</a:t>
            </a:r>
          </a:p>
        </p:txBody>
      </p:sp>
      <p:pic>
        <p:nvPicPr>
          <p:cNvPr id="10" name="Kuvan paikkamerkki 9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B730874B-CC33-40B6-919B-5C97A90D1F84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2"/>
          <a:srcRect l="20373" t="-17032" r="1904" b="-13090"/>
          <a:stretch/>
        </p:blipFill>
        <p:spPr>
          <a:xfrm>
            <a:off x="13460186" y="0"/>
            <a:ext cx="10923814" cy="13716000"/>
          </a:xfrm>
        </p:spPr>
      </p:pic>
    </p:spTree>
    <p:extLst>
      <p:ext uri="{BB962C8B-B14F-4D97-AF65-F5344CB8AC3E}">
        <p14:creationId xmlns:p14="http://schemas.microsoft.com/office/powerpoint/2010/main" val="2503037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5E64EE-92AE-4941-91D1-8624C22A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7900" dirty="0">
                <a:solidFill>
                  <a:schemeClr val="accent4"/>
                </a:solidFill>
              </a:rPr>
              <a:t>Valistus korosti järkeä, pietismi painotti uskoa</a:t>
            </a:r>
          </a:p>
        </p:txBody>
      </p:sp>
      <p:pic>
        <p:nvPicPr>
          <p:cNvPr id="14" name="Sisällön paikkamerkki 13" descr="Kuva, joka sisältää kohteen teksti, kirja&#10;&#10;Kuvaus luotu automaattisesti">
            <a:extLst>
              <a:ext uri="{FF2B5EF4-FFF2-40B4-BE49-F238E27FC236}">
                <a16:creationId xmlns:a16="http://schemas.microsoft.com/office/drawing/2014/main" id="{2A98D630-CAD4-4CA5-AEC5-D5BFC37EEB5F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1543026" y="4483957"/>
            <a:ext cx="9799825" cy="4748085"/>
          </a:xfr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BACFF0-49D5-4F44-BA8E-4207BA305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161D68-C863-9148-BD49-672EAE75FA5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/>
              <a:t>Lumo 4–6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BDE6D313-253C-42CC-AFF2-0165F938032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658600" y="3061051"/>
            <a:ext cx="11452013" cy="9194447"/>
          </a:xfrm>
        </p:spPr>
        <p:txBody>
          <a:bodyPr>
            <a:normAutofit fontScale="925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5400" dirty="0">
                <a:latin typeface="Calibri"/>
                <a:cs typeface="Calibri"/>
                <a:sym typeface="Calibri"/>
              </a:rPr>
              <a:t>Järkeä ja hyötyä korostanut </a:t>
            </a:r>
            <a:r>
              <a:rPr lang="fi-FI" sz="5400" b="1" dirty="0">
                <a:latin typeface="Calibri"/>
                <a:cs typeface="Calibri"/>
                <a:sym typeface="Calibri"/>
              </a:rPr>
              <a:t>valistusaate</a:t>
            </a:r>
            <a:r>
              <a:rPr lang="fi-FI" sz="5400" dirty="0">
                <a:latin typeface="Calibri"/>
                <a:cs typeface="Calibri"/>
                <a:sym typeface="Calibri"/>
              </a:rPr>
              <a:t> vallitsi Euroopassa 1700-luvulla.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5400" dirty="0">
                <a:latin typeface="Calibri"/>
                <a:cs typeface="Calibri"/>
                <a:sym typeface="Calibri"/>
              </a:rPr>
              <a:t>Papiston koulutustaso parani. Papit valistivat kansaa käytännön asioissa.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5400" dirty="0">
                <a:latin typeface="Calibri"/>
                <a:cs typeface="Calibri"/>
                <a:sym typeface="Calibri"/>
              </a:rPr>
              <a:t>Suosiota sai myös </a:t>
            </a:r>
            <a:r>
              <a:rPr lang="fi-FI" sz="5400" b="1" dirty="0">
                <a:latin typeface="Calibri"/>
                <a:cs typeface="Calibri"/>
                <a:sym typeface="Calibri"/>
              </a:rPr>
              <a:t>pietismi</a:t>
            </a:r>
            <a:r>
              <a:rPr lang="fi-FI" sz="5400" dirty="0">
                <a:latin typeface="Calibri"/>
                <a:cs typeface="Calibri"/>
                <a:sym typeface="Calibri"/>
              </a:rPr>
              <a:t>, jossa korostettiin henkilökohtaista uskoa. Pietistit halusivat tehdä eron uskovien ja ”maailmaan” kuuluvien välillä.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5400" dirty="0">
                <a:latin typeface="Calibri"/>
                <a:cs typeface="Calibri"/>
                <a:sym typeface="Calibri"/>
              </a:rPr>
              <a:t>Pietismin vaikutus näkyy voimakkaasti 1800-luvulla syntyneissä herätysliikkeissä.</a:t>
            </a:r>
          </a:p>
        </p:txBody>
      </p:sp>
    </p:spTree>
    <p:extLst>
      <p:ext uri="{BB962C8B-B14F-4D97-AF65-F5344CB8AC3E}">
        <p14:creationId xmlns:p14="http://schemas.microsoft.com/office/powerpoint/2010/main" val="2042129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n paikkamerkki 9" descr="Kuva, joka sisältää kohteen teksti, henkilö, vanha, poseeraaminen&#10;&#10;Kuvaus luotu automaattisesti">
            <a:extLst>
              <a:ext uri="{FF2B5EF4-FFF2-40B4-BE49-F238E27FC236}">
                <a16:creationId xmlns:a16="http://schemas.microsoft.com/office/drawing/2014/main" id="{7E6515B0-00DE-43C3-9925-DF8798A5D0FA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 t="10699" b="10699"/>
          <a:stretch>
            <a:fillRect/>
          </a:stretch>
        </p:blipFill>
        <p:spPr/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65E64EE-92AE-4941-91D1-8624C22A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7900" dirty="0">
                <a:solidFill>
                  <a:schemeClr val="accent4"/>
                </a:solidFill>
              </a:rPr>
              <a:t>Herätysliikkeet haastoivat kirkkoa ja yhteiskuntaa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BDE6D313-253C-42CC-AFF2-0165F938032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92500" lnSpcReduction="2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5400" dirty="0">
                <a:latin typeface="Calibri"/>
                <a:cs typeface="Calibri"/>
                <a:sym typeface="Calibri"/>
              </a:rPr>
              <a:t>Rukoilevaisuus, herännäisyys eli körttiläisyys, evankelisuus ja lestadiolaisuus syntyivät.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5400" dirty="0">
                <a:latin typeface="Calibri"/>
                <a:cs typeface="Calibri"/>
                <a:sym typeface="Calibri"/>
              </a:rPr>
              <a:t>Herätysliikkeillä on ollut suuri merkitys suomalaisen kulttuurin kehitykselle: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cs typeface="Calibri"/>
                <a:sym typeface="Calibri"/>
              </a:rPr>
              <a:t>Maallikoiden toimintaa korostettiin.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cs typeface="Calibri"/>
                <a:sym typeface="Calibri"/>
              </a:rPr>
              <a:t>Tasa-arvoisuus oli radikaalia </a:t>
            </a:r>
            <a:br>
              <a:rPr lang="fi-FI" sz="4800" dirty="0">
                <a:latin typeface="Calibri"/>
                <a:cs typeface="Calibri"/>
                <a:sym typeface="Calibri"/>
              </a:rPr>
            </a:br>
            <a:r>
              <a:rPr lang="fi-FI" sz="4800" dirty="0">
                <a:latin typeface="Calibri"/>
                <a:cs typeface="Calibri"/>
                <a:sym typeface="Calibri"/>
              </a:rPr>
              <a:t>sääty-yhteiskunnassa.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5400" dirty="0">
                <a:latin typeface="Calibri"/>
                <a:cs typeface="Calibri"/>
                <a:sym typeface="Calibri"/>
              </a:rPr>
              <a:t>Liikkeet loivat uudenlaista yhteisöllisyyttä. Ne olivat ensimmäisiä suuria kansanliikkeitä.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5400" dirty="0">
                <a:latin typeface="Calibri"/>
                <a:cs typeface="Calibri"/>
                <a:sym typeface="Calibri"/>
              </a:rPr>
              <a:t>Myöhemmin ne loivat pohjaa yhdistystoiminnalle.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BACFF0-49D5-4F44-BA8E-4207BA305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161D68-C863-9148-BD49-672EAE75FA5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i-FI" dirty="0"/>
              <a:t>Lumo 4–6</a:t>
            </a:r>
          </a:p>
        </p:txBody>
      </p:sp>
    </p:spTree>
    <p:extLst>
      <p:ext uri="{BB962C8B-B14F-4D97-AF65-F5344CB8AC3E}">
        <p14:creationId xmlns:p14="http://schemas.microsoft.com/office/powerpoint/2010/main" val="3651923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5E64EE-92AE-4941-91D1-8624C22A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7900" dirty="0">
                <a:solidFill>
                  <a:schemeClr val="accent4"/>
                </a:solidFill>
              </a:rPr>
              <a:t>Uusia aatteita ja askeleita kohti uskonnonvapautta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BDE6D313-253C-42CC-AFF2-0165F938032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5400" dirty="0">
                <a:latin typeface="Calibri"/>
                <a:cs typeface="Calibri"/>
                <a:sym typeface="Calibri"/>
              </a:rPr>
              <a:t>Schaumanin kirkkolaki 1869: kunnallishallinto erotettiin seurakuntien hallinnosta. Koululaitos sekä köyhien ja sairaiden hoito siirrettiin yhteiskunnalle.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5400" dirty="0">
                <a:latin typeface="Calibri"/>
                <a:cs typeface="Calibri"/>
                <a:sym typeface="Calibri"/>
              </a:rPr>
              <a:t>Liberalismi, sosialismi ja naisasialiike haastoivat perinteisiä luterilaisia käsityksiä.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5400" dirty="0">
                <a:latin typeface="Calibri"/>
                <a:cs typeface="Calibri"/>
                <a:sym typeface="Calibri"/>
              </a:rPr>
              <a:t>Aktiivista toimintaa oli erilaisissa järjestöissä, kuten nuorisoseuroissa.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5400" b="1" dirty="0">
                <a:latin typeface="Calibri"/>
                <a:cs typeface="Calibri"/>
                <a:sym typeface="Calibri"/>
              </a:rPr>
              <a:t>Kansallisuusaate</a:t>
            </a:r>
            <a:r>
              <a:rPr lang="fi-FI" sz="5400" dirty="0">
                <a:latin typeface="Calibri"/>
                <a:cs typeface="Calibri"/>
                <a:sym typeface="Calibri"/>
              </a:rPr>
              <a:t> korosti kristillisyyden merkitystä.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5400" dirty="0">
                <a:latin typeface="Calibri"/>
                <a:cs typeface="Calibri"/>
                <a:sym typeface="Calibri"/>
              </a:rPr>
              <a:t>Uskonnonvapautta vaativat mm. protestanttiset vapaat suunnat ja liberalistit.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5400" dirty="0">
                <a:latin typeface="Calibri"/>
                <a:cs typeface="Calibri"/>
                <a:sym typeface="Calibri"/>
              </a:rPr>
              <a:t>Vuoden 1889 eriuskolaislaki mahdollisti kirkosta eroamisen ja liittymisen protestanttisiin yhteisöihin.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BACFF0-49D5-4F44-BA8E-4207BA305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161D68-C863-9148-BD49-672EAE75FA5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Lumo 4–6</a:t>
            </a:r>
          </a:p>
        </p:txBody>
      </p:sp>
    </p:spTree>
    <p:extLst>
      <p:ext uri="{BB962C8B-B14F-4D97-AF65-F5344CB8AC3E}">
        <p14:creationId xmlns:p14="http://schemas.microsoft.com/office/powerpoint/2010/main" val="1975476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B052883-E50E-4246-A40D-050147333F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D2F0D0-8F4F-4C1E-BF9B-EC70314015DD}">
  <ds:schemaRefs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a8d9c6b2-3655-4504-8205-749f4c2876d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2506</TotalTime>
  <Words>386</Words>
  <Application>Microsoft Office PowerPoint</Application>
  <PresentationFormat>Mukautettu</PresentationFormat>
  <Paragraphs>53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Office-teema</vt:lpstr>
      <vt:lpstr>8. Luterilaiset vuosisadat osana Ruotsia ja Venäjää</vt:lpstr>
      <vt:lpstr>Luterilaisuuteen siirryttiin poliittisista syistä</vt:lpstr>
      <vt:lpstr>Mikael Agricola (n. 1510–1557)</vt:lpstr>
      <vt:lpstr>Kirkko köyhäinhoitajana ja kansan kasvattajana</vt:lpstr>
      <vt:lpstr>Kirkko köyhäinhoitajana ja kansan kasvattajana</vt:lpstr>
      <vt:lpstr>Valistus korosti järkeä, pietismi painotti uskoa</vt:lpstr>
      <vt:lpstr>Herätysliikkeet haastoivat kirkkoa ja yhteiskuntaa</vt:lpstr>
      <vt:lpstr>Uusia aatteita ja askeleita kohti uskonnonvapautta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Lumo 4–6 luku 1 Keskeiset asiat</dc:title>
  <dc:creator>Väänänen Anna</dc:creator>
  <cp:keywords>powerpoint; oppimisen palvelut; OOP-powerpointpohja; ppt-pohja</cp:keywords>
  <cp:lastModifiedBy>Mika Kortelainen</cp:lastModifiedBy>
  <cp:revision>31</cp:revision>
  <cp:lastPrinted>2017-11-30T08:45:33Z</cp:lastPrinted>
  <dcterms:created xsi:type="dcterms:W3CDTF">2020-05-05T09:10:38Z</dcterms:created>
  <dcterms:modified xsi:type="dcterms:W3CDTF">2022-03-31T18:20:33Z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