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678913-4610-1B84-8E0D-049A37BA5857}" v="8" dt="2021-12-01T14:37:59.042"/>
    <p1510:client id="{753881ED-0F98-2B23-73E7-E1E99F5A26B5}" v="4" dt="2021-12-01T19:48:26.992"/>
    <p1510:client id="{D1AD9CAE-79F4-C41A-A07B-3186E2EB89DD}" v="66" dt="2021-12-01T19:55:03.690"/>
    <p1510:client id="{E67FD0C2-67D6-4A85-8511-41D3A31C6BD8}" v="1" dt="2021-12-01T16:39:19.080"/>
    <p1510:client id="{F23C5325-FD4E-41F7-A619-870046152811}" v="2542" dt="2021-11-28T18:30:01.941"/>
    <p1510:client id="{F58F3A3C-852A-08A0-D3A6-E7FC718DFCB9}" v="4" dt="2021-12-01T16:39:57.9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11.4.2022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11.4.2022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11.4.2022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11.4.2022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11.4.2022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11.4.2022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11.4.2022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11.4.2022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11.4.2022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11.4.2022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11.4.2022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11.4.2022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tangle 113">
            <a:extLst>
              <a:ext uri="{FF2B5EF4-FFF2-40B4-BE49-F238E27FC236}">
                <a16:creationId xmlns:a16="http://schemas.microsoft.com/office/drawing/2014/main" id="{58153EC8-8E01-4D70-B575-24ABD35A1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3881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23048" y="244071"/>
            <a:ext cx="4806184" cy="1974623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Pakopelihuone –projekti:</a:t>
            </a:r>
            <a:br>
              <a:rPr lang="en-US" sz="5400" kern="1200"/>
            </a:br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Merirosvon aarrearkku</a:t>
            </a:r>
            <a:endParaRPr lang="fi-FI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774345" y="2511172"/>
            <a:ext cx="4806184" cy="3747278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000" err="1">
                <a:solidFill>
                  <a:schemeClr val="bg1"/>
                </a:solidFill>
              </a:rPr>
              <a:t>Työryhmä</a:t>
            </a:r>
            <a:r>
              <a:rPr lang="en-US" sz="2000">
                <a:solidFill>
                  <a:schemeClr val="bg1"/>
                </a:solidFill>
              </a:rPr>
              <a:t>: </a:t>
            </a:r>
            <a:endParaRPr lang="fi-FI" sz="2000">
              <a:solidFill>
                <a:schemeClr val="bg1"/>
              </a:solidFill>
              <a:cs typeface="Calibri"/>
            </a:endParaRPr>
          </a:p>
          <a:p>
            <a:pPr lvl="1" algn="l"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</a:rPr>
              <a:t>-5. </a:t>
            </a:r>
            <a:r>
              <a:rPr lang="en-US" err="1">
                <a:solidFill>
                  <a:schemeClr val="bg1"/>
                </a:solidFill>
              </a:rPr>
              <a:t>lk</a:t>
            </a:r>
            <a:r>
              <a:rPr lang="en-US">
                <a:solidFill>
                  <a:schemeClr val="bg1"/>
                </a:solidFill>
              </a:rPr>
              <a:t> ja </a:t>
            </a:r>
            <a:r>
              <a:rPr lang="en-US" err="1">
                <a:solidFill>
                  <a:schemeClr val="bg1"/>
                </a:solidFill>
              </a:rPr>
              <a:t>enkunope</a:t>
            </a:r>
            <a:r>
              <a:rPr lang="en-US">
                <a:solidFill>
                  <a:schemeClr val="bg1"/>
                </a:solidFill>
              </a:rPr>
              <a:t> Tiina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err="1">
                <a:solidFill>
                  <a:schemeClr val="bg1"/>
                </a:solidFill>
              </a:rPr>
              <a:t>Pääkohderyhmä</a:t>
            </a:r>
            <a:r>
              <a:rPr lang="en-US" sz="2000">
                <a:solidFill>
                  <a:schemeClr val="bg1"/>
                </a:solidFill>
              </a:rPr>
              <a:t>: </a:t>
            </a:r>
            <a:endParaRPr lang="en-US" sz="2000">
              <a:solidFill>
                <a:schemeClr val="bg1"/>
              </a:solidFill>
              <a:cs typeface="Calibri" panose="020F0502020204030204"/>
            </a:endParaRPr>
          </a:p>
          <a:p>
            <a:pPr lvl="1" algn="l"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</a:rPr>
              <a:t>-</a:t>
            </a:r>
            <a:r>
              <a:rPr lang="en-US" err="1">
                <a:solidFill>
                  <a:schemeClr val="bg1"/>
                </a:solidFill>
              </a:rPr>
              <a:t>englannin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kielen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varhentajat</a:t>
            </a:r>
            <a:r>
              <a:rPr lang="en-US">
                <a:solidFill>
                  <a:schemeClr val="bg1"/>
                </a:solidFill>
              </a:rPr>
              <a:t> (1.-2. Lk.)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err="1">
                <a:solidFill>
                  <a:schemeClr val="bg1"/>
                </a:solidFill>
              </a:rPr>
              <a:t>Tavoitteet</a:t>
            </a:r>
            <a:r>
              <a:rPr lang="en-US" sz="2000">
                <a:solidFill>
                  <a:schemeClr val="bg1"/>
                </a:solidFill>
              </a:rPr>
              <a:t>: </a:t>
            </a:r>
            <a:endParaRPr lang="en-US" sz="2000">
              <a:solidFill>
                <a:schemeClr val="bg1"/>
              </a:solidFill>
              <a:cs typeface="Calibri"/>
            </a:endParaRPr>
          </a:p>
          <a:p>
            <a:pPr lvl="1" algn="l"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</a:rPr>
              <a:t>-</a:t>
            </a:r>
            <a:r>
              <a:rPr lang="en-US" err="1">
                <a:solidFill>
                  <a:schemeClr val="bg1"/>
                </a:solidFill>
              </a:rPr>
              <a:t>kielellinen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päättelykyky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pPr lvl="1" algn="l"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</a:rPr>
              <a:t>-</a:t>
            </a:r>
            <a:r>
              <a:rPr lang="en-US" err="1">
                <a:solidFill>
                  <a:schemeClr val="bg1"/>
                </a:solidFill>
              </a:rPr>
              <a:t>ryhmätyötaidot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pPr lvl="1" algn="l"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</a:rPr>
              <a:t>-</a:t>
            </a:r>
            <a:r>
              <a:rPr lang="en-US" err="1">
                <a:solidFill>
                  <a:schemeClr val="bg1"/>
                </a:solidFill>
              </a:rPr>
              <a:t>kielellinen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kompetenssi</a:t>
            </a:r>
            <a:r>
              <a:rPr lang="en-US">
                <a:solidFill>
                  <a:schemeClr val="bg1"/>
                </a:solidFill>
              </a:rPr>
              <a:t> 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pPr lvl="1" algn="l"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</a:rPr>
              <a:t>-</a:t>
            </a:r>
            <a:r>
              <a:rPr lang="en-US" err="1">
                <a:solidFill>
                  <a:schemeClr val="bg1"/>
                </a:solidFill>
              </a:rPr>
              <a:t>toiminnallinen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oppiminen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500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4" name="Kuva 4" descr="Kuva, joka sisältää kohteen teksti, puinen, vanha, pinottu&#10;&#10;Kuvaus luotu automaattisesti">
            <a:extLst>
              <a:ext uri="{FF2B5EF4-FFF2-40B4-BE49-F238E27FC236}">
                <a16:creationId xmlns:a16="http://schemas.microsoft.com/office/drawing/2014/main" id="{0746CCFA-9C0F-4FBC-A12B-4631E82C85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758" b="-1"/>
          <a:stretch/>
        </p:blipFill>
        <p:spPr>
          <a:xfrm rot="5400000">
            <a:off x="6010112" y="379357"/>
            <a:ext cx="6858000" cy="610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3C1E70D-0B41-4287-92A3-28365A7FA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784" y="217777"/>
            <a:ext cx="5217172" cy="761645"/>
          </a:xfrm>
        </p:spPr>
        <p:txBody>
          <a:bodyPr anchor="b">
            <a:normAutofit/>
          </a:bodyPr>
          <a:lstStyle/>
          <a:p>
            <a:r>
              <a:rPr lang="fi-FI">
                <a:solidFill>
                  <a:schemeClr val="bg1"/>
                </a:solidFill>
                <a:latin typeface="Calibri Light"/>
                <a:cs typeface="Calibri Light"/>
              </a:rPr>
              <a:t>Toteutus: </a:t>
            </a:r>
            <a:endParaRPr lang="fi-FI">
              <a:solidFill>
                <a:schemeClr val="bg1"/>
              </a:solidFill>
              <a:latin typeface="Calibri Light"/>
            </a:endParaRPr>
          </a:p>
        </p:txBody>
      </p:sp>
      <p:grpSp>
        <p:nvGrpSpPr>
          <p:cNvPr id="54" name="Graphic 38">
            <a:extLst>
              <a:ext uri="{FF2B5EF4-FFF2-40B4-BE49-F238E27FC236}">
                <a16:creationId xmlns:a16="http://schemas.microsoft.com/office/drawing/2014/main" id="{35C37387-FC74-4DFB-841A-B7688148C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6583" y="79558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2D8A01F-F541-4FE1-9384-7A5B686AE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067F35E-69E0-4628-B498-7058AF51F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id="{D9FE21DE-050D-4E27-A007-AAE4EF842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59" y="3491269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7EF10EC-D135-4F55-A642-AFA283DD9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59" y="3491269"/>
            <a:ext cx="365021" cy="36502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Kuva 6" descr="Kuva, joka sisältää kohteen sisä, metalliastiat, ketju&#10;&#10;Kuvaus luotu automaattisesti">
            <a:extLst>
              <a:ext uri="{FF2B5EF4-FFF2-40B4-BE49-F238E27FC236}">
                <a16:creationId xmlns:a16="http://schemas.microsoft.com/office/drawing/2014/main" id="{A54AE9A7-0922-4217-B06B-C665F38952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"/>
          <a:stretch/>
        </p:blipFill>
        <p:spPr>
          <a:xfrm>
            <a:off x="1526293" y="1554974"/>
            <a:ext cx="3555043" cy="3217333"/>
          </a:xfrm>
          <a:prstGeom prst="rect">
            <a:avLst/>
          </a:prstGeom>
        </p:spPr>
      </p:pic>
      <p:grpSp>
        <p:nvGrpSpPr>
          <p:cNvPr id="62" name="Graphic 4">
            <a:extLst>
              <a:ext uri="{FF2B5EF4-FFF2-40B4-BE49-F238E27FC236}">
                <a16:creationId xmlns:a16="http://schemas.microsoft.com/office/drawing/2014/main" id="{8546F01E-28C6-4D97-ACC0-50485CD54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3770" y="4637983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B0908F7-1F79-4980-843B-7010EE8E8C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3653996-A332-4C70-839A-B246E0543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9F15CE8-59C3-4EB5-9C7C-4BAAC5F7D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F61B38B2-7390-4304-A200-E656AE089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DA0DCEB4-FD1D-4E15-A000-1A9CB77DA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DCE85A3-7077-4FEE-B140-C20B1A230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4748CC5-5652-4C4F-A5CE-41DA8383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47D79CB-5BE7-49A3-8C81-100690235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F449AC0-C0F3-4D2F-9134-78DDFD1B2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7A8DFB0-41C7-4703-BCC0-902265911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1A0CFB7-B9CE-4B04-92B5-FE295DFE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7344B6F-954A-49BE-B5E9-19A09DC6B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263CDF5-777C-406D-B2B2-0FF351D11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43D2D55-BAF0-4CB4-88E4-F3D473B67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2092" y="1065063"/>
            <a:ext cx="5711663" cy="570510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400">
                <a:solidFill>
                  <a:schemeClr val="bg1"/>
                </a:solidFill>
                <a:cs typeface="Calibri"/>
              </a:rPr>
              <a:t>5. luokan työryhmät: juoni, äänimaailma, valaistus, lavastus, näyttelijät, tehtävien toteutus, aikataulutus ja tiedottaminen sekä odottelijoitten leikittäminen</a:t>
            </a:r>
          </a:p>
          <a:p>
            <a:r>
              <a:rPr lang="fi-FI" sz="2400">
                <a:solidFill>
                  <a:schemeClr val="bg1"/>
                </a:solidFill>
                <a:cs typeface="Calibri"/>
              </a:rPr>
              <a:t>Toteutusaika (suunnittelusta pakohuoneeseen) 3x3h.</a:t>
            </a:r>
          </a:p>
          <a:p>
            <a:r>
              <a:rPr lang="fi-FI" sz="2400">
                <a:solidFill>
                  <a:schemeClr val="bg1"/>
                </a:solidFill>
                <a:cs typeface="Calibri"/>
              </a:rPr>
              <a:t>Pelaamassa 5-6 oppilasta kerrallaan</a:t>
            </a:r>
          </a:p>
          <a:p>
            <a:r>
              <a:rPr lang="fi-FI" sz="2400">
                <a:solidFill>
                  <a:schemeClr val="bg1"/>
                </a:solidFill>
                <a:cs typeface="Calibri"/>
              </a:rPr>
              <a:t>Peliaika n. 20 min.</a:t>
            </a:r>
          </a:p>
          <a:p>
            <a:r>
              <a:rPr lang="fi-FI" sz="2400">
                <a:solidFill>
                  <a:schemeClr val="bg1"/>
                </a:solidFill>
                <a:ea typeface="+mn-lt"/>
                <a:cs typeface="+mn-lt"/>
              </a:rPr>
              <a:t>Osattava numerot (0-10) englanniksi kirjaimilla kirjoitettuna: </a:t>
            </a:r>
            <a:r>
              <a:rPr lang="fi-FI" sz="2400" err="1">
                <a:solidFill>
                  <a:schemeClr val="bg1"/>
                </a:solidFill>
                <a:ea typeface="+mn-lt"/>
                <a:cs typeface="+mn-lt"/>
              </a:rPr>
              <a:t>one</a:t>
            </a:r>
            <a:r>
              <a:rPr lang="fi-FI" sz="2400">
                <a:solidFill>
                  <a:schemeClr val="bg1"/>
                </a:solidFill>
                <a:ea typeface="+mn-lt"/>
                <a:cs typeface="+mn-lt"/>
              </a:rPr>
              <a:t>, </a:t>
            </a:r>
            <a:r>
              <a:rPr lang="fi-FI" sz="2400" err="1">
                <a:solidFill>
                  <a:schemeClr val="bg1"/>
                </a:solidFill>
                <a:ea typeface="+mn-lt"/>
                <a:cs typeface="+mn-lt"/>
              </a:rPr>
              <a:t>seven</a:t>
            </a:r>
            <a:r>
              <a:rPr lang="fi-FI" sz="2400">
                <a:solidFill>
                  <a:schemeClr val="bg1"/>
                </a:solidFill>
                <a:ea typeface="+mn-lt"/>
                <a:cs typeface="+mn-lt"/>
              </a:rPr>
              <a:t> jne.</a:t>
            </a:r>
            <a:endParaRPr lang="fi-FI" sz="2400">
              <a:solidFill>
                <a:schemeClr val="bg1"/>
              </a:solidFill>
              <a:cs typeface="Calibri"/>
            </a:endParaRPr>
          </a:p>
          <a:p>
            <a:r>
              <a:rPr lang="fi-FI" sz="2400">
                <a:solidFill>
                  <a:schemeClr val="bg1"/>
                </a:solidFill>
                <a:ea typeface="+mn-lt"/>
                <a:cs typeface="+mn-lt"/>
              </a:rPr>
              <a:t>Näyttelijämerirosvot antavat ohjeet ja tarvittaessa vinkit lukkoihin (</a:t>
            </a:r>
            <a:r>
              <a:rPr lang="fi-FI" sz="2400" err="1">
                <a:solidFill>
                  <a:schemeClr val="bg1"/>
                </a:solidFill>
                <a:ea typeface="+mn-lt"/>
                <a:cs typeface="+mn-lt"/>
              </a:rPr>
              <a:t>red</a:t>
            </a:r>
            <a:r>
              <a:rPr lang="fi-FI" sz="240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fi-FI" sz="2400" err="1">
                <a:solidFill>
                  <a:schemeClr val="bg1"/>
                </a:solidFill>
                <a:ea typeface="+mn-lt"/>
                <a:cs typeface="+mn-lt"/>
              </a:rPr>
              <a:t>blue</a:t>
            </a:r>
            <a:r>
              <a:rPr lang="fi-FI" sz="2400">
                <a:solidFill>
                  <a:schemeClr val="bg1"/>
                </a:solidFill>
                <a:ea typeface="+mn-lt"/>
                <a:cs typeface="+mn-lt"/>
              </a:rPr>
              <a:t> jne.)</a:t>
            </a:r>
            <a:endParaRPr lang="fi-FI" sz="2000">
              <a:solidFill>
                <a:schemeClr val="bg1"/>
              </a:solidFill>
              <a:cs typeface="Calibri"/>
            </a:endParaRPr>
          </a:p>
          <a:p>
            <a:endParaRPr lang="fi-FI" sz="2000">
              <a:solidFill>
                <a:schemeClr val="bg1"/>
              </a:solidFill>
              <a:cs typeface="Calibri"/>
            </a:endParaRPr>
          </a:p>
          <a:p>
            <a:endParaRPr lang="fi-FI" sz="150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fi-FI" sz="1500">
              <a:solidFill>
                <a:schemeClr val="bg1"/>
              </a:solidFill>
              <a:cs typeface="Calibri"/>
            </a:endParaRPr>
          </a:p>
          <a:p>
            <a:endParaRPr lang="fi-FI" sz="1500">
              <a:solidFill>
                <a:schemeClr val="bg1"/>
              </a:solidFill>
              <a:cs typeface="Calibri"/>
            </a:endParaRPr>
          </a:p>
          <a:p>
            <a:endParaRPr lang="fi-FI" sz="1500">
              <a:solidFill>
                <a:schemeClr val="bg1"/>
              </a:solidFill>
              <a:cs typeface="Calibri"/>
            </a:endParaRPr>
          </a:p>
          <a:p>
            <a:endParaRPr lang="fi-FI" sz="1500">
              <a:solidFill>
                <a:schemeClr val="bg1"/>
              </a:solidFill>
              <a:cs typeface="Calibri"/>
            </a:endParaRPr>
          </a:p>
          <a:p>
            <a:endParaRPr lang="fi-FI" sz="1500">
              <a:solidFill>
                <a:schemeClr val="bg1"/>
              </a:solidFill>
              <a:cs typeface="Calibri"/>
            </a:endParaRPr>
          </a:p>
          <a:p>
            <a:endParaRPr lang="fi-FI" sz="1500">
              <a:solidFill>
                <a:schemeClr val="bg1"/>
              </a:solidFill>
              <a:cs typeface="Calibri"/>
            </a:endParaRPr>
          </a:p>
          <a:p>
            <a:endParaRPr lang="fi-FI" sz="1500">
              <a:solidFill>
                <a:schemeClr val="bg1"/>
              </a:solidFill>
              <a:cs typeface="Calibri"/>
            </a:endParaRPr>
          </a:p>
          <a:p>
            <a:endParaRPr lang="fi-FI" sz="1500">
              <a:solidFill>
                <a:schemeClr val="bg1"/>
              </a:solidFill>
              <a:cs typeface="Calibri"/>
            </a:endParaRPr>
          </a:p>
          <a:p>
            <a:endParaRPr lang="fi-FI" sz="1500">
              <a:solidFill>
                <a:schemeClr val="bg1"/>
              </a:solidFill>
              <a:cs typeface="Calibri"/>
            </a:endParaRPr>
          </a:p>
          <a:p>
            <a:endParaRPr lang="fi-FI" sz="15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669548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41D9443-2B0B-4BF9-9430-B79A24BD1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945205"/>
          </a:xfrm>
        </p:spPr>
        <p:txBody>
          <a:bodyPr>
            <a:normAutofit/>
          </a:bodyPr>
          <a:lstStyle/>
          <a:p>
            <a:r>
              <a:rPr lang="fi-FI">
                <a:cs typeface="Calibri Light"/>
              </a:rPr>
              <a:t>Välineet</a:t>
            </a:r>
            <a:endParaRPr lang="fi-FI"/>
          </a:p>
        </p:txBody>
      </p:sp>
      <p:pic>
        <p:nvPicPr>
          <p:cNvPr id="4" name="Kuva 4" descr="Kuva, joka sisältää kohteen sisä, sotkuinen&#10;&#10;Kuvaus luotu automaattisesti">
            <a:extLst>
              <a:ext uri="{FF2B5EF4-FFF2-40B4-BE49-F238E27FC236}">
                <a16:creationId xmlns:a16="http://schemas.microsoft.com/office/drawing/2014/main" id="{E3AC3B08-DD42-40FC-8E3E-19A727E9D8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42" r="29718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57BF103-0F3B-4858-98D6-173BB9905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5621" y="1309279"/>
            <a:ext cx="6172200" cy="49693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400">
                <a:cs typeface="Calibri"/>
              </a:rPr>
              <a:t>"Arkkuja" ja kettinkiä</a:t>
            </a:r>
          </a:p>
          <a:p>
            <a:r>
              <a:rPr lang="fi-FI" sz="2400">
                <a:cs typeface="Calibri"/>
              </a:rPr>
              <a:t>Numerolukkoja 4 kpl</a:t>
            </a:r>
          </a:p>
          <a:p>
            <a:r>
              <a:rPr lang="fi-FI" sz="2400">
                <a:cs typeface="Calibri"/>
              </a:rPr>
              <a:t>Uv-lamppu ja -kynä</a:t>
            </a:r>
          </a:p>
          <a:p>
            <a:r>
              <a:rPr lang="fi-FI" sz="2400">
                <a:cs typeface="Calibri"/>
              </a:rPr>
              <a:t>Päiväkirja, lukko ja avain</a:t>
            </a:r>
          </a:p>
          <a:p>
            <a:r>
              <a:rPr lang="fi-FI" sz="2400">
                <a:cs typeface="Calibri"/>
              </a:rPr>
              <a:t>Palapeli </a:t>
            </a:r>
          </a:p>
          <a:p>
            <a:r>
              <a:rPr lang="fi-FI" sz="2400">
                <a:cs typeface="Calibri"/>
              </a:rPr>
              <a:t>Tunnustelulaatikko </a:t>
            </a:r>
          </a:p>
          <a:p>
            <a:r>
              <a:rPr lang="fi-FI" sz="2400">
                <a:cs typeface="Calibri"/>
              </a:rPr>
              <a:t>Aarre, suklaarahat</a:t>
            </a:r>
          </a:p>
          <a:p>
            <a:r>
              <a:rPr lang="fi-FI" sz="2400">
                <a:cs typeface="Calibri"/>
              </a:rPr>
              <a:t>Merirosvomaisia lavasteita ja asusteita</a:t>
            </a:r>
          </a:p>
          <a:p>
            <a:endParaRPr lang="fi-FI" sz="19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5984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angle 193">
            <a:extLst>
              <a:ext uri="{FF2B5EF4-FFF2-40B4-BE49-F238E27FC236}">
                <a16:creationId xmlns:a16="http://schemas.microsoft.com/office/drawing/2014/main" id="{27F12B1F-4753-46F8-93FC-1E4191C13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F835B34-A5D9-4298-A173-1C7B2615A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746" y="644242"/>
            <a:ext cx="4637124" cy="3219327"/>
          </a:xfrm>
        </p:spPr>
        <p:txBody>
          <a:bodyPr anchor="b">
            <a:normAutofit fontScale="90000"/>
          </a:bodyPr>
          <a:lstStyle/>
          <a:p>
            <a:r>
              <a:rPr lang="fi-FI">
                <a:solidFill>
                  <a:schemeClr val="bg1"/>
                </a:solidFill>
                <a:latin typeface="Calibri"/>
                <a:cs typeface="Calibri Light"/>
              </a:rPr>
              <a:t>Pakopeli</a:t>
            </a:r>
            <a:r>
              <a:rPr lang="fi-FI" b="1">
                <a:solidFill>
                  <a:schemeClr val="bg1"/>
                </a:solidFill>
                <a:latin typeface="Calibri"/>
                <a:cs typeface="Calibri Light"/>
              </a:rPr>
              <a:t>:</a:t>
            </a:r>
            <a:br>
              <a:rPr lang="fi-FI" sz="2800" b="1">
                <a:latin typeface="Calibri"/>
                <a:cs typeface="Calibri Light"/>
              </a:rPr>
            </a:br>
            <a:br>
              <a:rPr lang="fi-FI" sz="2300">
                <a:latin typeface="Calibri"/>
                <a:cs typeface="Calibri Light"/>
              </a:rPr>
            </a:br>
            <a:r>
              <a:rPr lang="fi-FI" sz="2400">
                <a:solidFill>
                  <a:schemeClr val="bg1"/>
                </a:solidFill>
                <a:latin typeface="Calibri"/>
                <a:cs typeface="Calibri Light"/>
              </a:rPr>
              <a:t>Himmeästi valaistu huone, jossa soi merirosvomusiikkia. </a:t>
            </a:r>
            <a:br>
              <a:rPr lang="fi-FI" sz="2400">
                <a:latin typeface="Calibri"/>
                <a:cs typeface="Calibri Light"/>
              </a:rPr>
            </a:br>
            <a:r>
              <a:rPr lang="fi-FI" sz="2400">
                <a:solidFill>
                  <a:schemeClr val="bg1"/>
                </a:solidFill>
                <a:latin typeface="Calibri"/>
                <a:cs typeface="Calibri Light"/>
              </a:rPr>
              <a:t>Pöytä, jossa merirosvotavaroita.</a:t>
            </a:r>
            <a:br>
              <a:rPr lang="fi-FI" sz="2400">
                <a:latin typeface="Calibri Light"/>
                <a:cs typeface="Calibri Light"/>
              </a:rPr>
            </a:br>
            <a:br>
              <a:rPr lang="fi-FI" sz="2400">
                <a:latin typeface="Calibri Light"/>
                <a:cs typeface="Calibri Light"/>
              </a:rPr>
            </a:br>
            <a:r>
              <a:rPr lang="fi-FI" sz="2400">
                <a:solidFill>
                  <a:schemeClr val="bg1"/>
                </a:solidFill>
                <a:latin typeface="Calibri"/>
                <a:cs typeface="Calibri"/>
              </a:rPr>
              <a:t>Auttaa merirosvoja avaamaan aarrearkku. Jos onnistuu, lupaavat antavat aarteesta osan.</a:t>
            </a:r>
            <a:br>
              <a:rPr lang="fi-FI" sz="2400">
                <a:latin typeface="Calibri Light"/>
                <a:cs typeface="Calibri Light"/>
              </a:rPr>
            </a:br>
            <a:endParaRPr lang="fi-FI" sz="24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pic>
        <p:nvPicPr>
          <p:cNvPr id="4" name="Kuva 4" descr="Kuva, joka sisältää kohteen henkilö, sisä&#10;&#10;Kuvaus luotu automaattisesti">
            <a:extLst>
              <a:ext uri="{FF2B5EF4-FFF2-40B4-BE49-F238E27FC236}">
                <a16:creationId xmlns:a16="http://schemas.microsoft.com/office/drawing/2014/main" id="{9FCFB1EB-D97F-4045-BFCE-DD66F34BFE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121" b="-5"/>
          <a:stretch/>
        </p:blipFill>
        <p:spPr>
          <a:xfrm rot="5400000">
            <a:off x="434797" y="3672426"/>
            <a:ext cx="2113201" cy="2335007"/>
          </a:xfrm>
          <a:prstGeom prst="rect">
            <a:avLst/>
          </a:prstGeom>
        </p:spPr>
      </p:pic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42AE8636-A04B-4C96-AA50-C956D51C0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1125" y="-24223"/>
            <a:ext cx="3483100" cy="2909287"/>
          </a:xfrm>
          <a:custGeom>
            <a:avLst/>
            <a:gdLst>
              <a:gd name="connsiteX0" fmla="*/ 452171 w 3483100"/>
              <a:gd name="connsiteY0" fmla="*/ 0 h 2909287"/>
              <a:gd name="connsiteX1" fmla="*/ 3030929 w 3483100"/>
              <a:gd name="connsiteY1" fmla="*/ 0 h 2909287"/>
              <a:gd name="connsiteX2" fmla="*/ 3085415 w 3483100"/>
              <a:gd name="connsiteY2" fmla="*/ 59949 h 2909287"/>
              <a:gd name="connsiteX3" fmla="*/ 3483100 w 3483100"/>
              <a:gd name="connsiteY3" fmla="*/ 1167737 h 2909287"/>
              <a:gd name="connsiteX4" fmla="*/ 1741550 w 3483100"/>
              <a:gd name="connsiteY4" fmla="*/ 2909287 h 2909287"/>
              <a:gd name="connsiteX5" fmla="*/ 0 w 3483100"/>
              <a:gd name="connsiteY5" fmla="*/ 1167737 h 2909287"/>
              <a:gd name="connsiteX6" fmla="*/ 397685 w 3483100"/>
              <a:gd name="connsiteY6" fmla="*/ 59949 h 290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3100" h="2909287">
                <a:moveTo>
                  <a:pt x="452171" y="0"/>
                </a:moveTo>
                <a:lnTo>
                  <a:pt x="3030929" y="0"/>
                </a:lnTo>
                <a:lnTo>
                  <a:pt x="3085415" y="59949"/>
                </a:lnTo>
                <a:cubicBezTo>
                  <a:pt x="3333857" y="360992"/>
                  <a:pt x="3483100" y="746936"/>
                  <a:pt x="3483100" y="1167737"/>
                </a:cubicBezTo>
                <a:cubicBezTo>
                  <a:pt x="3483100" y="2129569"/>
                  <a:pt x="2703382" y="2909287"/>
                  <a:pt x="1741550" y="2909287"/>
                </a:cubicBezTo>
                <a:cubicBezTo>
                  <a:pt x="779718" y="2909287"/>
                  <a:pt x="0" y="2129569"/>
                  <a:pt x="0" y="1167737"/>
                </a:cubicBezTo>
                <a:cubicBezTo>
                  <a:pt x="0" y="746936"/>
                  <a:pt x="149243" y="360992"/>
                  <a:pt x="397685" y="59949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98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5733" y="1193254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Kuva 5" descr="Kuva, joka sisältää kohteen henkilö, sisä, ryhmä, henkilöt&#10;&#10;Kuvaus luotu automaattisesti">
            <a:extLst>
              <a:ext uri="{FF2B5EF4-FFF2-40B4-BE49-F238E27FC236}">
                <a16:creationId xmlns:a16="http://schemas.microsoft.com/office/drawing/2014/main" id="{267EBAE5-5A4F-413D-9486-358401990B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6" r="26235" b="-5"/>
          <a:stretch/>
        </p:blipFill>
        <p:spPr>
          <a:xfrm rot="5400000">
            <a:off x="3976344" y="3315777"/>
            <a:ext cx="2117387" cy="2339632"/>
          </a:xfrm>
          <a:prstGeom prst="rect">
            <a:avLst/>
          </a:prstGeom>
        </p:spPr>
      </p:pic>
      <p:pic>
        <p:nvPicPr>
          <p:cNvPr id="7" name="Kuva 7" descr="Kuva, joka sisältää kohteen sisä, värikäs, koristeltu, useat&#10;&#10;Kuvaus luotu automaattisesti">
            <a:extLst>
              <a:ext uri="{FF2B5EF4-FFF2-40B4-BE49-F238E27FC236}">
                <a16:creationId xmlns:a16="http://schemas.microsoft.com/office/drawing/2014/main" id="{44460F92-C24C-4F80-A8E2-FC8F31DEC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849483" y="425770"/>
            <a:ext cx="2625341" cy="1964952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3444E9D-C643-4158-82EF-01038FB4F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2959" y="3920295"/>
            <a:ext cx="4402039" cy="19060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4000">
                <a:solidFill>
                  <a:schemeClr val="bg1"/>
                </a:solidFill>
                <a:cs typeface="Calibri"/>
              </a:rPr>
              <a:t>Tehtävät:</a:t>
            </a:r>
          </a:p>
          <a:p>
            <a:pPr marL="0" indent="0">
              <a:buNone/>
            </a:pPr>
            <a:r>
              <a:rPr lang="fi-FI" sz="2400">
                <a:solidFill>
                  <a:schemeClr val="bg1"/>
                </a:solidFill>
                <a:cs typeface="Calibri"/>
              </a:rPr>
              <a:t>1. Pöydällä lukossa oleva päiväkirja. </a:t>
            </a:r>
          </a:p>
          <a:p>
            <a:pPr marL="0" indent="0">
              <a:buNone/>
            </a:pPr>
            <a:r>
              <a:rPr lang="fi-FI" sz="2400">
                <a:solidFill>
                  <a:schemeClr val="bg1"/>
                </a:solidFill>
                <a:cs typeface="Calibri"/>
              </a:rPr>
              <a:t>2. Arkussa palapeli.</a:t>
            </a:r>
          </a:p>
          <a:p>
            <a:pPr marL="0" indent="0">
              <a:buNone/>
            </a:pPr>
            <a:endParaRPr lang="fi-FI" sz="2400">
              <a:solidFill>
                <a:schemeClr val="bg1"/>
              </a:solidFill>
              <a:cs typeface="Calibri"/>
            </a:endParaRPr>
          </a:p>
          <a:p>
            <a:endParaRPr lang="fi-FI" sz="2400">
              <a:solidFill>
                <a:schemeClr val="bg1"/>
              </a:solidFill>
              <a:cs typeface="Calibri"/>
            </a:endParaRPr>
          </a:p>
          <a:p>
            <a:endParaRPr lang="fi-FI" sz="2400">
              <a:solidFill>
                <a:schemeClr val="bg1"/>
              </a:solidFill>
              <a:cs typeface="Calibri"/>
            </a:endParaRPr>
          </a:p>
          <a:p>
            <a:endParaRPr lang="fi-FI" sz="2400">
              <a:solidFill>
                <a:schemeClr val="bg1"/>
              </a:solidFill>
              <a:cs typeface="Calibri"/>
            </a:endParaRPr>
          </a:p>
          <a:p>
            <a:endParaRPr lang="fi-FI" sz="2400">
              <a:solidFill>
                <a:schemeClr val="bg1"/>
              </a:solidFill>
              <a:cs typeface="Calibri"/>
            </a:endParaRPr>
          </a:p>
          <a:p>
            <a:endParaRPr lang="fi-FI" sz="2400">
              <a:solidFill>
                <a:schemeClr val="bg1"/>
              </a:solidFill>
              <a:cs typeface="Calibri"/>
            </a:endParaRPr>
          </a:p>
          <a:p>
            <a:endParaRPr lang="fi-FI" sz="2400">
              <a:solidFill>
                <a:schemeClr val="bg1"/>
              </a:solidFill>
              <a:cs typeface="Calibri"/>
            </a:endParaRPr>
          </a:p>
        </p:txBody>
      </p:sp>
      <p:sp>
        <p:nvSpPr>
          <p:cNvPr id="202" name="Freeform: Shape 201">
            <a:extLst>
              <a:ext uri="{FF2B5EF4-FFF2-40B4-BE49-F238E27FC236}">
                <a16:creationId xmlns:a16="http://schemas.microsoft.com/office/drawing/2014/main" id="{0F17DC65-D057-4CEA-8B52-BF72D5D90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168" y="3062222"/>
            <a:ext cx="3212182" cy="3665314"/>
          </a:xfrm>
          <a:custGeom>
            <a:avLst/>
            <a:gdLst>
              <a:gd name="connsiteX0" fmla="*/ 1379525 w 3212182"/>
              <a:gd name="connsiteY0" fmla="*/ 0 h 3665314"/>
              <a:gd name="connsiteX1" fmla="*/ 3212182 w 3212182"/>
              <a:gd name="connsiteY1" fmla="*/ 1832657 h 3665314"/>
              <a:gd name="connsiteX2" fmla="*/ 1379525 w 3212182"/>
              <a:gd name="connsiteY2" fmla="*/ 3665314 h 3665314"/>
              <a:gd name="connsiteX3" fmla="*/ 83641 w 3212182"/>
              <a:gd name="connsiteY3" fmla="*/ 3128542 h 3665314"/>
              <a:gd name="connsiteX4" fmla="*/ 0 w 3212182"/>
              <a:gd name="connsiteY4" fmla="*/ 3036514 h 3665314"/>
              <a:gd name="connsiteX5" fmla="*/ 0 w 3212182"/>
              <a:gd name="connsiteY5" fmla="*/ 628801 h 3665314"/>
              <a:gd name="connsiteX6" fmla="*/ 83641 w 3212182"/>
              <a:gd name="connsiteY6" fmla="*/ 536773 h 3665314"/>
              <a:gd name="connsiteX7" fmla="*/ 1379525 w 3212182"/>
              <a:gd name="connsiteY7" fmla="*/ 0 h 366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2182" h="3665314">
                <a:moveTo>
                  <a:pt x="1379525" y="0"/>
                </a:moveTo>
                <a:cubicBezTo>
                  <a:pt x="2391674" y="0"/>
                  <a:pt x="3212182" y="820508"/>
                  <a:pt x="3212182" y="1832657"/>
                </a:cubicBezTo>
                <a:cubicBezTo>
                  <a:pt x="3212182" y="2844806"/>
                  <a:pt x="2391674" y="3665314"/>
                  <a:pt x="1379525" y="3665314"/>
                </a:cubicBezTo>
                <a:cubicBezTo>
                  <a:pt x="873451" y="3665314"/>
                  <a:pt x="415286" y="3460187"/>
                  <a:pt x="83641" y="3128542"/>
                </a:cubicBezTo>
                <a:lnTo>
                  <a:pt x="0" y="3036514"/>
                </a:lnTo>
                <a:lnTo>
                  <a:pt x="0" y="628801"/>
                </a:lnTo>
                <a:lnTo>
                  <a:pt x="83641" y="536773"/>
                </a:lnTo>
                <a:cubicBezTo>
                  <a:pt x="415286" y="205127"/>
                  <a:pt x="873451" y="0"/>
                  <a:pt x="1379525" y="0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35249834-544E-477E-84FD-888B8DB74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839" y="2791091"/>
            <a:ext cx="3281677" cy="328167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6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93339" y="1681703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619709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Kuva 4" descr="Kuva, joka sisältää kohteen teksti, sisä, televisio, näyttö&#10;&#10;Kuvaus luotu automaattisesti">
            <a:extLst>
              <a:ext uri="{FF2B5EF4-FFF2-40B4-BE49-F238E27FC236}">
                <a16:creationId xmlns:a16="http://schemas.microsoft.com/office/drawing/2014/main" id="{31B8363F-F2B4-437B-97FC-8510D2CCF2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6" r="24822" b="2"/>
          <a:stretch/>
        </p:blipFill>
        <p:spPr>
          <a:xfrm rot="5400000">
            <a:off x="3714748" y="459603"/>
            <a:ext cx="2681886" cy="2971800"/>
          </a:xfrm>
          <a:prstGeom prst="rect">
            <a:avLst/>
          </a:prstGeom>
        </p:spPr>
      </p:pic>
      <p:pic>
        <p:nvPicPr>
          <p:cNvPr id="5" name="Kuva 5" descr="Kuva, joka sisältää kohteen henkilö, sisä&#10;&#10;Kuvaus luotu automaattisesti">
            <a:extLst>
              <a:ext uri="{FF2B5EF4-FFF2-40B4-BE49-F238E27FC236}">
                <a16:creationId xmlns:a16="http://schemas.microsoft.com/office/drawing/2014/main" id="{BC39C702-3221-4811-A847-32DFA0B777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83" r="16735" b="2"/>
          <a:stretch/>
        </p:blipFill>
        <p:spPr>
          <a:xfrm rot="5400000">
            <a:off x="572975" y="459602"/>
            <a:ext cx="2681886" cy="29718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45298" y="2026340"/>
            <a:ext cx="544670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uva 7" descr="Kuva, joka sisältää kohteen sisä, henkilö&#10;&#10;Kuvaus luotu automaattisesti">
            <a:extLst>
              <a:ext uri="{FF2B5EF4-FFF2-40B4-BE49-F238E27FC236}">
                <a16:creationId xmlns:a16="http://schemas.microsoft.com/office/drawing/2014/main" id="{01428055-87D0-4234-922F-E486EAE5F1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318" b="2"/>
          <a:stretch/>
        </p:blipFill>
        <p:spPr>
          <a:xfrm rot="5400000">
            <a:off x="561363" y="3266795"/>
            <a:ext cx="2681885" cy="29718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7188D9B-1674-419B-A379-D1632A7E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4776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BB52C90-8D2C-4EFE-B03A-492805046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298" y="2288833"/>
            <a:ext cx="4208403" cy="19200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400">
                <a:solidFill>
                  <a:schemeClr val="bg1"/>
                </a:solidFill>
                <a:ea typeface="+mn-lt"/>
                <a:cs typeface="+mn-lt"/>
              </a:rPr>
              <a:t>3. Arkussa uv-lamppu.  </a:t>
            </a:r>
          </a:p>
          <a:p>
            <a:pPr marL="0" indent="0">
              <a:buNone/>
            </a:pPr>
            <a:r>
              <a:rPr lang="fi-FI" sz="2400">
                <a:solidFill>
                  <a:schemeClr val="bg1"/>
                </a:solidFill>
                <a:ea typeface="+mn-lt"/>
                <a:cs typeface="+mn-lt"/>
              </a:rPr>
              <a:t>4. Arkussa tunnustelulaatikko. </a:t>
            </a:r>
          </a:p>
          <a:p>
            <a:pPr marL="0" indent="0">
              <a:buNone/>
            </a:pPr>
            <a:r>
              <a:rPr lang="fi-FI" sz="2400">
                <a:solidFill>
                  <a:schemeClr val="bg1"/>
                </a:solidFill>
                <a:ea typeface="+mn-lt"/>
                <a:cs typeface="+mn-lt"/>
              </a:rPr>
              <a:t>5. Merirosvojen aarre, suklaarahoja.</a:t>
            </a:r>
            <a:endParaRPr lang="fi-FI" sz="2400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8" name="Kuva 8" descr="Kuva, joka sisältää kohteen sisä&#10;&#10;Kuvaus luotu automaattisesti">
            <a:extLst>
              <a:ext uri="{FF2B5EF4-FFF2-40B4-BE49-F238E27FC236}">
                <a16:creationId xmlns:a16="http://schemas.microsoft.com/office/drawing/2014/main" id="{A8689F12-978C-4EFD-B6C0-ECDB68EFA3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717587" y="3772104"/>
            <a:ext cx="2754548" cy="206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3689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7">
            <a:extLst>
              <a:ext uri="{FF2B5EF4-FFF2-40B4-BE49-F238E27FC236}">
                <a16:creationId xmlns:a16="http://schemas.microsoft.com/office/drawing/2014/main" id="{A9CB0874-88B8-43D3-B0B6-C32F790F7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9">
            <a:extLst>
              <a:ext uri="{FF2B5EF4-FFF2-40B4-BE49-F238E27FC236}">
                <a16:creationId xmlns:a16="http://schemas.microsoft.com/office/drawing/2014/main" id="{4BFD067A-52BE-40EE-B7CA-391830B9A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2561771"/>
            <a:chOff x="0" y="0"/>
            <a:chExt cx="12192000" cy="256177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CDA7855-806B-4A02-9C19-24872E4D8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2561771"/>
            </a:xfrm>
            <a:custGeom>
              <a:avLst/>
              <a:gdLst>
                <a:gd name="connsiteX0" fmla="*/ 0 w 12192000"/>
                <a:gd name="connsiteY0" fmla="*/ 0 h 2561771"/>
                <a:gd name="connsiteX1" fmla="*/ 12192000 w 12192000"/>
                <a:gd name="connsiteY1" fmla="*/ 0 h 2561771"/>
                <a:gd name="connsiteX2" fmla="*/ 12192000 w 12192000"/>
                <a:gd name="connsiteY2" fmla="*/ 2359863 h 2561771"/>
                <a:gd name="connsiteX3" fmla="*/ 6364514 w 12192000"/>
                <a:gd name="connsiteY3" fmla="*/ 2561771 h 2561771"/>
                <a:gd name="connsiteX4" fmla="*/ 1981200 w 12192000"/>
                <a:gd name="connsiteY4" fmla="*/ 2278742 h 2561771"/>
                <a:gd name="connsiteX5" fmla="*/ 0 w 12192000"/>
                <a:gd name="connsiteY5" fmla="*/ 2343277 h 25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2561771">
                  <a:moveTo>
                    <a:pt x="0" y="0"/>
                  </a:moveTo>
                  <a:lnTo>
                    <a:pt x="12192000" y="0"/>
                  </a:lnTo>
                  <a:lnTo>
                    <a:pt x="12192000" y="2359863"/>
                  </a:lnTo>
                  <a:lnTo>
                    <a:pt x="6364514" y="2561771"/>
                  </a:lnTo>
                  <a:lnTo>
                    <a:pt x="1981200" y="2278742"/>
                  </a:lnTo>
                  <a:lnTo>
                    <a:pt x="0" y="2343277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11">
              <a:extLst>
                <a:ext uri="{FF2B5EF4-FFF2-40B4-BE49-F238E27FC236}">
                  <a16:creationId xmlns:a16="http://schemas.microsoft.com/office/drawing/2014/main" id="{3AFE70DE-5BEC-4E54-98D2-48C13E1491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2561771"/>
            </a:xfrm>
            <a:custGeom>
              <a:avLst/>
              <a:gdLst>
                <a:gd name="connsiteX0" fmla="*/ 0 w 12192000"/>
                <a:gd name="connsiteY0" fmla="*/ 0 h 2561771"/>
                <a:gd name="connsiteX1" fmla="*/ 12192000 w 12192000"/>
                <a:gd name="connsiteY1" fmla="*/ 0 h 2561771"/>
                <a:gd name="connsiteX2" fmla="*/ 12192000 w 12192000"/>
                <a:gd name="connsiteY2" fmla="*/ 2359863 h 2561771"/>
                <a:gd name="connsiteX3" fmla="*/ 6364514 w 12192000"/>
                <a:gd name="connsiteY3" fmla="*/ 2561771 h 2561771"/>
                <a:gd name="connsiteX4" fmla="*/ 1981200 w 12192000"/>
                <a:gd name="connsiteY4" fmla="*/ 2278742 h 2561771"/>
                <a:gd name="connsiteX5" fmla="*/ 0 w 12192000"/>
                <a:gd name="connsiteY5" fmla="*/ 2343277 h 25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2561771">
                  <a:moveTo>
                    <a:pt x="0" y="0"/>
                  </a:moveTo>
                  <a:lnTo>
                    <a:pt x="12192000" y="0"/>
                  </a:lnTo>
                  <a:lnTo>
                    <a:pt x="12192000" y="2359863"/>
                  </a:lnTo>
                  <a:lnTo>
                    <a:pt x="6364514" y="2561771"/>
                  </a:lnTo>
                  <a:lnTo>
                    <a:pt x="1981200" y="2278742"/>
                  </a:lnTo>
                  <a:lnTo>
                    <a:pt x="0" y="2343277"/>
                  </a:lnTo>
                  <a:close/>
                </a:path>
              </a:pathLst>
            </a:custGeom>
            <a:solidFill>
              <a:schemeClr val="bg1">
                <a:alpha val="86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17A5D1DE-503A-4BDE-B411-A60FBFB7D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915" y="1040400"/>
            <a:ext cx="7866060" cy="707886"/>
          </a:xfrm>
        </p:spPr>
        <p:txBody>
          <a:bodyPr anchor="b">
            <a:normAutofit/>
          </a:bodyPr>
          <a:lstStyle/>
          <a:p>
            <a:r>
              <a:rPr lang="fi-FI" sz="4000">
                <a:cs typeface="Calibri Light"/>
              </a:rPr>
              <a:t>Ideat varastettu:</a:t>
            </a:r>
            <a:endParaRPr lang="fi-FI" sz="4000"/>
          </a:p>
        </p:txBody>
      </p:sp>
      <p:grpSp>
        <p:nvGrpSpPr>
          <p:cNvPr id="24" name="Group 13">
            <a:extLst>
              <a:ext uri="{FF2B5EF4-FFF2-40B4-BE49-F238E27FC236}">
                <a16:creationId xmlns:a16="http://schemas.microsoft.com/office/drawing/2014/main" id="{C15B8CC4-8CCE-428F-AE7E-28D178984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0" y="2027156"/>
            <a:ext cx="12192000" cy="757168"/>
            <a:chOff x="0" y="2959818"/>
            <a:chExt cx="12192000" cy="757168"/>
          </a:xfrm>
        </p:grpSpPr>
        <p:sp>
          <p:nvSpPr>
            <p:cNvPr id="25" name="Freeform: Shape 14">
              <a:extLst>
                <a:ext uri="{FF2B5EF4-FFF2-40B4-BE49-F238E27FC236}">
                  <a16:creationId xmlns:a16="http://schemas.microsoft.com/office/drawing/2014/main" id="{A6359FA2-E374-4073-8269-E10D2AE74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15">
              <a:extLst>
                <a:ext uri="{FF2B5EF4-FFF2-40B4-BE49-F238E27FC236}">
                  <a16:creationId xmlns:a16="http://schemas.microsoft.com/office/drawing/2014/main" id="{9A1F0E66-9B5E-4980-8AEC-B4D144B48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AB6714E-7E88-4A4B-A1E2-C864850EF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914" y="3070719"/>
            <a:ext cx="7866061" cy="29379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400">
                <a:solidFill>
                  <a:schemeClr val="tx1">
                    <a:alpha val="80000"/>
                  </a:schemeClr>
                </a:solidFill>
                <a:cs typeface="Calibri"/>
              </a:rPr>
              <a:t>Mediakeskuksen </a:t>
            </a:r>
            <a:r>
              <a:rPr lang="fi-FI" sz="2400" err="1">
                <a:solidFill>
                  <a:schemeClr val="tx1">
                    <a:alpha val="80000"/>
                  </a:schemeClr>
                </a:solidFill>
                <a:cs typeface="Calibri"/>
              </a:rPr>
              <a:t>Pedanet</a:t>
            </a:r>
            <a:r>
              <a:rPr lang="fi-FI" sz="2400">
                <a:solidFill>
                  <a:schemeClr val="tx1">
                    <a:alpha val="80000"/>
                  </a:schemeClr>
                </a:solidFill>
                <a:cs typeface="Calibri"/>
              </a:rPr>
              <a:t>-sivuilta: </a:t>
            </a:r>
            <a:endParaRPr lang="fi-FI" sz="2400">
              <a:solidFill>
                <a:schemeClr val="tx1">
                  <a:alpha val="80000"/>
                </a:schemeClr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 sz="2400">
                <a:ea typeface="+mn-lt"/>
                <a:cs typeface="+mn-lt"/>
              </a:rPr>
              <a:t>https://peda.net/joensuu/jm/lightabot-luonnos/pakopelit</a:t>
            </a:r>
            <a:endParaRPr lang="fi-FI" sz="2400">
              <a:solidFill>
                <a:srgbClr val="FFFFFF">
                  <a:alpha val="80000"/>
                </a:srgbClr>
              </a:solidFill>
              <a:cs typeface="Calibri"/>
            </a:endParaRPr>
          </a:p>
          <a:p>
            <a:r>
              <a:rPr lang="fi-FI" sz="2400">
                <a:solidFill>
                  <a:schemeClr val="tx1">
                    <a:alpha val="80000"/>
                  </a:schemeClr>
                </a:solidFill>
                <a:cs typeface="Calibri"/>
              </a:rPr>
              <a:t>Sm4rtlab-vierailulta yliopistolla</a:t>
            </a:r>
          </a:p>
          <a:p>
            <a:pPr marL="0" indent="0">
              <a:buNone/>
            </a:pPr>
            <a:r>
              <a:rPr lang="fi-FI" sz="2400">
                <a:solidFill>
                  <a:srgbClr val="FFFFFF"/>
                </a:solidFill>
                <a:cs typeface="Calibri"/>
              </a:rPr>
              <a:t>https</a:t>
            </a:r>
            <a:r>
              <a:rPr lang="fi-FI" sz="2400">
                <a:ea typeface="+mn-lt"/>
                <a:cs typeface="+mn-lt"/>
              </a:rPr>
              <a:t>://www.uef.fi/fi/sm4rtlab</a:t>
            </a:r>
            <a:endParaRPr lang="fi-FI">
              <a:cs typeface="Calibri" panose="020F0502020204030204"/>
            </a:endParaRPr>
          </a:p>
          <a:p>
            <a:r>
              <a:rPr lang="fi-FI" sz="2400">
                <a:solidFill>
                  <a:schemeClr val="tx1">
                    <a:alpha val="80000"/>
                  </a:schemeClr>
                </a:solidFill>
                <a:cs typeface="Calibri"/>
              </a:rPr>
              <a:t>Omat kokemukset pakohuoneista ja pakopeleistä</a:t>
            </a:r>
          </a:p>
          <a:p>
            <a:endParaRPr lang="fi-FI" sz="2400">
              <a:solidFill>
                <a:schemeClr val="tx1">
                  <a:alpha val="80000"/>
                </a:schemeClr>
              </a:solidFill>
              <a:cs typeface="Calibri"/>
            </a:endParaRPr>
          </a:p>
        </p:txBody>
      </p:sp>
      <p:pic>
        <p:nvPicPr>
          <p:cNvPr id="4" name="Kuva 189" descr="Kallo tasaisella täytöllä">
            <a:extLst>
              <a:ext uri="{FF2B5EF4-FFF2-40B4-BE49-F238E27FC236}">
                <a16:creationId xmlns:a16="http://schemas.microsoft.com/office/drawing/2014/main" id="{AC31835B-1C7F-48A2-82E5-DAD12E0B3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65268" y="171531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16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Laajakuva</PresentationFormat>
  <Slides>6</Slides>
  <Notes>0</Notes>
  <HiddenSlides>0</HiddenSlide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6</vt:i4>
      </vt:variant>
    </vt:vector>
  </HeadingPairs>
  <TitlesOfParts>
    <vt:vector size="7" baseType="lpstr">
      <vt:lpstr>Office-teema</vt:lpstr>
      <vt:lpstr>Pakopelihuone –projekti: Merirosvon aarrearkku</vt:lpstr>
      <vt:lpstr>Toteutus: </vt:lpstr>
      <vt:lpstr>Välineet</vt:lpstr>
      <vt:lpstr>Pakopeli:  Himmeästi valaistu huone, jossa soi merirosvomusiikkia.  Pöytä, jossa merirosvotavaroita.  Auttaa merirosvoja avaamaan aarrearkku. Jos onnistuu, lupaavat antavat aarteesta osan. </vt:lpstr>
      <vt:lpstr>PowerPoint-esitys</vt:lpstr>
      <vt:lpstr>Ideat varastettu: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revision>2</cp:revision>
  <dcterms:created xsi:type="dcterms:W3CDTF">2021-11-28T15:13:20Z</dcterms:created>
  <dcterms:modified xsi:type="dcterms:W3CDTF">2022-04-11T08:44:05Z</dcterms:modified>
</cp:coreProperties>
</file>