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785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7728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238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502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4723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60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3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62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425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0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23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A0675-136B-4752-8E8D-3F10E9DBE694}" type="datetimeFigureOut">
              <a:rPr lang="fi-FI" smtClean="0"/>
              <a:t>6.11.2019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4A63A-BDE2-4913-AA4F-94DBCD7972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05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Lauseenvastikkeet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9.lk.</a:t>
            </a:r>
            <a:endParaRPr lang="fi-FI" dirty="0"/>
          </a:p>
        </p:txBody>
      </p:sp>
      <p:pic>
        <p:nvPicPr>
          <p:cNvPr id="4" name="Kuva 3" descr="Juhlat muut | Papune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249" y="4051661"/>
            <a:ext cx="1524003" cy="152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63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lauseenvastikkeita opiskellaan?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Syy on pragmaattinen eli käytännöllinen – lauseenvastikkeet hallitsemalla käytät kieltä oikein ja sinun sanomaasi ymmärretään</a:t>
            </a:r>
          </a:p>
          <a:p>
            <a:r>
              <a:rPr lang="fi-FI" dirty="0" smtClean="0"/>
              <a:t>Lauseenvastikkeen teoriaosuuden ulkoa osaaminen ei siis ole välttämätöntä, mikäli hallitset lauseenvastikkeiden käytön kielenkäyttötilanteessa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564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Lauseenvastikkeet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Tekevät ilmaisusta joissakin tilanteissa luontevamman ja vähemmän kankean</a:t>
            </a:r>
          </a:p>
          <a:p>
            <a:r>
              <a:rPr lang="fi-FI" dirty="0" smtClean="0"/>
              <a:t>Lauseenvastiketta käytettäessä rakenteesta ”</a:t>
            </a:r>
            <a:r>
              <a:rPr lang="fi-FI" dirty="0" err="1" smtClean="0"/>
              <a:t>päälause+sivulause</a:t>
            </a:r>
            <a:r>
              <a:rPr lang="fi-FI" dirty="0" smtClean="0"/>
              <a:t>” poistetaan sivulause </a:t>
            </a:r>
            <a:r>
              <a:rPr lang="fi-FI" i="1" dirty="0" smtClean="0"/>
              <a:t>nominaalimuotoisen</a:t>
            </a:r>
            <a:r>
              <a:rPr lang="fi-FI" dirty="0" smtClean="0"/>
              <a:t> verbin avulla, jonka jälkeen virkkeessä on vain yksi päälause eikä lainkaan sivulausetta</a:t>
            </a:r>
          </a:p>
          <a:p>
            <a:r>
              <a:rPr lang="fi-FI" dirty="0" err="1" smtClean="0"/>
              <a:t>Esim</a:t>
            </a:r>
            <a:r>
              <a:rPr lang="fi-FI" dirty="0" smtClean="0"/>
              <a:t>: </a:t>
            </a:r>
            <a:r>
              <a:rPr lang="fi-FI" b="1" dirty="0" smtClean="0"/>
              <a:t>Pekka söi karviaismarjoja</a:t>
            </a:r>
            <a:r>
              <a:rPr lang="fi-FI" dirty="0" smtClean="0"/>
              <a:t>, kun naapuri ulkoilutti pihalla lemmikkikirahviaan = </a:t>
            </a:r>
            <a:r>
              <a:rPr lang="fi-FI" b="1" dirty="0" smtClean="0"/>
              <a:t>Pekka söi karviaismarjoja naapurin </a:t>
            </a:r>
            <a:r>
              <a:rPr lang="fi-FI" b="1" i="1" dirty="0" smtClean="0"/>
              <a:t>ulkoiluttaessa</a:t>
            </a:r>
            <a:r>
              <a:rPr lang="fi-FI" b="1" dirty="0" smtClean="0"/>
              <a:t> lemmikkikirahviaan</a:t>
            </a:r>
          </a:p>
          <a:p>
            <a:r>
              <a:rPr lang="fi-FI" b="1" dirty="0" err="1" smtClean="0"/>
              <a:t>Huom</a:t>
            </a:r>
            <a:r>
              <a:rPr lang="fi-FI" b="1" dirty="0" smtClean="0"/>
              <a:t>! Aikasuhteiden kanssa pitää olla tarkkana! </a:t>
            </a:r>
          </a:p>
          <a:p>
            <a:r>
              <a:rPr lang="fi-FI" b="1" dirty="0" smtClean="0"/>
              <a:t>Väärin: Pekka söi karviaismarjoja naapurin </a:t>
            </a:r>
            <a:r>
              <a:rPr lang="fi-FI" b="1" i="1" dirty="0" smtClean="0"/>
              <a:t>ulkoilutettua </a:t>
            </a:r>
            <a:r>
              <a:rPr lang="fi-FI" b="1" dirty="0" smtClean="0"/>
              <a:t>lemmikkikirahviaan.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06848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Kun-sivulauseet lauseenvastikkeiksi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Tunnuksena lauseenvastikemuodoissa on </a:t>
            </a:r>
            <a:r>
              <a:rPr lang="fi-FI" i="1" dirty="0" smtClean="0"/>
              <a:t>–</a:t>
            </a:r>
            <a:r>
              <a:rPr lang="fi-FI" i="1" dirty="0" err="1" smtClean="0"/>
              <a:t>ssa</a:t>
            </a:r>
            <a:r>
              <a:rPr lang="fi-FI" i="1" dirty="0" smtClean="0"/>
              <a:t> tai –</a:t>
            </a:r>
            <a:r>
              <a:rPr lang="fi-FI" i="1" dirty="0" err="1" smtClean="0"/>
              <a:t>tua</a:t>
            </a:r>
            <a:r>
              <a:rPr lang="fi-FI" i="1" dirty="0" smtClean="0"/>
              <a:t>/-</a:t>
            </a:r>
            <a:r>
              <a:rPr lang="fi-FI" i="1" dirty="0" err="1" smtClean="0"/>
              <a:t>tyä</a:t>
            </a:r>
            <a:endParaRPr lang="fi-FI" i="1" dirty="0" smtClean="0"/>
          </a:p>
          <a:p>
            <a:r>
              <a:rPr lang="fi-FI" dirty="0" err="1" smtClean="0"/>
              <a:t>Esim</a:t>
            </a:r>
            <a:r>
              <a:rPr lang="fi-FI" dirty="0" smtClean="0"/>
              <a:t>: </a:t>
            </a:r>
            <a:r>
              <a:rPr lang="fi-FI" dirty="0" err="1" smtClean="0"/>
              <a:t>Bartholomeus</a:t>
            </a:r>
            <a:r>
              <a:rPr lang="fi-FI" dirty="0" smtClean="0"/>
              <a:t> lähti, kun isoäiti </a:t>
            </a:r>
            <a:r>
              <a:rPr lang="fi-FI" b="1" i="1" dirty="0" smtClean="0"/>
              <a:t>leipoi</a:t>
            </a:r>
            <a:r>
              <a:rPr lang="fi-FI" dirty="0" smtClean="0"/>
              <a:t> munkkeja = </a:t>
            </a:r>
            <a:r>
              <a:rPr lang="fi-FI" dirty="0" err="1" smtClean="0"/>
              <a:t>Bartholomeus</a:t>
            </a:r>
            <a:r>
              <a:rPr lang="fi-FI" dirty="0" smtClean="0"/>
              <a:t> lähti isoäidin </a:t>
            </a:r>
            <a:r>
              <a:rPr lang="fi-FI" b="1" i="1" dirty="0" smtClean="0"/>
              <a:t>leipoessa</a:t>
            </a:r>
            <a:r>
              <a:rPr lang="fi-FI" dirty="0" smtClean="0"/>
              <a:t> munkkeja</a:t>
            </a:r>
          </a:p>
          <a:p>
            <a:r>
              <a:rPr lang="fi-FI" dirty="0" smtClean="0"/>
              <a:t>Esim2: </a:t>
            </a:r>
            <a:r>
              <a:rPr lang="fi-FI" dirty="0" err="1" smtClean="0"/>
              <a:t>Bartholomeus</a:t>
            </a:r>
            <a:r>
              <a:rPr lang="fi-FI" dirty="0" smtClean="0"/>
              <a:t> lähti, kun isoäiti </a:t>
            </a:r>
            <a:r>
              <a:rPr lang="fi-FI" b="1" i="1" dirty="0" smtClean="0"/>
              <a:t>oli leiponut </a:t>
            </a:r>
            <a:r>
              <a:rPr lang="fi-FI" dirty="0" smtClean="0"/>
              <a:t>munkkeja. </a:t>
            </a:r>
          </a:p>
          <a:p>
            <a:pPr marL="0" indent="0">
              <a:buNone/>
            </a:pPr>
            <a:r>
              <a:rPr lang="fi-FI" dirty="0" smtClean="0"/>
              <a:t>= </a:t>
            </a:r>
            <a:r>
              <a:rPr lang="fi-FI" dirty="0" err="1" smtClean="0"/>
              <a:t>Bartholomeus</a:t>
            </a:r>
            <a:r>
              <a:rPr lang="fi-FI" dirty="0" smtClean="0"/>
              <a:t> lähti isoäidin </a:t>
            </a:r>
            <a:r>
              <a:rPr lang="fi-FI" b="1" i="1" dirty="0" smtClean="0"/>
              <a:t>leivottua</a:t>
            </a:r>
            <a:r>
              <a:rPr lang="fi-FI" dirty="0" smtClean="0"/>
              <a:t> munkkeja</a:t>
            </a:r>
          </a:p>
          <a:p>
            <a:pPr marL="0" indent="0">
              <a:buNone/>
            </a:pPr>
            <a:endParaRPr lang="fi-FI" dirty="0" smtClean="0"/>
          </a:p>
        </p:txBody>
      </p:sp>
      <p:pic>
        <p:nvPicPr>
          <p:cNvPr id="4" name="Kuva 3" descr="Hyvää Vappua ( Srećna vam Valpurgina noć ) ~ F I N S K 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424680"/>
            <a:ext cx="3346994" cy="204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79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Että-sivulauseet lauseenvastikkeiksi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Tunnuksena –</a:t>
            </a:r>
            <a:r>
              <a:rPr lang="fi-FI" dirty="0" err="1" smtClean="0"/>
              <a:t>neen</a:t>
            </a:r>
            <a:r>
              <a:rPr lang="fi-FI" dirty="0" smtClean="0"/>
              <a:t> ja –van/</a:t>
            </a:r>
            <a:r>
              <a:rPr lang="fi-FI" dirty="0" err="1" smtClean="0"/>
              <a:t>vän</a:t>
            </a:r>
            <a:endParaRPr lang="fi-FI" dirty="0" smtClean="0"/>
          </a:p>
          <a:p>
            <a:r>
              <a:rPr lang="fi-FI" dirty="0" err="1" smtClean="0"/>
              <a:t>Esim</a:t>
            </a:r>
            <a:r>
              <a:rPr lang="fi-FI" dirty="0" smtClean="0"/>
              <a:t>: Karri uskoo, että osasi lapsena lentää = Karri uskoo </a:t>
            </a:r>
            <a:r>
              <a:rPr lang="fi-FI" b="1" i="1" dirty="0" smtClean="0"/>
              <a:t>osanneensa </a:t>
            </a:r>
            <a:r>
              <a:rPr lang="fi-FI" dirty="0" smtClean="0"/>
              <a:t>lapsena lentää</a:t>
            </a:r>
          </a:p>
          <a:p>
            <a:r>
              <a:rPr lang="fi-FI" dirty="0" smtClean="0"/>
              <a:t>Esim2: Karri uskoo, että hän osaa lentää = Karri uskoo </a:t>
            </a:r>
            <a:r>
              <a:rPr lang="fi-FI" b="1" i="1" dirty="0" smtClean="0"/>
              <a:t>osaavansa</a:t>
            </a:r>
            <a:r>
              <a:rPr lang="fi-FI" dirty="0" smtClean="0"/>
              <a:t> lentää </a:t>
            </a:r>
          </a:p>
          <a:p>
            <a:endParaRPr lang="fi-FI" dirty="0"/>
          </a:p>
        </p:txBody>
      </p:sp>
      <p:pic>
        <p:nvPicPr>
          <p:cNvPr id="4" name="Kuva 3" descr="Thriving Thursdays: What if I Fall – 1 (Guest Post by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201" y="3722914"/>
            <a:ext cx="3097267" cy="277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059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Jotta-sivulauseet lauseenvastikkeiksi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Tunnuksena –</a:t>
            </a:r>
            <a:r>
              <a:rPr lang="fi-FI" b="1" i="1" dirty="0" err="1" smtClean="0"/>
              <a:t>kse</a:t>
            </a:r>
            <a:endParaRPr lang="fi-FI" b="1" i="1" dirty="0" smtClean="0"/>
          </a:p>
          <a:p>
            <a:r>
              <a:rPr lang="fi-FI" dirty="0" err="1" smtClean="0"/>
              <a:t>Esim</a:t>
            </a:r>
            <a:r>
              <a:rPr lang="fi-FI" dirty="0" smtClean="0"/>
              <a:t>: Maija heräsi aikaisin, jotta voisi nähdä postinjakajan = Maija heräsi aikaisin </a:t>
            </a:r>
            <a:r>
              <a:rPr lang="fi-FI" b="1" i="1" dirty="0" smtClean="0"/>
              <a:t>nähdäkseen</a:t>
            </a:r>
            <a:r>
              <a:rPr lang="fi-FI" dirty="0" smtClean="0"/>
              <a:t> postinjakajan</a:t>
            </a:r>
          </a:p>
          <a:p>
            <a:endParaRPr lang="fi-FI" b="1" i="1" dirty="0" smtClean="0"/>
          </a:p>
          <a:p>
            <a:endParaRPr lang="fi-FI" b="1" i="1" dirty="0"/>
          </a:p>
        </p:txBody>
      </p:sp>
      <p:pic>
        <p:nvPicPr>
          <p:cNvPr id="4" name="Kuva 3" descr="Postinjakaja saapuu sykkivän kullinsa kanss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03386"/>
            <a:ext cx="4663440" cy="280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507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Siten että-sivulauseet lauseenvastikkeiksi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Tunnuksena –en</a:t>
            </a:r>
          </a:p>
          <a:p>
            <a:r>
              <a:rPr lang="fi-FI" dirty="0" err="1" smtClean="0"/>
              <a:t>Esim</a:t>
            </a:r>
            <a:r>
              <a:rPr lang="fi-FI" dirty="0" smtClean="0"/>
              <a:t>: Hermanni lähti kouluun siten, että odotti jo ruokailua = Hermanni lähti kouluun </a:t>
            </a:r>
            <a:r>
              <a:rPr lang="fi-FI" b="1" i="1" dirty="0" smtClean="0"/>
              <a:t>odottaen</a:t>
            </a:r>
            <a:r>
              <a:rPr lang="fi-FI" dirty="0" smtClean="0"/>
              <a:t> jo ruokailua</a:t>
            </a:r>
          </a:p>
          <a:p>
            <a:r>
              <a:rPr lang="fi-FI" dirty="0" err="1" smtClean="0"/>
              <a:t>Huom</a:t>
            </a:r>
            <a:r>
              <a:rPr lang="fi-FI" dirty="0" smtClean="0"/>
              <a:t>! Monet vakiintuneet ilmaisut ovat lauseenvastikkeita, vaikka ne eivät siltä vaikuttaisi. </a:t>
            </a:r>
            <a:r>
              <a:rPr lang="fi-FI" dirty="0" err="1" smtClean="0"/>
              <a:t>Esim</a:t>
            </a:r>
            <a:r>
              <a:rPr lang="fi-FI" dirty="0" smtClean="0"/>
              <a:t>: Koira juoksi häntä </a:t>
            </a:r>
            <a:r>
              <a:rPr lang="fi-FI" b="1" i="1" dirty="0" smtClean="0"/>
              <a:t>heiluen</a:t>
            </a:r>
          </a:p>
          <a:p>
            <a:r>
              <a:rPr lang="fi-FI" dirty="0" smtClean="0"/>
              <a:t>Esim2: Sauli juoksi tukka </a:t>
            </a:r>
            <a:r>
              <a:rPr lang="fi-FI" b="1" i="1" dirty="0" smtClean="0"/>
              <a:t>hulmuten</a:t>
            </a:r>
            <a:endParaRPr lang="fi-FI" b="1" i="1" dirty="0"/>
          </a:p>
        </p:txBody>
      </p:sp>
      <p:pic>
        <p:nvPicPr>
          <p:cNvPr id="4" name="Kuva 3" descr="Court tells Kats, tail must not wag dog - The IPKa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911" y="4206103"/>
            <a:ext cx="1905000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7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 huomioitavaa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Koska lauseenvastikkeen avulla virkkeestä poistuu sivulause, poistuu myös pää- ja sivulauseen välinen pilkku</a:t>
            </a:r>
          </a:p>
          <a:p>
            <a:r>
              <a:rPr lang="fi-FI" dirty="0" smtClean="0"/>
              <a:t>Virkkeessä voi lauseenvastikkeesta huolimatta olla sivulause, jos virkkeessä on ollut useampia sivulauseita. </a:t>
            </a:r>
            <a:r>
              <a:rPr lang="fi-FI" dirty="0" err="1" smtClean="0"/>
              <a:t>Esim</a:t>
            </a:r>
            <a:r>
              <a:rPr lang="fi-FI" dirty="0" smtClean="0"/>
              <a:t>: Naapuri kyttäsi aidan takana, kun leikkasin nurmikkoa, jotta voisi nähdä, kuinka nurmikkoa leikataan = Naapuri kyttäsi aidan takana </a:t>
            </a:r>
            <a:r>
              <a:rPr lang="fi-FI" b="1" i="1" dirty="0" smtClean="0"/>
              <a:t>leikatessani</a:t>
            </a:r>
            <a:r>
              <a:rPr lang="fi-FI" dirty="0" smtClean="0"/>
              <a:t> nurmikkoa, jotta voisi nähdä, kuinka nurmikkoa leikataan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4917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 huomioitavaa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Vältä useiden lauseenvastikkeiden käyttämistä samassa virkkeessä! Jos sivulauseita on virkkeessä paljon, järkevämpää on pilkkoa virkkeen sisältö kahteen tai useampaan virkkeeseen.</a:t>
            </a:r>
          </a:p>
          <a:p>
            <a:r>
              <a:rPr lang="fi-FI" i="1" dirty="0" smtClean="0"/>
              <a:t>Matti katseli vihellellen taivaalle Pirkon lähdettyä töihin nähdäkseen kotkan lentävän voidakseen kertoa asian naapurille tämän kysyessä sitä</a:t>
            </a:r>
          </a:p>
          <a:p>
            <a:r>
              <a:rPr lang="fi-FI" i="1" dirty="0" smtClean="0"/>
              <a:t>Matti katseli taivaalle siten, että vihelteli, kun Pirkko oli lähtenyt töihin, jotta näkisi kotkan lentävän, jotta voisi kertoa asian naapurille, kun tämä kysyy sitä.</a:t>
            </a:r>
          </a:p>
          <a:p>
            <a:r>
              <a:rPr lang="fi-FI" b="1" i="1" dirty="0" smtClean="0"/>
              <a:t>Näin: Matti katseli vihellellen taivaalle, kun Pirkko oli lähtenyt töihin. Hän halusi nähdä kotkan lentävän, jotta voisi kertoa asian naapurille tämän kysyessä sitä.</a:t>
            </a:r>
            <a:endParaRPr lang="fi-FI" b="1" i="1" dirty="0"/>
          </a:p>
        </p:txBody>
      </p:sp>
    </p:spTree>
    <p:extLst>
      <p:ext uri="{BB962C8B-B14F-4D97-AF65-F5344CB8AC3E}">
        <p14:creationId xmlns:p14="http://schemas.microsoft.com/office/powerpoint/2010/main" val="174476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417</Words>
  <Application>Microsoft Office PowerPoint</Application>
  <PresentationFormat>Laajakuva</PresentationFormat>
  <Paragraphs>36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Lauseenvastikkeet</vt:lpstr>
      <vt:lpstr>Miksi lauseenvastikkeita opiskellaan?</vt:lpstr>
      <vt:lpstr>Lauseenvastikkeet</vt:lpstr>
      <vt:lpstr>Kun-sivulauseet lauseenvastikkeiksi</vt:lpstr>
      <vt:lpstr>Että-sivulauseet lauseenvastikkeiksi</vt:lpstr>
      <vt:lpstr>Jotta-sivulauseet lauseenvastikkeiksi</vt:lpstr>
      <vt:lpstr>Siten että-sivulauseet lauseenvastikkeiksi</vt:lpstr>
      <vt:lpstr>Muuta huomioitavaa</vt:lpstr>
      <vt:lpstr>Muuta huomioitavaa</vt:lpstr>
    </vt:vector>
  </TitlesOfParts>
  <Company>Lohjan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Lauseenvastikkeet</dc:title>
  <dc:creator>Lahtinen Elias</dc:creator>
  <cp:lastModifiedBy>Lahtinen Elias</cp:lastModifiedBy>
  <cp:revision>9</cp:revision>
  <dcterms:created xsi:type="dcterms:W3CDTF">2019-11-06T07:16:51Z</dcterms:created>
  <dcterms:modified xsi:type="dcterms:W3CDTF">2019-11-06T16:34:03Z</dcterms:modified>
</cp:coreProperties>
</file>