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9" r:id="rId2"/>
    <p:sldId id="260" r:id="rId3"/>
    <p:sldId id="261" r:id="rId4"/>
    <p:sldId id="262" r:id="rId5"/>
    <p:sldId id="268" r:id="rId6"/>
    <p:sldId id="263" r:id="rId7"/>
    <p:sldId id="266" r:id="rId8"/>
    <p:sldId id="267" r:id="rId9"/>
    <p:sldId id="269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Hongisto-Mäenpää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8E2A"/>
    <a:srgbClr val="FFFFCC"/>
    <a:srgbClr val="FFBA0D"/>
    <a:srgbClr val="1095D6"/>
    <a:srgbClr val="858A26"/>
    <a:srgbClr val="0055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4059" autoAdjust="0"/>
  </p:normalViewPr>
  <p:slideViewPr>
    <p:cSldViewPr snapToGrid="0">
      <p:cViewPr varScale="1">
        <p:scale>
          <a:sx n="46" d="100"/>
          <a:sy n="46" d="100"/>
        </p:scale>
        <p:origin x="10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BBD24-18EE-479A-9885-AF512AFAD231}" type="datetimeFigureOut">
              <a:rPr lang="fi-FI" smtClean="0"/>
              <a:t>8.8.2019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ABDA0-3731-4808-8887-993E0CC7ADF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210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5976d17aef_0_5:notes"/>
          <p:cNvSpPr txBox="1">
            <a:spLocks noGrp="1"/>
          </p:cNvSpPr>
          <p:nvPr>
            <p:ph type="body" idx="1"/>
          </p:nvPr>
        </p:nvSpPr>
        <p:spPr>
          <a:xfrm>
            <a:off x="685800" y="434338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Sivun linkitykset: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i-FI" dirty="0"/>
              <a:t>Kohdasta Turku: https://yle.fi/aihe/artikkeli/2015/09/07/selviytymisopas-keskiajan-suomeen-kuuntele-matkaohjeet?ref=ohj-articles (video Turun perustamisesta)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i-FI" dirty="0"/>
              <a:t>Vinkkilaatikosta: https://yle.fi/aihe/artikkeli/2015/09/07/selviytymisopas-keskiajan-suomeen-kuuntele-matkaohjeet?ref=ohj-articles</a:t>
            </a:r>
            <a:endParaRPr dirty="0"/>
          </a:p>
        </p:txBody>
      </p:sp>
      <p:sp>
        <p:nvSpPr>
          <p:cNvPr id="166" name="Google Shape;166;g5976d17ae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5976d17ae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5976d17ae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Dialla oleva linkki Ylen sivuille: https://yle.fi/aihe/artikkeli/2015/09/09/selviaisitko-hengissa-keskiajalla-testaa-tietosi</a:t>
            </a:r>
            <a:endParaRPr dirty="0"/>
          </a:p>
        </p:txBody>
      </p:sp>
      <p:sp>
        <p:nvSpPr>
          <p:cNvPr id="193" name="Google Shape;1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9244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4179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8311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1" name="Google Shape;2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4570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F5B7-D733-4DD4-A3CF-F3D000078A37}" type="datetimeFigureOut">
              <a:rPr lang="fi-FI" smtClean="0"/>
              <a:t>8.8.2019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C72B-932D-40BF-85AD-97F5A8F54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8760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F5B7-D733-4DD4-A3CF-F3D000078A37}" type="datetimeFigureOut">
              <a:rPr lang="fi-FI" smtClean="0"/>
              <a:t>8.8.2019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C72B-932D-40BF-85AD-97F5A8F54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6280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F5B7-D733-4DD4-A3CF-F3D000078A37}" type="datetimeFigureOut">
              <a:rPr lang="fi-FI" smtClean="0"/>
              <a:t>8.8.2019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C72B-932D-40BF-85AD-97F5A8F54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6439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F5B7-D733-4DD4-A3CF-F3D000078A37}" type="datetimeFigureOut">
              <a:rPr lang="fi-FI" smtClean="0"/>
              <a:t>8.8.2019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C72B-932D-40BF-85AD-97F5A8F54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6030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F5B7-D733-4DD4-A3CF-F3D000078A37}" type="datetimeFigureOut">
              <a:rPr lang="fi-FI" smtClean="0"/>
              <a:t>8.8.2019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C72B-932D-40BF-85AD-97F5A8F54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513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F5B7-D733-4DD4-A3CF-F3D000078A37}" type="datetimeFigureOut">
              <a:rPr lang="fi-FI" smtClean="0"/>
              <a:t>8.8.2019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C72B-932D-40BF-85AD-97F5A8F54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1589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F5B7-D733-4DD4-A3CF-F3D000078A37}" type="datetimeFigureOut">
              <a:rPr lang="fi-FI" smtClean="0"/>
              <a:t>8.8.2019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C72B-932D-40BF-85AD-97F5A8F54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0865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F5B7-D733-4DD4-A3CF-F3D000078A37}" type="datetimeFigureOut">
              <a:rPr lang="fi-FI" smtClean="0"/>
              <a:t>8.8.2019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C72B-932D-40BF-85AD-97F5A8F54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9945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F5B7-D733-4DD4-A3CF-F3D000078A37}" type="datetimeFigureOut">
              <a:rPr lang="fi-FI" smtClean="0"/>
              <a:t>8.8.2019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C72B-932D-40BF-85AD-97F5A8F54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6972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F5B7-D733-4DD4-A3CF-F3D000078A37}" type="datetimeFigureOut">
              <a:rPr lang="fi-FI" smtClean="0"/>
              <a:t>8.8.2019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C72B-932D-40BF-85AD-97F5A8F54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2345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F5B7-D733-4DD4-A3CF-F3D000078A37}" type="datetimeFigureOut">
              <a:rPr lang="fi-FI" smtClean="0"/>
              <a:t>8.8.2019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C72B-932D-40BF-85AD-97F5A8F54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1395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9F5B7-D733-4DD4-A3CF-F3D000078A37}" type="datetimeFigureOut">
              <a:rPr lang="fi-FI" smtClean="0"/>
              <a:t>8.8.2019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8C72B-932D-40BF-85AD-97F5A8F54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007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yle.fi/aihe/artikkeli/2015/09/07/selviytymisopas-keskiajan-suomeen-kuuntele-matkaohjeet?ref=ohj-articles" TargetMode="External"/><Relationship Id="rId4" Type="http://schemas.openxmlformats.org/officeDocument/2006/relationships/hyperlink" Target="http://vintti.yle.fi/yle.fi/opettajatv/opettajatv.yle.fi/teemat/aine/4/582/m5673/Historia.ht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le.fi/aihe/artikkeli/2015/09/09/selviaisitko-hengissa-keskiajalla-testaa-tietosi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pDGpSP0lH0&amp;feature=shar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taivas, ulko, rakennus, maa&#10;&#10;Kuvaus luotu automaattisesti">
            <a:extLst>
              <a:ext uri="{FF2B5EF4-FFF2-40B4-BE49-F238E27FC236}">
                <a16:creationId xmlns:a16="http://schemas.microsoft.com/office/drawing/2014/main" id="{055587F6-3256-4431-B768-4DFD15C675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76"/>
            <a:ext cx="9143999" cy="5151119"/>
          </a:xfrm>
          <a:prstGeom prst="rect">
            <a:avLst/>
          </a:prstGeom>
        </p:spPr>
      </p:pic>
      <p:sp>
        <p:nvSpPr>
          <p:cNvPr id="160" name="Google Shape;160;p1"/>
          <p:cNvSpPr txBox="1"/>
          <p:nvPr/>
        </p:nvSpPr>
        <p:spPr>
          <a:xfrm>
            <a:off x="0" y="4710223"/>
            <a:ext cx="9144000" cy="1781064"/>
          </a:xfrm>
          <a:prstGeom prst="rect">
            <a:avLst/>
          </a:prstGeom>
          <a:gradFill>
            <a:gsLst>
              <a:gs pos="0">
                <a:srgbClr val="898E2A"/>
              </a:gs>
              <a:gs pos="36000">
                <a:srgbClr val="898E2A"/>
              </a:gs>
              <a:gs pos="100000">
                <a:srgbClr val="A8D08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"/>
          <p:cNvSpPr txBox="1">
            <a:spLocks noGrp="1"/>
          </p:cNvSpPr>
          <p:nvPr>
            <p:ph type="title"/>
          </p:nvPr>
        </p:nvSpPr>
        <p:spPr>
          <a:xfrm>
            <a:off x="523875" y="492680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mes New Roman"/>
              <a:buNone/>
            </a:pPr>
            <a:r>
              <a:rPr lang="fi-FI" sz="60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2. Kauppa liittää osaksi Eurooppaa 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2" name="Google Shape;162;p1"/>
          <p:cNvSpPr txBox="1"/>
          <p:nvPr/>
        </p:nvSpPr>
        <p:spPr>
          <a:xfrm>
            <a:off x="0" y="6489700"/>
            <a:ext cx="9144000" cy="368300"/>
          </a:xfrm>
          <a:prstGeom prst="rect">
            <a:avLst/>
          </a:prstGeom>
          <a:solidFill>
            <a:srgbClr val="FFBA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1400"/>
            </a:pPr>
            <a:r>
              <a:rPr lang="fi-FI" sz="1800" b="1" i="1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fi-FI" sz="1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Tuntidiat s. 27-31</a:t>
            </a:r>
            <a:endParaRPr sz="18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g5976d17aef_0_5" descr="muokattu_kartta_keskiajan_kaupungit_ja_tiet.JPG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9504" y="1512510"/>
            <a:ext cx="7549393" cy="47156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9" name="Google Shape;169;g5976d17aef_0_5"/>
          <p:cNvCxnSpPr/>
          <p:nvPr/>
        </p:nvCxnSpPr>
        <p:spPr>
          <a:xfrm rot="10800000">
            <a:off x="5012652" y="5094337"/>
            <a:ext cx="503100" cy="719100"/>
          </a:xfrm>
          <a:prstGeom prst="straightConnector1">
            <a:avLst/>
          </a:prstGeom>
          <a:noFill/>
          <a:ln w="38100" cap="flat" cmpd="sng">
            <a:solidFill>
              <a:srgbClr val="898E2A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sp>
        <p:nvSpPr>
          <p:cNvPr id="170" name="Google Shape;170;g5976d17aef_0_5"/>
          <p:cNvSpPr txBox="1"/>
          <p:nvPr/>
        </p:nvSpPr>
        <p:spPr>
          <a:xfrm>
            <a:off x="5371290" y="5813437"/>
            <a:ext cx="1224000" cy="468300"/>
          </a:xfrm>
          <a:prstGeom prst="rect">
            <a:avLst/>
          </a:prstGeom>
          <a:solidFill>
            <a:srgbClr val="FFBA0D"/>
          </a:solidFill>
          <a:ln>
            <a:solidFill>
              <a:srgbClr val="898E2A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r>
              <a:rPr lang="fi-FI" sz="2000" b="1" i="0" u="none">
                <a:latin typeface="Calibri"/>
                <a:ea typeface="Calibri"/>
                <a:cs typeface="Calibri"/>
                <a:sym typeface="Calibri"/>
              </a:rPr>
              <a:t>Viipuri</a:t>
            </a:r>
            <a:endParaRPr/>
          </a:p>
        </p:txBody>
      </p:sp>
      <p:cxnSp>
        <p:nvCxnSpPr>
          <p:cNvPr id="171" name="Google Shape;171;g5976d17aef_0_5"/>
          <p:cNvCxnSpPr>
            <a:cxnSpLocks/>
          </p:cNvCxnSpPr>
          <p:nvPr/>
        </p:nvCxnSpPr>
        <p:spPr>
          <a:xfrm>
            <a:off x="1412065" y="4013212"/>
            <a:ext cx="1151000" cy="575525"/>
          </a:xfrm>
          <a:prstGeom prst="straightConnector1">
            <a:avLst/>
          </a:prstGeom>
          <a:noFill/>
          <a:ln w="38100" cap="flat" cmpd="sng">
            <a:solidFill>
              <a:srgbClr val="898E2A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sp>
        <p:nvSpPr>
          <p:cNvPr id="172" name="Google Shape;172;g5976d17aef_0_5"/>
          <p:cNvSpPr txBox="1"/>
          <p:nvPr/>
        </p:nvSpPr>
        <p:spPr>
          <a:xfrm>
            <a:off x="330977" y="3725875"/>
            <a:ext cx="1224000" cy="466800"/>
          </a:xfrm>
          <a:prstGeom prst="rect">
            <a:avLst/>
          </a:prstGeom>
          <a:solidFill>
            <a:srgbClr val="FFBA0D"/>
          </a:solidFill>
          <a:ln>
            <a:solidFill>
              <a:srgbClr val="898E2A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r>
              <a:rPr lang="fi-FI" sz="2000" b="1" i="0" u="none">
                <a:latin typeface="Calibri"/>
                <a:ea typeface="Calibri"/>
                <a:cs typeface="Calibri"/>
                <a:sym typeface="Calibri"/>
              </a:rPr>
              <a:t>Ulvila</a:t>
            </a:r>
            <a:endParaRPr/>
          </a:p>
        </p:txBody>
      </p:sp>
      <p:cxnSp>
        <p:nvCxnSpPr>
          <p:cNvPr id="173" name="Google Shape;173;g5976d17aef_0_5"/>
          <p:cNvCxnSpPr>
            <a:cxnSpLocks/>
          </p:cNvCxnSpPr>
          <p:nvPr/>
        </p:nvCxnSpPr>
        <p:spPr>
          <a:xfrm flipH="1" flipV="1">
            <a:off x="2761439" y="5453887"/>
            <a:ext cx="53975" cy="791350"/>
          </a:xfrm>
          <a:prstGeom prst="straightConnector1">
            <a:avLst/>
          </a:prstGeom>
          <a:noFill/>
          <a:ln w="38100" cap="flat" cmpd="sng">
            <a:solidFill>
              <a:srgbClr val="898E2A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sp>
        <p:nvSpPr>
          <p:cNvPr id="174" name="Google Shape;174;g5976d17aef_0_5"/>
          <p:cNvSpPr txBox="1"/>
          <p:nvPr/>
        </p:nvSpPr>
        <p:spPr>
          <a:xfrm>
            <a:off x="2204227" y="6245237"/>
            <a:ext cx="1224000" cy="468300"/>
          </a:xfrm>
          <a:prstGeom prst="rect">
            <a:avLst/>
          </a:prstGeom>
          <a:solidFill>
            <a:srgbClr val="FFBA0D"/>
          </a:solidFill>
          <a:ln>
            <a:solidFill>
              <a:srgbClr val="898E2A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r>
              <a:rPr lang="fi-FI" sz="2000" b="1" i="0" u="sng" dirty="0"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Turku</a:t>
            </a:r>
            <a:endParaRPr dirty="0"/>
          </a:p>
        </p:txBody>
      </p:sp>
      <p:cxnSp>
        <p:nvCxnSpPr>
          <p:cNvPr id="175" name="Google Shape;175;g5976d17aef_0_5"/>
          <p:cNvCxnSpPr/>
          <p:nvPr/>
        </p:nvCxnSpPr>
        <p:spPr>
          <a:xfrm rot="10800000" flipH="1">
            <a:off x="1627965" y="5237237"/>
            <a:ext cx="935100" cy="1008000"/>
          </a:xfrm>
          <a:prstGeom prst="straightConnector1">
            <a:avLst/>
          </a:prstGeom>
          <a:noFill/>
          <a:ln w="38100" cap="flat" cmpd="sng">
            <a:solidFill>
              <a:srgbClr val="898E2A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sp>
        <p:nvSpPr>
          <p:cNvPr id="176" name="Google Shape;176;g5976d17aef_0_5"/>
          <p:cNvSpPr txBox="1"/>
          <p:nvPr/>
        </p:nvSpPr>
        <p:spPr>
          <a:xfrm>
            <a:off x="546877" y="6029337"/>
            <a:ext cx="1224000" cy="468300"/>
          </a:xfrm>
          <a:prstGeom prst="rect">
            <a:avLst/>
          </a:prstGeom>
          <a:solidFill>
            <a:srgbClr val="FFBA0D"/>
          </a:solidFill>
          <a:ln>
            <a:solidFill>
              <a:srgbClr val="898E2A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r>
              <a:rPr lang="fi-FI" sz="2000" b="1" i="0" u="none">
                <a:latin typeface="Calibri"/>
                <a:ea typeface="Calibri"/>
                <a:cs typeface="Calibri"/>
                <a:sym typeface="Calibri"/>
              </a:rPr>
              <a:t>Naantali</a:t>
            </a:r>
            <a:endParaRPr/>
          </a:p>
        </p:txBody>
      </p:sp>
      <p:cxnSp>
        <p:nvCxnSpPr>
          <p:cNvPr id="177" name="Google Shape;177;g5976d17aef_0_5"/>
          <p:cNvCxnSpPr>
            <a:cxnSpLocks/>
          </p:cNvCxnSpPr>
          <p:nvPr/>
        </p:nvCxnSpPr>
        <p:spPr>
          <a:xfrm flipV="1">
            <a:off x="1375552" y="4796787"/>
            <a:ext cx="1051090" cy="26050"/>
          </a:xfrm>
          <a:prstGeom prst="straightConnector1">
            <a:avLst/>
          </a:prstGeom>
          <a:noFill/>
          <a:ln w="38100" cap="flat" cmpd="sng">
            <a:solidFill>
              <a:srgbClr val="898E2A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sp>
        <p:nvSpPr>
          <p:cNvPr id="178" name="Google Shape;178;g5976d17aef_0_5"/>
          <p:cNvSpPr txBox="1"/>
          <p:nvPr/>
        </p:nvSpPr>
        <p:spPr>
          <a:xfrm>
            <a:off x="151590" y="4589475"/>
            <a:ext cx="1224000" cy="468300"/>
          </a:xfrm>
          <a:prstGeom prst="rect">
            <a:avLst/>
          </a:prstGeom>
          <a:solidFill>
            <a:srgbClr val="FFBA0D"/>
          </a:solidFill>
          <a:ln>
            <a:solidFill>
              <a:srgbClr val="898E2A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r>
              <a:rPr lang="fi-FI" sz="2000" b="1" i="0" u="none">
                <a:latin typeface="Calibri"/>
                <a:ea typeface="Calibri"/>
                <a:cs typeface="Calibri"/>
                <a:sym typeface="Calibri"/>
              </a:rPr>
              <a:t>Rauma</a:t>
            </a:r>
            <a:endParaRPr/>
          </a:p>
        </p:txBody>
      </p:sp>
      <p:cxnSp>
        <p:nvCxnSpPr>
          <p:cNvPr id="179" name="Google Shape;179;g5976d17aef_0_5"/>
          <p:cNvCxnSpPr>
            <a:cxnSpLocks/>
          </p:cNvCxnSpPr>
          <p:nvPr/>
        </p:nvCxnSpPr>
        <p:spPr>
          <a:xfrm flipH="1" flipV="1">
            <a:off x="3861577" y="5557741"/>
            <a:ext cx="574675" cy="904983"/>
          </a:xfrm>
          <a:prstGeom prst="straightConnector1">
            <a:avLst/>
          </a:prstGeom>
          <a:noFill/>
          <a:ln w="38100" cap="flat" cmpd="sng">
            <a:solidFill>
              <a:srgbClr val="898E2A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sp>
        <p:nvSpPr>
          <p:cNvPr id="180" name="Google Shape;180;g5976d17aef_0_5"/>
          <p:cNvSpPr txBox="1"/>
          <p:nvPr/>
        </p:nvSpPr>
        <p:spPr>
          <a:xfrm>
            <a:off x="3931427" y="6389700"/>
            <a:ext cx="1224000" cy="468300"/>
          </a:xfrm>
          <a:prstGeom prst="rect">
            <a:avLst/>
          </a:prstGeom>
          <a:solidFill>
            <a:srgbClr val="FFBA0D"/>
          </a:solidFill>
          <a:ln>
            <a:solidFill>
              <a:srgbClr val="898E2A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r>
              <a:rPr lang="fi-FI" sz="2000" b="1" i="0" u="none">
                <a:latin typeface="Calibri"/>
                <a:ea typeface="Calibri"/>
                <a:cs typeface="Calibri"/>
                <a:sym typeface="Calibri"/>
              </a:rPr>
              <a:t>Porvoo</a:t>
            </a:r>
            <a:endParaRPr/>
          </a:p>
        </p:txBody>
      </p:sp>
      <p:sp>
        <p:nvSpPr>
          <p:cNvPr id="183" name="Google Shape;183;g5976d17aef_0_5"/>
          <p:cNvSpPr/>
          <p:nvPr/>
        </p:nvSpPr>
        <p:spPr>
          <a:xfrm>
            <a:off x="631402" y="246957"/>
            <a:ext cx="4524025" cy="1159997"/>
          </a:xfrm>
          <a:prstGeom prst="roundRect">
            <a:avLst>
              <a:gd name="adj" fmla="val 16667"/>
            </a:avLst>
          </a:prstGeom>
          <a:solidFill>
            <a:srgbClr val="00557A">
              <a:alpha val="72000"/>
            </a:srgbClr>
          </a:solidFill>
          <a:ln w="9525" cap="flat" cmpd="sng">
            <a:solidFill>
              <a:srgbClr val="FFBA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i-FI" sz="2400" b="1" dirty="0">
                <a:solidFill>
                  <a:srgbClr val="FFBA0D"/>
                </a:solidFill>
              </a:rPr>
              <a:t>Vinkki:</a:t>
            </a:r>
          </a:p>
          <a:p>
            <a:pPr lvl="0" algn="ctr"/>
            <a:r>
              <a:rPr lang="fi-FI" sz="2400" dirty="0">
                <a:solidFill>
                  <a:srgbClr val="FFBA0D"/>
                </a:solidFill>
              </a:rPr>
              <a:t>Tee aikamatka Itämaahan </a:t>
            </a:r>
            <a:r>
              <a:rPr lang="fi-FI" sz="2400" dirty="0">
                <a:solidFill>
                  <a:srgbClr val="FFBA0D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Ylen ohjelmasarjan </a:t>
            </a:r>
            <a:r>
              <a:rPr lang="fi-FI" sz="2400" dirty="0">
                <a:solidFill>
                  <a:srgbClr val="FFBA0D"/>
                </a:solidFill>
              </a:rPr>
              <a:t>avulla.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5976d17aef_0_0"/>
          <p:cNvSpPr txBox="1">
            <a:spLocks noGrp="1"/>
          </p:cNvSpPr>
          <p:nvPr>
            <p:ph type="title"/>
          </p:nvPr>
        </p:nvSpPr>
        <p:spPr>
          <a:xfrm>
            <a:off x="419928" y="245856"/>
            <a:ext cx="6010689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 err="1">
                <a:latin typeface="+mn-lt"/>
              </a:rPr>
              <a:t>Hanskauppa</a:t>
            </a:r>
            <a:r>
              <a:rPr lang="fi-FI" dirty="0">
                <a:latin typeface="+mn-lt"/>
              </a:rPr>
              <a:t> yhdistää Pohjois-Euroopan </a:t>
            </a:r>
            <a:endParaRPr dirty="0">
              <a:latin typeface="+mn-lt"/>
            </a:endParaRPr>
          </a:p>
        </p:txBody>
      </p:sp>
      <p:sp>
        <p:nvSpPr>
          <p:cNvPr id="190" name="Google Shape;190;g5976d17aef_0_0"/>
          <p:cNvSpPr txBox="1">
            <a:spLocks noGrp="1"/>
          </p:cNvSpPr>
          <p:nvPr>
            <p:ph type="body" idx="2"/>
          </p:nvPr>
        </p:nvSpPr>
        <p:spPr>
          <a:xfrm>
            <a:off x="0" y="1690826"/>
            <a:ext cx="3657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lvl="0" indent="-457200" algn="l" rtl="0">
              <a:spcBef>
                <a:spcPts val="1000"/>
              </a:spcBef>
              <a:spcAft>
                <a:spcPts val="0"/>
              </a:spcAft>
              <a:buSzPts val="1800"/>
            </a:pPr>
            <a:r>
              <a:rPr lang="fi-FI" dirty="0"/>
              <a:t>Hansa oli Pohjois-Saksasta johdettujen  hansakaupunkien verkosto.</a:t>
            </a:r>
            <a:endParaRPr dirty="0"/>
          </a:p>
          <a:p>
            <a:pPr marL="571500" lvl="0" indent="-457200" algn="l" rtl="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fi-FI" dirty="0"/>
              <a:t>Se hallitsi Itämeren kauppaa noin vuosina 1200-1500.</a:t>
            </a:r>
            <a:endParaRPr dirty="0"/>
          </a:p>
          <a:p>
            <a:pPr marL="571500" lvl="0" indent="-457200" algn="l" rtl="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fi-FI" dirty="0"/>
              <a:t>Turku ja Viipuri kävivät Hansan kanssa kauppaa.</a:t>
            </a:r>
            <a:endParaRPr dirty="0"/>
          </a:p>
        </p:txBody>
      </p:sp>
      <p:pic>
        <p:nvPicPr>
          <p:cNvPr id="5" name="Kuva 4" descr="Kuva, joka sisältää kohteen teksti, kartta&#10;&#10;Kuvaus luotu automaattisesti">
            <a:extLst>
              <a:ext uri="{FF2B5EF4-FFF2-40B4-BE49-F238E27FC236}">
                <a16:creationId xmlns:a16="http://schemas.microsoft.com/office/drawing/2014/main" id="{CD6FE9F5-71A7-4194-A483-81E601C484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690826"/>
            <a:ext cx="5394807" cy="495962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"/>
          <p:cNvSpPr txBox="1">
            <a:spLocks noGrp="1"/>
          </p:cNvSpPr>
          <p:nvPr>
            <p:ph type="body" idx="2"/>
          </p:nvPr>
        </p:nvSpPr>
        <p:spPr>
          <a:xfrm>
            <a:off x="161512" y="1524000"/>
            <a:ext cx="4569516" cy="46858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57188" indent="-268288">
              <a:buSzPts val="1800"/>
            </a:pPr>
            <a:r>
              <a:rPr lang="fi-FI" dirty="0"/>
              <a:t>Suomesta vietiin voita, vuotia, turkiksia ja kalaa.</a:t>
            </a:r>
            <a:endParaRPr dirty="0"/>
          </a:p>
          <a:p>
            <a:pPr marL="357188" indent="-268288">
              <a:spcBef>
                <a:spcPts val="0"/>
              </a:spcBef>
              <a:buSzPts val="1800"/>
            </a:pPr>
            <a:r>
              <a:rPr lang="fi-FI" dirty="0"/>
              <a:t>Saksalaisvaikutus näkyi kaupungeissa:</a:t>
            </a:r>
            <a:endParaRPr dirty="0"/>
          </a:p>
          <a:p>
            <a:pPr marL="814388" lvl="2" indent="-268288">
              <a:spcBef>
                <a:spcPts val="0"/>
              </a:spcBef>
              <a:buSzPts val="1800"/>
            </a:pPr>
            <a:r>
              <a:rPr lang="fi-FI" sz="2800" dirty="0"/>
              <a:t>Turussa ja Viipurissa ⅓ asukkaista oli </a:t>
            </a:r>
            <a:r>
              <a:rPr lang="fi-FI" sz="2800" dirty="0" err="1"/>
              <a:t>sakslaistaustaisia</a:t>
            </a:r>
            <a:endParaRPr sz="2800" dirty="0"/>
          </a:p>
          <a:p>
            <a:pPr marL="814388" lvl="2" indent="-268288">
              <a:spcBef>
                <a:spcPts val="0"/>
              </a:spcBef>
              <a:buSzPts val="1800"/>
            </a:pPr>
            <a:r>
              <a:rPr lang="fi-FI" sz="2800" dirty="0"/>
              <a:t>alasaksa kaupan kielenä</a:t>
            </a:r>
            <a:endParaRPr sz="2800" dirty="0"/>
          </a:p>
          <a:p>
            <a:pPr marL="814388" lvl="2" indent="-268288">
              <a:spcBef>
                <a:spcPts val="0"/>
              </a:spcBef>
              <a:buSzPts val="1800"/>
            </a:pPr>
            <a:r>
              <a:rPr lang="fi-FI" sz="2800" dirty="0"/>
              <a:t>raatikaupunkien hallintomallit. </a:t>
            </a:r>
            <a:endParaRPr sz="2800" dirty="0"/>
          </a:p>
        </p:txBody>
      </p:sp>
      <p:sp>
        <p:nvSpPr>
          <p:cNvPr id="6" name="Google Shape;188;g5976d17aef_0_0">
            <a:extLst>
              <a:ext uri="{FF2B5EF4-FFF2-40B4-BE49-F238E27FC236}">
                <a16:creationId xmlns:a16="http://schemas.microsoft.com/office/drawing/2014/main" id="{C2291877-CE33-4A8C-AD79-746CA424E22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1512" y="48020"/>
            <a:ext cx="4569516" cy="1612761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4000" dirty="0" err="1">
                <a:latin typeface="+mn-lt"/>
              </a:rPr>
              <a:t>Hanskauppa</a:t>
            </a:r>
            <a:r>
              <a:rPr lang="fi-FI" sz="4000" dirty="0">
                <a:latin typeface="+mn-lt"/>
              </a:rPr>
              <a:t> yhdistää Pohjois-Euroopan </a:t>
            </a:r>
            <a:endParaRPr sz="4000" dirty="0">
              <a:latin typeface="+mn-lt"/>
            </a:endParaRP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142AD89F-E7DE-4D51-8440-62144143E575}"/>
              </a:ext>
            </a:extLst>
          </p:cNvPr>
          <p:cNvSpPr/>
          <p:nvPr/>
        </p:nvSpPr>
        <p:spPr>
          <a:xfrm>
            <a:off x="207743" y="5609651"/>
            <a:ext cx="3810076" cy="1200329"/>
          </a:xfrm>
          <a:prstGeom prst="rect">
            <a:avLst/>
          </a:prstGeom>
          <a:solidFill>
            <a:srgbClr val="898E2A"/>
          </a:solidFill>
          <a:ln>
            <a:solidFill>
              <a:srgbClr val="FFBA0D"/>
            </a:solidFill>
          </a:ln>
        </p:spPr>
        <p:txBody>
          <a:bodyPr wrap="square">
            <a:spAutoFit/>
          </a:bodyPr>
          <a:lstStyle/>
          <a:p>
            <a:pPr marL="114300" lvl="0" algn="ctr">
              <a:spcBef>
                <a:spcPts val="1000"/>
              </a:spcBef>
              <a:buSzPts val="1800"/>
            </a:pPr>
            <a:r>
              <a:rPr lang="fi-FI" sz="2400" dirty="0">
                <a:solidFill>
                  <a:srgbClr val="FFBA0D"/>
                </a:solidFill>
              </a:rPr>
              <a:t>Tee </a:t>
            </a:r>
            <a:r>
              <a:rPr lang="fi-FI" sz="2400" dirty="0" err="1">
                <a:solidFill>
                  <a:srgbClr val="FFBA0D"/>
                </a:solidFill>
              </a:rPr>
              <a:t>YLE:n</a:t>
            </a:r>
            <a:r>
              <a:rPr lang="fi-FI" sz="2400" dirty="0">
                <a:solidFill>
                  <a:srgbClr val="FFBA0D"/>
                </a:solidFill>
              </a:rPr>
              <a:t> sivuilla</a:t>
            </a:r>
            <a:r>
              <a:rPr lang="fi-FI" sz="2400" dirty="0">
                <a:solidFill>
                  <a:srgbClr val="FFBA0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testi </a:t>
            </a:r>
            <a:r>
              <a:rPr lang="fi-FI" sz="2400" dirty="0">
                <a:solidFill>
                  <a:srgbClr val="FFBA0D"/>
                </a:solidFill>
              </a:rPr>
              <a:t>ja kokeile selviäisitkö hengissä keskiajan Suomessa. </a:t>
            </a:r>
          </a:p>
        </p:txBody>
      </p:sp>
      <p:pic>
        <p:nvPicPr>
          <p:cNvPr id="3" name="Kuva 2" descr="Kuva, joka sisältää kohteen rakennus&#10;&#10;Kuvaus luotu automaattisesti">
            <a:extLst>
              <a:ext uri="{FF2B5EF4-FFF2-40B4-BE49-F238E27FC236}">
                <a16:creationId xmlns:a16="http://schemas.microsoft.com/office/drawing/2014/main" id="{9D9814B4-15CD-4088-9F36-76132A100B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532" y="1138959"/>
            <a:ext cx="3810000" cy="52451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FA2DFB2B-4BDE-4C30-A0A2-2F804EA77CB7}"/>
              </a:ext>
            </a:extLst>
          </p:cNvPr>
          <p:cNvSpPr/>
          <p:nvPr/>
        </p:nvSpPr>
        <p:spPr>
          <a:xfrm>
            <a:off x="0" y="1825365"/>
            <a:ext cx="9144000" cy="4052982"/>
          </a:xfrm>
          <a:prstGeom prst="rect">
            <a:avLst/>
          </a:prstGeom>
          <a:solidFill>
            <a:srgbClr val="1095D6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4" name="Kuva 13" descr="Kuva, joka sisältää kohteen taivas, ulko, rakennus, maa&#10;&#10;Kuvaus luotu automaattisesti">
            <a:extLst>
              <a:ext uri="{FF2B5EF4-FFF2-40B4-BE49-F238E27FC236}">
                <a16:creationId xmlns:a16="http://schemas.microsoft.com/office/drawing/2014/main" id="{FDCDF2AD-E664-4394-BA37-3F2F323D5A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323" y="1346961"/>
            <a:ext cx="4285743" cy="2414302"/>
          </a:xfrm>
          <a:prstGeom prst="rect">
            <a:avLst/>
          </a:prstGeom>
        </p:spPr>
      </p:pic>
      <p:sp>
        <p:nvSpPr>
          <p:cNvPr id="5" name="Tasakylkinen kolmio 4">
            <a:extLst>
              <a:ext uri="{FF2B5EF4-FFF2-40B4-BE49-F238E27FC236}">
                <a16:creationId xmlns:a16="http://schemas.microsoft.com/office/drawing/2014/main" id="{8F3FE245-7233-42EC-B7F7-72CA91ECD470}"/>
              </a:ext>
            </a:extLst>
          </p:cNvPr>
          <p:cNvSpPr/>
          <p:nvPr/>
        </p:nvSpPr>
        <p:spPr>
          <a:xfrm>
            <a:off x="2431264" y="3264293"/>
            <a:ext cx="4563863" cy="3166639"/>
          </a:xfrm>
          <a:prstGeom prst="triangle">
            <a:avLst>
              <a:gd name="adj" fmla="val 48616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3" name="Google Shape;203;p3"/>
          <p:cNvSpPr txBox="1">
            <a:spLocks noGrp="1"/>
          </p:cNvSpPr>
          <p:nvPr>
            <p:ph type="title"/>
          </p:nvPr>
        </p:nvSpPr>
        <p:spPr>
          <a:xfrm>
            <a:off x="387526" y="181105"/>
            <a:ext cx="7424245" cy="1098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i-FI" sz="4000" b="1" dirty="0">
                <a:latin typeface="+mn-lt"/>
              </a:rPr>
              <a:t>Raadit kaupunkien johdossa</a:t>
            </a:r>
            <a:endParaRPr sz="4000" b="1" dirty="0">
              <a:latin typeface="+mn-lt"/>
            </a:endParaRPr>
          </a:p>
        </p:txBody>
      </p:sp>
      <p:sp>
        <p:nvSpPr>
          <p:cNvPr id="9" name="Google Shape;207;p3">
            <a:extLst>
              <a:ext uri="{FF2B5EF4-FFF2-40B4-BE49-F238E27FC236}">
                <a16:creationId xmlns:a16="http://schemas.microsoft.com/office/drawing/2014/main" id="{BB4E124D-07C4-4B5D-9C3F-960A0A99AB7F}"/>
              </a:ext>
            </a:extLst>
          </p:cNvPr>
          <p:cNvSpPr txBox="1"/>
          <p:nvPr/>
        </p:nvSpPr>
        <p:spPr>
          <a:xfrm>
            <a:off x="4123406" y="1008061"/>
            <a:ext cx="1002290" cy="48607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1" dirty="0">
                <a:latin typeface="Calibri"/>
                <a:ea typeface="Calibri"/>
                <a:cs typeface="Calibri"/>
                <a:sym typeface="Calibri"/>
              </a:rPr>
              <a:t>Raati</a:t>
            </a:r>
            <a:endParaRPr sz="2400" b="1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Kuva 3" descr="Kuva, joka sisältää kohteen valikoima, huone&#10;&#10;Kuvaus luotu automaattisesti">
            <a:extLst>
              <a:ext uri="{FF2B5EF4-FFF2-40B4-BE49-F238E27FC236}">
                <a16:creationId xmlns:a16="http://schemas.microsoft.com/office/drawing/2014/main" id="{48D3E009-11EF-4F88-B58F-D2D4B0F0B5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128" y="4414346"/>
            <a:ext cx="1843332" cy="2471294"/>
          </a:xfrm>
          <a:prstGeom prst="rect">
            <a:avLst/>
          </a:prstGeom>
        </p:spPr>
      </p:pic>
      <p:pic>
        <p:nvPicPr>
          <p:cNvPr id="12" name="Kuva 11" descr="Kuva, joka sisältää kohteen henkilö, sisä, istuminen, lattia&#10;&#10;Kuvaus luotu automaattisesti">
            <a:extLst>
              <a:ext uri="{FF2B5EF4-FFF2-40B4-BE49-F238E27FC236}">
                <a16:creationId xmlns:a16="http://schemas.microsoft.com/office/drawing/2014/main" id="{747EFD66-1E57-4A5D-AB2A-37E5A898F8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54" y="4386707"/>
            <a:ext cx="1798612" cy="2471293"/>
          </a:xfrm>
          <a:prstGeom prst="rect">
            <a:avLst/>
          </a:prstGeom>
        </p:spPr>
      </p:pic>
      <p:sp>
        <p:nvSpPr>
          <p:cNvPr id="207" name="Google Shape;207;p3"/>
          <p:cNvSpPr txBox="1"/>
          <p:nvPr/>
        </p:nvSpPr>
        <p:spPr>
          <a:xfrm>
            <a:off x="7382932" y="3940520"/>
            <a:ext cx="1128414" cy="637782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1" dirty="0">
                <a:latin typeface="Calibri"/>
                <a:ea typeface="Calibri"/>
                <a:cs typeface="Calibri"/>
                <a:sym typeface="Calibri"/>
              </a:rPr>
              <a:t>Killat</a:t>
            </a:r>
            <a:endParaRPr sz="24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07;p3">
            <a:extLst>
              <a:ext uri="{FF2B5EF4-FFF2-40B4-BE49-F238E27FC236}">
                <a16:creationId xmlns:a16="http://schemas.microsoft.com/office/drawing/2014/main" id="{9446ABC0-D864-4659-BB7D-4AA70C69A590}"/>
              </a:ext>
            </a:extLst>
          </p:cNvPr>
          <p:cNvSpPr txBox="1"/>
          <p:nvPr/>
        </p:nvSpPr>
        <p:spPr>
          <a:xfrm>
            <a:off x="925909" y="3940520"/>
            <a:ext cx="1343652" cy="637782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1" dirty="0">
                <a:latin typeface="Calibri"/>
                <a:ea typeface="Calibri"/>
                <a:cs typeface="Calibri"/>
                <a:sym typeface="Calibri"/>
              </a:rPr>
              <a:t>Porvarit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Nuoli: Oikea 5">
            <a:extLst>
              <a:ext uri="{FF2B5EF4-FFF2-40B4-BE49-F238E27FC236}">
                <a16:creationId xmlns:a16="http://schemas.microsoft.com/office/drawing/2014/main" id="{099EC46F-C721-4EB9-A84F-B65BD961C114}"/>
              </a:ext>
            </a:extLst>
          </p:cNvPr>
          <p:cNvSpPr/>
          <p:nvPr/>
        </p:nvSpPr>
        <p:spPr>
          <a:xfrm rot="18245684">
            <a:off x="2102136" y="3841746"/>
            <a:ext cx="2160626" cy="1135118"/>
          </a:xfrm>
          <a:prstGeom prst="rightArrow">
            <a:avLst/>
          </a:prstGeom>
          <a:solidFill>
            <a:srgbClr val="FFBA0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/>
              <a:t>valitsivat</a:t>
            </a:r>
          </a:p>
        </p:txBody>
      </p:sp>
      <p:sp>
        <p:nvSpPr>
          <p:cNvPr id="16" name="Nuoli: Oikea 15">
            <a:extLst>
              <a:ext uri="{FF2B5EF4-FFF2-40B4-BE49-F238E27FC236}">
                <a16:creationId xmlns:a16="http://schemas.microsoft.com/office/drawing/2014/main" id="{F99F94F1-DA19-4BE0-860C-723CF3A57922}"/>
              </a:ext>
            </a:extLst>
          </p:cNvPr>
          <p:cNvSpPr/>
          <p:nvPr/>
        </p:nvSpPr>
        <p:spPr>
          <a:xfrm>
            <a:off x="2893382" y="5714828"/>
            <a:ext cx="2718278" cy="1135118"/>
          </a:xfrm>
          <a:prstGeom prst="rightArrow">
            <a:avLst/>
          </a:prstGeom>
          <a:solidFill>
            <a:srgbClr val="FFBA0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/>
              <a:t>osallistuivat</a:t>
            </a:r>
          </a:p>
        </p:txBody>
      </p:sp>
      <p:sp>
        <p:nvSpPr>
          <p:cNvPr id="10" name="Ellipsi 9">
            <a:extLst>
              <a:ext uri="{FF2B5EF4-FFF2-40B4-BE49-F238E27FC236}">
                <a16:creationId xmlns:a16="http://schemas.microsoft.com/office/drawing/2014/main" id="{0DB024FD-B5F3-4C6C-9538-F06D3EEEB70C}"/>
              </a:ext>
            </a:extLst>
          </p:cNvPr>
          <p:cNvSpPr/>
          <p:nvPr/>
        </p:nvSpPr>
        <p:spPr>
          <a:xfrm>
            <a:off x="3265412" y="2575690"/>
            <a:ext cx="2718278" cy="816737"/>
          </a:xfrm>
          <a:prstGeom prst="ellipse">
            <a:avLst/>
          </a:prstGeom>
          <a:solidFill>
            <a:srgbClr val="FFBA0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9700">
              <a:buSzPts val="1400"/>
            </a:pPr>
            <a:r>
              <a:rPr lang="fi-FI" sz="2800" dirty="0">
                <a:ea typeface="Calibri"/>
                <a:cs typeface="Calibri"/>
                <a:sym typeface="Calibri"/>
              </a:rPr>
              <a:t>pormestari </a:t>
            </a:r>
          </a:p>
        </p:txBody>
      </p:sp>
    </p:spTree>
    <p:extLst>
      <p:ext uri="{BB962C8B-B14F-4D97-AF65-F5344CB8AC3E}">
        <p14:creationId xmlns:p14="http://schemas.microsoft.com/office/powerpoint/2010/main" val="6839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FA2DFB2B-4BDE-4C30-A0A2-2F804EA77CB7}"/>
              </a:ext>
            </a:extLst>
          </p:cNvPr>
          <p:cNvSpPr/>
          <p:nvPr/>
        </p:nvSpPr>
        <p:spPr>
          <a:xfrm>
            <a:off x="0" y="1828575"/>
            <a:ext cx="9144000" cy="4052982"/>
          </a:xfrm>
          <a:prstGeom prst="rect">
            <a:avLst/>
          </a:prstGeom>
          <a:solidFill>
            <a:srgbClr val="1095D6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3" name="Google Shape;203;p3"/>
          <p:cNvSpPr txBox="1">
            <a:spLocks noGrp="1"/>
          </p:cNvSpPr>
          <p:nvPr>
            <p:ph type="title"/>
          </p:nvPr>
        </p:nvSpPr>
        <p:spPr>
          <a:xfrm>
            <a:off x="387526" y="181105"/>
            <a:ext cx="7424245" cy="1098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i-FI" sz="4000" b="1" dirty="0">
                <a:latin typeface="+mn-lt"/>
              </a:rPr>
              <a:t>Raadit kaupunkien johdossa</a:t>
            </a:r>
            <a:endParaRPr sz="4000" b="1" dirty="0">
              <a:latin typeface="+mn-lt"/>
            </a:endParaRPr>
          </a:p>
        </p:txBody>
      </p:sp>
      <p:sp>
        <p:nvSpPr>
          <p:cNvPr id="206" name="Google Shape;206;p3"/>
          <p:cNvSpPr txBox="1"/>
          <p:nvPr/>
        </p:nvSpPr>
        <p:spPr>
          <a:xfrm>
            <a:off x="3423500" y="1390875"/>
            <a:ext cx="2958000" cy="8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3"/>
          <p:cNvSpPr txBox="1"/>
          <p:nvPr/>
        </p:nvSpPr>
        <p:spPr>
          <a:xfrm>
            <a:off x="5783850" y="5144575"/>
            <a:ext cx="73371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Kuva 7" descr="Kuva, joka sisältää kohteen taivas, ulko, rakennus, maa&#10;&#10;Kuvaus luotu automaattisesti">
            <a:extLst>
              <a:ext uri="{FF2B5EF4-FFF2-40B4-BE49-F238E27FC236}">
                <a16:creationId xmlns:a16="http://schemas.microsoft.com/office/drawing/2014/main" id="{0BA44BBA-E369-49DB-A9AF-40AD797E56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28" t="-1" r="7028" b="155"/>
          <a:stretch/>
        </p:blipFill>
        <p:spPr>
          <a:xfrm>
            <a:off x="4990191" y="1611809"/>
            <a:ext cx="4007838" cy="4486514"/>
          </a:xfrm>
          <a:prstGeom prst="rect">
            <a:avLst/>
          </a:prstGeom>
        </p:spPr>
      </p:pic>
      <p:sp>
        <p:nvSpPr>
          <p:cNvPr id="207" name="Google Shape;207;p3"/>
          <p:cNvSpPr txBox="1"/>
          <p:nvPr/>
        </p:nvSpPr>
        <p:spPr>
          <a:xfrm>
            <a:off x="145971" y="1182023"/>
            <a:ext cx="5077853" cy="5044089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1" dirty="0">
                <a:latin typeface="Calibri"/>
                <a:ea typeface="Calibri"/>
                <a:cs typeface="Calibri"/>
                <a:sym typeface="Calibri"/>
              </a:rPr>
              <a:t>Raati</a:t>
            </a:r>
            <a:endParaRPr sz="2400" b="1" dirty="0">
              <a:latin typeface="Calibri"/>
              <a:ea typeface="Calibri"/>
              <a:cs typeface="Calibri"/>
              <a:sym typeface="Calibri"/>
            </a:endParaRPr>
          </a:p>
          <a:p>
            <a:pPr marL="482600" lvl="0" indent="-342900" algn="l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fi-FI" sz="2400" b="1" dirty="0">
                <a:latin typeface="Calibri"/>
                <a:ea typeface="Calibri"/>
                <a:cs typeface="Calibri"/>
                <a:sym typeface="Calibri"/>
              </a:rPr>
              <a:t>porvarit</a:t>
            </a:r>
            <a:r>
              <a:rPr lang="fi-FI" sz="2400" dirty="0">
                <a:latin typeface="Calibri"/>
                <a:ea typeface="Calibri"/>
                <a:cs typeface="Calibri"/>
                <a:sym typeface="Calibri"/>
              </a:rPr>
              <a:t> valitsivat raatimiehet</a:t>
            </a:r>
          </a:p>
          <a:p>
            <a:pPr marL="482600" indent="-342900">
              <a:buSzPts val="1400"/>
              <a:buFont typeface="Arial" panose="020B0604020202020204" pitchFamily="34" charset="0"/>
              <a:buChar char="•"/>
            </a:pPr>
            <a:r>
              <a:rPr lang="fi-FI" sz="2400" dirty="0">
                <a:ea typeface="Calibri"/>
                <a:cs typeface="Calibri"/>
                <a:sym typeface="Calibri"/>
              </a:rPr>
              <a:t>raadin johtaja oli </a:t>
            </a:r>
            <a:r>
              <a:rPr lang="fi-FI" sz="2400" b="1" dirty="0">
                <a:ea typeface="Calibri"/>
                <a:cs typeface="Calibri"/>
                <a:sym typeface="Calibri"/>
              </a:rPr>
              <a:t>pormestari </a:t>
            </a:r>
          </a:p>
          <a:p>
            <a:pPr marL="482600" lvl="0" indent="-342900" algn="l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fi-FI" sz="2400" dirty="0">
                <a:latin typeface="Calibri"/>
                <a:ea typeface="Calibri"/>
                <a:cs typeface="Calibri"/>
                <a:sym typeface="Calibri"/>
              </a:rPr>
              <a:t>kokoontui raatihuoneella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482600" lvl="0" indent="-342900" algn="l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fi-FI" sz="2400" dirty="0">
                <a:latin typeface="Calibri"/>
                <a:ea typeface="Calibri"/>
                <a:cs typeface="Calibri"/>
                <a:sym typeface="Calibri"/>
              </a:rPr>
              <a:t>vastasi kaupungin sisäisestä oikeudenkäytöstä ja hallinnosta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482600" lvl="0" indent="-342900" algn="l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fi-FI" sz="2400" dirty="0">
                <a:latin typeface="Calibri"/>
                <a:ea typeface="Calibri"/>
                <a:cs typeface="Calibri"/>
                <a:sym typeface="Calibri"/>
              </a:rPr>
              <a:t>valvoi porvareiden etuja ja kauppasopimusten noudattamista 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482600" lvl="0" indent="-342900" algn="l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fi-FI" sz="2400" dirty="0">
                <a:latin typeface="Calibri"/>
                <a:ea typeface="Calibri"/>
                <a:cs typeface="Calibri"/>
                <a:sym typeface="Calibri"/>
              </a:rPr>
              <a:t>toimi välittäjinä porvareiden ja näiden ulkomaalaisten kauppakumppaneiden välillä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482600" lvl="0" indent="-342900" algn="l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fi-FI" sz="2400" dirty="0">
                <a:latin typeface="Calibri"/>
                <a:ea typeface="Calibri"/>
                <a:cs typeface="Calibri"/>
                <a:sym typeface="Calibri"/>
              </a:rPr>
              <a:t>teki yhteistyötä muiden kaupunkien kanssa.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FA2DFB2B-4BDE-4C30-A0A2-2F804EA77CB7}"/>
              </a:ext>
            </a:extLst>
          </p:cNvPr>
          <p:cNvSpPr/>
          <p:nvPr/>
        </p:nvSpPr>
        <p:spPr>
          <a:xfrm>
            <a:off x="0" y="1828575"/>
            <a:ext cx="9144000" cy="4052982"/>
          </a:xfrm>
          <a:prstGeom prst="rect">
            <a:avLst/>
          </a:prstGeom>
          <a:solidFill>
            <a:srgbClr val="1095D6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3" name="Google Shape;203;p3"/>
          <p:cNvSpPr txBox="1">
            <a:spLocks noGrp="1"/>
          </p:cNvSpPr>
          <p:nvPr>
            <p:ph type="title"/>
          </p:nvPr>
        </p:nvSpPr>
        <p:spPr>
          <a:xfrm>
            <a:off x="387526" y="181105"/>
            <a:ext cx="7424245" cy="1098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i-FI" sz="4000" b="1" dirty="0">
                <a:latin typeface="+mn-lt"/>
              </a:rPr>
              <a:t>Raadit kaupunkien johdossa</a:t>
            </a:r>
            <a:endParaRPr sz="4000" b="1" dirty="0">
              <a:latin typeface="+mn-lt"/>
            </a:endParaRPr>
          </a:p>
        </p:txBody>
      </p:sp>
      <p:sp>
        <p:nvSpPr>
          <p:cNvPr id="206" name="Google Shape;206;p3"/>
          <p:cNvSpPr txBox="1"/>
          <p:nvPr/>
        </p:nvSpPr>
        <p:spPr>
          <a:xfrm>
            <a:off x="3423500" y="1390875"/>
            <a:ext cx="2958000" cy="8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3"/>
          <p:cNvSpPr txBox="1"/>
          <p:nvPr/>
        </p:nvSpPr>
        <p:spPr>
          <a:xfrm>
            <a:off x="5783850" y="5144575"/>
            <a:ext cx="73371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3"/>
          <p:cNvSpPr txBox="1"/>
          <p:nvPr/>
        </p:nvSpPr>
        <p:spPr>
          <a:xfrm>
            <a:off x="387526" y="2810514"/>
            <a:ext cx="3815255" cy="1789821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1" dirty="0">
                <a:latin typeface="Calibri"/>
                <a:ea typeface="Calibri"/>
                <a:cs typeface="Calibri"/>
                <a:sym typeface="Calibri"/>
              </a:rPr>
              <a:t>Porvarit</a:t>
            </a:r>
            <a:endParaRPr sz="2400" b="1" dirty="0">
              <a:latin typeface="Calibri"/>
              <a:ea typeface="Calibri"/>
              <a:cs typeface="Calibri"/>
              <a:sym typeface="Calibri"/>
            </a:endParaRPr>
          </a:p>
          <a:p>
            <a:pPr marL="482600" lvl="0" indent="-342900" algn="l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fi-FI" sz="2400" dirty="0">
                <a:latin typeface="Calibri"/>
                <a:ea typeface="Calibri"/>
                <a:cs typeface="Calibri"/>
                <a:sym typeface="Calibri"/>
              </a:rPr>
              <a:t>kaupungin kauppiaat ja käsityöläiset </a:t>
            </a:r>
          </a:p>
          <a:p>
            <a:pPr marL="482600" lvl="0" indent="-342900" algn="l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fi-FI" sz="2400" dirty="0">
                <a:latin typeface="Calibri"/>
                <a:ea typeface="Calibri"/>
                <a:cs typeface="Calibri"/>
                <a:sym typeface="Calibri"/>
              </a:rPr>
              <a:t>valitsivat raatimiehet.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Kuva 3" descr="Kuva, joka sisältää kohteen henkilö, sisä, istuminen, lattia&#10;&#10;Kuvaus luotu automaattisesti">
            <a:extLst>
              <a:ext uri="{FF2B5EF4-FFF2-40B4-BE49-F238E27FC236}">
                <a16:creationId xmlns:a16="http://schemas.microsoft.com/office/drawing/2014/main" id="{2AD0C1FD-681D-4D32-8263-4A54929C71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500" y="1390875"/>
            <a:ext cx="3709040" cy="509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71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EB99B18C-E2D8-425B-ABDD-EB001720C4A3}"/>
              </a:ext>
            </a:extLst>
          </p:cNvPr>
          <p:cNvSpPr/>
          <p:nvPr/>
        </p:nvSpPr>
        <p:spPr>
          <a:xfrm>
            <a:off x="0" y="1828575"/>
            <a:ext cx="9144000" cy="4052982"/>
          </a:xfrm>
          <a:prstGeom prst="rect">
            <a:avLst/>
          </a:prstGeom>
          <a:solidFill>
            <a:srgbClr val="1095D6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7" descr="Kuva, joka sisältää kohteen valikoima, huone&#10;&#10;Kuvaus luotu automaattisesti">
            <a:extLst>
              <a:ext uri="{FF2B5EF4-FFF2-40B4-BE49-F238E27FC236}">
                <a16:creationId xmlns:a16="http://schemas.microsoft.com/office/drawing/2014/main" id="{163E29C3-4648-4FBE-AB1F-9BBCEED02E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645" y="1390875"/>
            <a:ext cx="3731225" cy="5002330"/>
          </a:xfrm>
          <a:prstGeom prst="rect">
            <a:avLst/>
          </a:prstGeom>
        </p:spPr>
      </p:pic>
      <p:sp>
        <p:nvSpPr>
          <p:cNvPr id="203" name="Google Shape;203;p3"/>
          <p:cNvSpPr txBox="1">
            <a:spLocks noGrp="1"/>
          </p:cNvSpPr>
          <p:nvPr>
            <p:ph type="title"/>
          </p:nvPr>
        </p:nvSpPr>
        <p:spPr>
          <a:xfrm>
            <a:off x="387526" y="327122"/>
            <a:ext cx="7424245" cy="1098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i-FI" sz="4000" b="1" dirty="0">
                <a:latin typeface="+mn-lt"/>
              </a:rPr>
              <a:t>Raadit kaupunkien johdossa</a:t>
            </a:r>
            <a:endParaRPr sz="4000" b="1" dirty="0">
              <a:latin typeface="+mn-lt"/>
            </a:endParaRPr>
          </a:p>
        </p:txBody>
      </p:sp>
      <p:sp>
        <p:nvSpPr>
          <p:cNvPr id="206" name="Google Shape;206;p3"/>
          <p:cNvSpPr txBox="1"/>
          <p:nvPr/>
        </p:nvSpPr>
        <p:spPr>
          <a:xfrm>
            <a:off x="3423500" y="1390875"/>
            <a:ext cx="2958000" cy="8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3"/>
          <p:cNvSpPr txBox="1"/>
          <p:nvPr/>
        </p:nvSpPr>
        <p:spPr>
          <a:xfrm>
            <a:off x="387526" y="1727655"/>
            <a:ext cx="4654989" cy="425417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1" dirty="0">
                <a:latin typeface="Calibri"/>
                <a:ea typeface="Calibri"/>
                <a:cs typeface="Calibri"/>
                <a:sym typeface="Calibri"/>
              </a:rPr>
              <a:t>Killat</a:t>
            </a:r>
            <a:endParaRPr sz="2400" b="1" dirty="0">
              <a:latin typeface="Calibri"/>
              <a:ea typeface="Calibri"/>
              <a:cs typeface="Calibri"/>
              <a:sym typeface="Calibri"/>
            </a:endParaRPr>
          </a:p>
          <a:p>
            <a:pPr marL="482600" lvl="0" indent="-342900">
              <a:buSzPts val="1400"/>
              <a:buFont typeface="Arial" panose="020B0604020202020204" pitchFamily="34" charset="0"/>
              <a:buChar char="•"/>
            </a:pPr>
            <a:r>
              <a:rPr lang="fi-FI" sz="2400" dirty="0">
                <a:ea typeface="Calibri"/>
                <a:cs typeface="Calibri"/>
                <a:sym typeface="Calibri"/>
              </a:rPr>
              <a:t>nimettiin jonkin tietyn pyhimyskultin mukaan, esim. Pyhän Gertrudin kilta</a:t>
            </a:r>
          </a:p>
          <a:p>
            <a:pPr marL="482600" lvl="0" indent="-342900">
              <a:buSzPts val="1400"/>
              <a:buFont typeface="Arial" panose="020B0604020202020204" pitchFamily="34" charset="0"/>
              <a:buChar char="•"/>
            </a:pPr>
            <a:r>
              <a:rPr lang="fi-FI" sz="2400" dirty="0">
                <a:ea typeface="Calibri"/>
                <a:cs typeface="Calibri"/>
                <a:sym typeface="Calibri"/>
              </a:rPr>
              <a:t>huolehtivat jäsenistään</a:t>
            </a:r>
          </a:p>
          <a:p>
            <a:pPr marL="482600" lvl="0" indent="-342900">
              <a:buSzPts val="1400"/>
              <a:buFont typeface="Arial" panose="020B0604020202020204" pitchFamily="34" charset="0"/>
              <a:buChar char="•"/>
            </a:pPr>
            <a:r>
              <a:rPr lang="fi-FI" sz="2400" dirty="0">
                <a:ea typeface="Calibri"/>
                <a:cs typeface="Calibri"/>
                <a:sym typeface="Calibri"/>
              </a:rPr>
              <a:t>edistivät yhteisöllisyyttä</a:t>
            </a:r>
          </a:p>
          <a:p>
            <a:pPr marL="482600" lvl="0" indent="-342900">
              <a:buSzPts val="1400"/>
              <a:buFont typeface="Arial" panose="020B0604020202020204" pitchFamily="34" charset="0"/>
              <a:buChar char="•"/>
            </a:pPr>
            <a:r>
              <a:rPr lang="fi-FI" sz="2400" dirty="0">
                <a:ea typeface="Calibri"/>
                <a:cs typeface="Calibri"/>
                <a:sym typeface="Calibri"/>
              </a:rPr>
              <a:t>järjestivät juhlia</a:t>
            </a:r>
          </a:p>
          <a:p>
            <a:pPr marL="482600" lvl="0" indent="-342900">
              <a:buSzPts val="1400"/>
              <a:buFont typeface="Arial" panose="020B0604020202020204" pitchFamily="34" charset="0"/>
              <a:buChar char="•"/>
            </a:pPr>
            <a:r>
              <a:rPr lang="fi-FI" sz="2400" dirty="0">
                <a:ea typeface="Calibri"/>
                <a:cs typeface="Calibri"/>
                <a:sym typeface="Calibri"/>
              </a:rPr>
              <a:t>ylläpitivät kirkkojen alttareita</a:t>
            </a:r>
          </a:p>
          <a:p>
            <a:pPr marL="482600" lvl="0" indent="-342900">
              <a:buSzPts val="1400"/>
              <a:buFont typeface="Arial" panose="020B0604020202020204" pitchFamily="34" charset="0"/>
              <a:buChar char="•"/>
            </a:pPr>
            <a:r>
              <a:rPr lang="fi-FI" sz="2400" dirty="0">
                <a:ea typeface="Calibri"/>
                <a:cs typeface="Calibri"/>
                <a:sym typeface="Calibri"/>
              </a:rPr>
              <a:t>rahoittivat köyhäin- ja sairaanhoitoa</a:t>
            </a:r>
          </a:p>
          <a:p>
            <a:pPr marL="482600" lvl="0" indent="-342900">
              <a:buSzPts val="1400"/>
              <a:buFont typeface="Arial" panose="020B0604020202020204" pitchFamily="34" charset="0"/>
              <a:buChar char="•"/>
            </a:pPr>
            <a:r>
              <a:rPr lang="fi-FI" sz="2400" dirty="0">
                <a:ea typeface="Calibri"/>
                <a:cs typeface="Calibri"/>
                <a:sym typeface="Calibri"/>
              </a:rPr>
              <a:t>myös naiset pääsivät jäseniksi.</a:t>
            </a:r>
          </a:p>
        </p:txBody>
      </p:sp>
    </p:spTree>
    <p:extLst>
      <p:ext uri="{BB962C8B-B14F-4D97-AF65-F5344CB8AC3E}">
        <p14:creationId xmlns:p14="http://schemas.microsoft.com/office/powerpoint/2010/main" val="340411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>
            <a:extLst>
              <a:ext uri="{FF2B5EF4-FFF2-40B4-BE49-F238E27FC236}">
                <a16:creationId xmlns:a16="http://schemas.microsoft.com/office/drawing/2014/main" id="{9C094FF8-80B6-417D-9EE5-1DEC8BE01AC8}"/>
              </a:ext>
            </a:extLst>
          </p:cNvPr>
          <p:cNvSpPr/>
          <p:nvPr/>
        </p:nvSpPr>
        <p:spPr>
          <a:xfrm>
            <a:off x="0" y="1828575"/>
            <a:ext cx="9144000" cy="4052982"/>
          </a:xfrm>
          <a:prstGeom prst="rect">
            <a:avLst/>
          </a:prstGeom>
          <a:solidFill>
            <a:srgbClr val="1095D6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3" name="Google Shape;203;p3"/>
          <p:cNvSpPr txBox="1">
            <a:spLocks noGrp="1"/>
          </p:cNvSpPr>
          <p:nvPr>
            <p:ph type="title"/>
          </p:nvPr>
        </p:nvSpPr>
        <p:spPr>
          <a:xfrm>
            <a:off x="623054" y="455077"/>
            <a:ext cx="7424245" cy="1098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i-FI" sz="4000" b="1" dirty="0">
                <a:latin typeface="+mn-lt"/>
              </a:rPr>
              <a:t>Raadit kaupunkien johdossa</a:t>
            </a:r>
            <a:endParaRPr sz="4000" b="1" dirty="0">
              <a:latin typeface="+mn-lt"/>
            </a:endParaRPr>
          </a:p>
        </p:txBody>
      </p:sp>
      <p:sp>
        <p:nvSpPr>
          <p:cNvPr id="206" name="Google Shape;206;p3"/>
          <p:cNvSpPr txBox="1"/>
          <p:nvPr/>
        </p:nvSpPr>
        <p:spPr>
          <a:xfrm>
            <a:off x="3659028" y="1339157"/>
            <a:ext cx="2958000" cy="8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297D9036-024A-44E6-AE66-88CE4BD1D131}"/>
              </a:ext>
            </a:extLst>
          </p:cNvPr>
          <p:cNvSpPr/>
          <p:nvPr/>
        </p:nvSpPr>
        <p:spPr>
          <a:xfrm>
            <a:off x="623054" y="1767188"/>
            <a:ext cx="3948946" cy="4114369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>
            <a:spAutoFit/>
          </a:bodyPr>
          <a:lstStyle/>
          <a:p>
            <a:pPr marL="50800" lvl="0">
              <a:lnSpc>
                <a:spcPct val="90000"/>
              </a:lnSpc>
              <a:buSzPts val="2800"/>
            </a:pPr>
            <a:r>
              <a:rPr lang="fi-FI" sz="2800" b="1" dirty="0">
                <a:solidFill>
                  <a:srgbClr val="898E2A"/>
                </a:solidFill>
              </a:rPr>
              <a:t>Vinkki:</a:t>
            </a:r>
          </a:p>
          <a:p>
            <a:pPr marL="50800" lvl="0">
              <a:lnSpc>
                <a:spcPct val="90000"/>
              </a:lnSpc>
              <a:buSzPts val="2800"/>
            </a:pPr>
            <a:r>
              <a:rPr lang="fi-FI" sz="2400" dirty="0"/>
              <a:t>Katsokaa englanninkielinen </a:t>
            </a:r>
            <a:r>
              <a:rPr lang="fi-FI" sz="2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</a:t>
            </a:r>
            <a:r>
              <a:rPr lang="fi-FI" sz="2400" dirty="0"/>
              <a:t>, joka kertoo Tallinnan historiasta.</a:t>
            </a:r>
          </a:p>
          <a:p>
            <a:pPr marL="393700" lvl="1" indent="-342900">
              <a:spcBef>
                <a:spcPts val="0"/>
              </a:spcBef>
              <a:buSzPts val="2800"/>
              <a:buFont typeface="Arial" panose="020B0604020202020204" pitchFamily="34" charset="0"/>
              <a:buChar char="•"/>
            </a:pPr>
            <a:r>
              <a:rPr lang="fi-FI" sz="2400" dirty="0"/>
              <a:t>Miten muut Itämeren alueen kansat tai valtiot ovat vaikuttaneet Tallinnan historiaan? </a:t>
            </a:r>
          </a:p>
          <a:p>
            <a:pPr marL="393700" lvl="1" indent="-342900">
              <a:spcBef>
                <a:spcPts val="0"/>
              </a:spcBef>
              <a:buSzPts val="2800"/>
              <a:buFont typeface="Arial" panose="020B0604020202020204" pitchFamily="34" charset="0"/>
              <a:buChar char="•"/>
            </a:pPr>
            <a:r>
              <a:rPr lang="fi-FI" sz="2400" dirty="0"/>
              <a:t>Miten kaupunki on kasvanut ja kehittynyt vuosisatojen aikana? </a:t>
            </a:r>
          </a:p>
        </p:txBody>
      </p:sp>
      <p:pic>
        <p:nvPicPr>
          <p:cNvPr id="8" name="Kuva 7" descr="Kuva, joka sisältää kohteen taivas, ulko, rakennus, maa&#10;&#10;Kuvaus luotu automaattisesti">
            <a:extLst>
              <a:ext uri="{FF2B5EF4-FFF2-40B4-BE49-F238E27FC236}">
                <a16:creationId xmlns:a16="http://schemas.microsoft.com/office/drawing/2014/main" id="{8AFCD40A-E9A9-43A7-A357-901A33F91C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28" t="-1" r="7028" b="155"/>
          <a:stretch/>
        </p:blipFill>
        <p:spPr>
          <a:xfrm>
            <a:off x="4990191" y="1611809"/>
            <a:ext cx="4007838" cy="448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49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</TotalTime>
  <Words>288</Words>
  <Application>Microsoft Office PowerPoint</Application>
  <PresentationFormat>Näytössä katseltava diaesitys (4:3)</PresentationFormat>
  <Paragraphs>59</Paragraphs>
  <Slides>9</Slides>
  <Notes>9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Office-teema</vt:lpstr>
      <vt:lpstr>2. Kauppa liittää osaksi Eurooppaa </vt:lpstr>
      <vt:lpstr>PowerPoint-esitys</vt:lpstr>
      <vt:lpstr>Hanskauppa yhdistää Pohjois-Euroopan </vt:lpstr>
      <vt:lpstr>Hanskauppa yhdistää Pohjois-Euroopan </vt:lpstr>
      <vt:lpstr>Raadit kaupunkien johdossa</vt:lpstr>
      <vt:lpstr>Raadit kaupunkien johdossa</vt:lpstr>
      <vt:lpstr>Raadit kaupunkien johdossa</vt:lpstr>
      <vt:lpstr>Raadit kaupunkien johdossa</vt:lpstr>
      <vt:lpstr>Raadit kaupunkien johdossa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Otsikkodia</dc:title>
  <dc:creator>Minna Sallanen</dc:creator>
  <cp:lastModifiedBy>Minna Sallanen</cp:lastModifiedBy>
  <cp:revision>16</cp:revision>
  <dcterms:created xsi:type="dcterms:W3CDTF">2019-05-29T10:24:56Z</dcterms:created>
  <dcterms:modified xsi:type="dcterms:W3CDTF">2019-08-08T05:47:45Z</dcterms:modified>
</cp:coreProperties>
</file>