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14"/>
  </p:notesMasterIdLst>
  <p:handoutMasterIdLst>
    <p:handoutMasterId r:id="rId15"/>
  </p:handoutMasterIdLst>
  <p:sldIdLst>
    <p:sldId id="262" r:id="rId5"/>
    <p:sldId id="265" r:id="rId6"/>
    <p:sldId id="268" r:id="rId7"/>
    <p:sldId id="271" r:id="rId8"/>
    <p:sldId id="273" r:id="rId9"/>
    <p:sldId id="269" r:id="rId10"/>
    <p:sldId id="272" r:id="rId11"/>
    <p:sldId id="270" r:id="rId12"/>
    <p:sldId id="267" r:id="rId13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87"/>
  </p:normalViewPr>
  <p:slideViewPr>
    <p:cSldViewPr snapToGrid="0" snapToObjects="1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409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fi-FI" noProof="0" dirty="0"/>
            <a:t>Tutustumista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fi-FI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fi-FI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fi-FI" noProof="0" dirty="0"/>
            <a:t>Koulun käytänteitä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fi-FI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fi-FI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fi-FI" noProof="0" dirty="0"/>
            <a:t>Kysymyksiä ja keskustelua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fi-FI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fi-FI" noProof="0" dirty="0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 custLinFactNeighborX="2981" custLinFactNeighborY="-18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381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9954" y="201173"/>
          <a:ext cx="490826" cy="490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30734" y="381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noProof="0" dirty="0"/>
            <a:t>Tutustumista</a:t>
          </a:r>
        </a:p>
      </dsp:txBody>
      <dsp:txXfrm>
        <a:off x="1030734" y="381"/>
        <a:ext cx="3685727" cy="892410"/>
      </dsp:txXfrm>
    </dsp:sp>
    <dsp:sp modelId="{B58CA141-504B-412A-818E-73651C363A3D}">
      <dsp:nvSpPr>
        <dsp:cNvPr id="0" name=""/>
        <dsp:cNvSpPr/>
      </dsp:nvSpPr>
      <dsp:spPr>
        <a:xfrm>
          <a:off x="0" y="1115895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84585" y="1307513"/>
          <a:ext cx="490826" cy="490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30734" y="1115895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noProof="0" dirty="0"/>
            <a:t>Koulun käytänteitä</a:t>
          </a:r>
        </a:p>
      </dsp:txBody>
      <dsp:txXfrm>
        <a:off x="1030734" y="1115895"/>
        <a:ext cx="3685727" cy="892410"/>
      </dsp:txXfrm>
    </dsp:sp>
    <dsp:sp modelId="{2DD6782C-3741-43AC-8E3F-C7C2A5A092FE}">
      <dsp:nvSpPr>
        <dsp:cNvPr id="0" name=""/>
        <dsp:cNvSpPr/>
      </dsp:nvSpPr>
      <dsp:spPr>
        <a:xfrm>
          <a:off x="0" y="2231408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9954" y="2432201"/>
          <a:ext cx="490826" cy="490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30734" y="2231408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noProof="0" dirty="0"/>
            <a:t>Kysymyksiä ja keskustelua</a:t>
          </a:r>
        </a:p>
      </dsp:txBody>
      <dsp:txXfrm>
        <a:off x="1030734" y="2231408"/>
        <a:ext cx="3685727" cy="892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Pystysuuntainen kiinteä kuvakeluettelo"/>
  <dgm:desc val="Käytä tätä, kun haluat esittää ylhäältä alaspäin sarjan visualisointeja, joissa on tason 1 tai tason 1 ja tason 2 tekstiä ryhmitettynä muotoon. Soveltuu parhaiten kuvakkeisiin ja pieniin kuviin, joissa on pitkähkö kuvau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A6DF0B-1500-472E-93D5-985192ABB42B}" type="datetime1">
              <a:rPr lang="fi-FI" smtClean="0"/>
              <a:t>15.5.2025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5F1E10-4074-4DC3-8E35-9146BD1FD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6F4CD3-270B-4A5E-B32F-701DD05AD0F3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9BB0D8-7E24-44C8-BA03-B9C16C7586D4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60375F-6449-4FEA-9A31-F5914FDC363E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C72696-3D0C-4472-B188-3D2E66BE5B4E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i-FI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A1F3B0-D03A-4FAF-A6B1-576359D50ADD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5DFF6E-0A3C-494B-B428-9A2F205582E9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i-FI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D9AB4-4C09-48E3-97D3-F8CEB8B82A55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ta vai ta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CF806B-4219-4FCA-A458-8CCC8ED46CC4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DDA4B1-1F1B-406B-B738-BD1FE8A99365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0B7E43-6FE7-432F-9FCD-CBC862D47EE8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837C90-9784-4CA0-83C3-4E64D9E10125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0DD772-9874-4628-8F3F-4EA77FCB171A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58BC6D-1A0D-4EEB-882A-BF8C878241F1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A866E1-D979-49BF-BB10-733C6DC23034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D592D8-A11D-49D4-8298-5FE452F09769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E93DD3-3E1D-423F-AF50-6A007E54F91E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2FAE7F-2B94-49E0-A790-DD06C23B1360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4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DDB79D5A-78C4-4506-BED3-F9120165967A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E26B866C-732C-401C-AB4A-158D3E6AD13C}" type="datetime1">
              <a:rPr lang="fi-FI" noProof="0" smtClean="0"/>
              <a:t>15.5.2025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jpe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fi/uutiset/2025/perusopetuslaki-muuttuu-koulujen-tulee-huomioida-puhelimien-kaytto-ja-sailyty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k.oulu.fi/linnanmaa7-9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opiskelijat katsovat mikroskooppiin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rtlCol="0" anchor="ctr">
            <a:noAutofit/>
          </a:bodyPr>
          <a:lstStyle/>
          <a:p>
            <a:pPr algn="l" rtl="0"/>
            <a:r>
              <a:rPr lang="fi-FI" sz="6600" b="1" dirty="0"/>
              <a:t>Tervetuloa </a:t>
            </a:r>
            <a:br>
              <a:rPr lang="fi-FI" sz="6600" b="1" dirty="0"/>
            </a:br>
            <a:r>
              <a:rPr lang="fi-FI" sz="6600" b="1" dirty="0"/>
              <a:t>7. luokalle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 rtlCol="0">
            <a:normAutofit/>
          </a:bodyPr>
          <a:lstStyle/>
          <a:p>
            <a:pPr rtl="0"/>
            <a:r>
              <a:rPr lang="fi-FI" sz="4000" b="1" dirty="0"/>
              <a:t>tänään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6" name="Kuva 15" descr="opiskelijat katsovat koeputkea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8" r="3" b="3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Kuva 9" descr="opiskelija katsoo mikroskooppiin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-5" b="-5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Kuva 13" descr="opiskelijat seuraavat opettajan luonnontieteellistä koetta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" b="-2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Kuva 17" descr="opiskelijat viittaavat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5" b="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Sisällön paikkamerkki 8" descr="SmartArt-grafiikan kuvake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3360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9F64B1-BA29-4A8A-9704-9C00E0D5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0755"/>
          </a:xfrm>
        </p:spPr>
        <p:txBody>
          <a:bodyPr>
            <a:noAutofit/>
          </a:bodyPr>
          <a:lstStyle/>
          <a:p>
            <a:r>
              <a:rPr lang="fi-FI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Yleisiä periaatteita</a:t>
            </a:r>
            <a:br>
              <a:rPr lang="fi-FI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600" b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7DE07CB-EFB4-493F-AAEE-376C5F5D33CE}"/>
              </a:ext>
            </a:extLst>
          </p:cNvPr>
          <p:cNvSpPr txBox="1"/>
          <p:nvPr/>
        </p:nvSpPr>
        <p:spPr>
          <a:xfrm>
            <a:off x="740293" y="1461458"/>
            <a:ext cx="10819287" cy="284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Toivomme hyvää yhteistyötä kodin ja koulun välillä. On tärkeää keskustella kasvatuksen tavoitteista ja siitä, mitä nuorelle kuuluu koulussa ja kotona.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Tätä varten 7. luokalla kaikille vanhempainvartit, 8. ja 9. luokalla tarpeen mukaan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0B9C9CB7-3EB1-4D58-8704-DD42F94265A7}"/>
              </a:ext>
            </a:extLst>
          </p:cNvPr>
          <p:cNvSpPr txBox="1">
            <a:spLocks/>
          </p:cNvSpPr>
          <p:nvPr/>
        </p:nvSpPr>
        <p:spPr>
          <a:xfrm>
            <a:off x="1141413" y="3088234"/>
            <a:ext cx="9905998" cy="8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2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2CBD-808F-9B6A-00CA-6C7C6D66F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271A9-7F48-D6A3-4953-772A1013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0755"/>
          </a:xfrm>
        </p:spPr>
        <p:txBody>
          <a:bodyPr>
            <a:normAutofit/>
          </a:bodyPr>
          <a:lstStyle/>
          <a:p>
            <a:r>
              <a:rPr lang="fi-FI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Yläkoulun käytänteitä</a:t>
            </a:r>
            <a:endParaRPr lang="fi-FI" sz="3600" b="1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000BC8C-625A-6FD2-B61E-F06051940EA8}"/>
              </a:ext>
            </a:extLst>
          </p:cNvPr>
          <p:cNvSpPr txBox="1">
            <a:spLocks/>
          </p:cNvSpPr>
          <p:nvPr/>
        </p:nvSpPr>
        <p:spPr>
          <a:xfrm>
            <a:off x="1141413" y="3088234"/>
            <a:ext cx="9905998" cy="8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E8E1D65-5D2A-D68C-BC2F-85260CEF1B22}"/>
              </a:ext>
            </a:extLst>
          </p:cNvPr>
          <p:cNvSpPr txBox="1"/>
          <p:nvPr/>
        </p:nvSpPr>
        <p:spPr>
          <a:xfrm>
            <a:off x="459645" y="1833690"/>
            <a:ext cx="11388435" cy="32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Luokanvalvojan rooli on erilainen kuin luokanopettajan - luokanvalvoja ei välttämättä näe oppilaita joka päivä. Oppilaan asioista huolehtii luokanvalvojan lisäksi noin 10 muuta opettajaa.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Pyörät laitetaan niille varattuun paikkaan, jossa on valvontakamerat ilkivallan varalta.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26480-CD66-01DC-29D8-7363F0B06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A9C98F-9263-6E24-35F5-F995DB3E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60755"/>
          </a:xfrm>
        </p:spPr>
        <p:txBody>
          <a:bodyPr>
            <a:normAutofit/>
          </a:bodyPr>
          <a:lstStyle/>
          <a:p>
            <a:r>
              <a:rPr lang="fi-FI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Yläkoulun käytänteitä</a:t>
            </a:r>
            <a:endParaRPr lang="fi-FI" sz="3600" b="1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7F1AC449-4E05-D18D-3A4A-C70512FDACE3}"/>
              </a:ext>
            </a:extLst>
          </p:cNvPr>
          <p:cNvSpPr txBox="1">
            <a:spLocks/>
          </p:cNvSpPr>
          <p:nvPr/>
        </p:nvSpPr>
        <p:spPr>
          <a:xfrm>
            <a:off x="1141413" y="3088234"/>
            <a:ext cx="9905998" cy="8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C3C1D27-8896-A85D-4C81-AEF62F461232}"/>
              </a:ext>
            </a:extLst>
          </p:cNvPr>
          <p:cNvSpPr txBox="1"/>
          <p:nvPr/>
        </p:nvSpPr>
        <p:spPr>
          <a:xfrm>
            <a:off x="459645" y="1833690"/>
            <a:ext cx="11388435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 oppilas tuodaan autolla kouluun, urheilukentän puoleisessa päädyssä on paras paikka jäädä pois kyydistä.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Koulualueelta ei saa poistua päivän aikana kuin opettajan/rehtorin luvalla.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Kännykk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älakimuutos astuu voimaan 1.8.2025.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https://www.oph.fi/fi/uutiset/2025/perusopetuslaki-muuttuu-koulujen-tulee-huomioida-puhelimien-kaytto-ja-sailytys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F20AA3-786B-4942-963A-580F6A10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19354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Asioiden hoitamisen periaatteet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6C77416-695F-4D4A-B338-E7A0AC7762D1}"/>
              </a:ext>
            </a:extLst>
          </p:cNvPr>
          <p:cNvSpPr txBox="1"/>
          <p:nvPr/>
        </p:nvSpPr>
        <p:spPr>
          <a:xfrm>
            <a:off x="717131" y="1243918"/>
            <a:ext cx="10211778" cy="4295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Yhteydenpito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Wilma on ensisijainen yhteydenpitoväline, jolla tavoittaa koko koulun henkilöstön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Wilma-tunnukset tehdään koulun alettua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Huoltajien pitää varmistaa, että Wilma-tunnukset tehdään huoltajille yhteishuoltajuustilanteessa</a:t>
            </a:r>
          </a:p>
          <a:p>
            <a:pPr marL="1600200" lvl="3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Luokanvalvojan työpuhelin: 050 3293 955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025AC-A16E-2211-F510-2B19390C0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A40874-DD5D-FA28-0A4C-98472DFB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19354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Asioiden hoitamisen periaatteet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DD0525E-B443-C3E6-CC2F-DAECA5AF9A14}"/>
              </a:ext>
            </a:extLst>
          </p:cNvPr>
          <p:cNvSpPr txBox="1"/>
          <p:nvPr/>
        </p:nvSpPr>
        <p:spPr>
          <a:xfrm>
            <a:off x="717130" y="1243918"/>
            <a:ext cx="10681085" cy="3499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Poissaolot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Poissaolot selvitetään ja ilmoitetaan Wilman kautta.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Pitempiin poissaoloihin pyydetään lupa ennakkoon käyttämällä kansliasta/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Pedanetistä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saatavaa lomaketta, johon merkitään mahdolliset korvaavat tehtävät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49B748-125A-4184-9FD5-EC3153AF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Vielä muutamia asioita</a:t>
            </a: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A1E2843-7665-4DC3-A04D-E825BE42C5D3}"/>
              </a:ext>
            </a:extLst>
          </p:cNvPr>
          <p:cNvSpPr txBox="1"/>
          <p:nvPr/>
        </p:nvSpPr>
        <p:spPr>
          <a:xfrm>
            <a:off x="994867" y="1929805"/>
            <a:ext cx="10970570" cy="363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oulun alettua tarkistetaan oppilastiedot. Samassa yhteydessä kysytään, osallistuuko oppilas joulukirkkoon vai muuhun vastaavaan ohjelmaan. Jokainen voi valita kumpaan osallistuu riippumatta siitä, kuuluuko kirkkoon vai ei.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Erityisruokavaliot on </a:t>
            </a:r>
            <a:r>
              <a:rPr lang="fi-FI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ilmoitettava ruokalaan.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 oppilas tarvitsee apua lääkehoitoon koulupäivän aikana, tehdään lääkehoidon suunnitelma (pohja on </a:t>
            </a:r>
            <a:r>
              <a:rPr lang="fi-FI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oppilashuoltosuunnitelman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liitteenä)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opiskelijat katsovat mikroskooppiin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67" y="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>
            <a:noAutofit/>
          </a:bodyPr>
          <a:lstStyle/>
          <a:p>
            <a:pPr algn="l" rtl="0"/>
            <a:r>
              <a:rPr lang="fi-FI" sz="8800" b="1" dirty="0">
                <a:solidFill>
                  <a:srgbClr val="FFC000"/>
                </a:solidFill>
              </a:rPr>
              <a:t>tavataan</a:t>
            </a:r>
            <a:r>
              <a:rPr lang="fi-FI" sz="8800" b="1" dirty="0"/>
              <a:t> </a:t>
            </a:r>
            <a:br>
              <a:rPr lang="fi-FI" sz="8800" b="1" dirty="0"/>
            </a:br>
            <a:r>
              <a:rPr lang="fi-FI" sz="8800" dirty="0">
                <a:solidFill>
                  <a:srgbClr val="FFC000"/>
                </a:solidFill>
              </a:rPr>
              <a:t>syksyllä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41C5AAD3-06A1-4A3A-A3D7-B429F6B31CC9}"/>
              </a:ext>
            </a:extLst>
          </p:cNvPr>
          <p:cNvSpPr txBox="1">
            <a:spLocks/>
          </p:cNvSpPr>
          <p:nvPr/>
        </p:nvSpPr>
        <p:spPr>
          <a:xfrm>
            <a:off x="6283756" y="3171751"/>
            <a:ext cx="5817782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i-FI" sz="8000" b="1" dirty="0">
                <a:solidFill>
                  <a:srgbClr val="FFFF00"/>
                </a:solidFill>
              </a:rPr>
              <a:t>hyvää </a:t>
            </a:r>
            <a:br>
              <a:rPr lang="fi-FI" sz="8000" b="1" dirty="0">
                <a:solidFill>
                  <a:srgbClr val="FFFF00"/>
                </a:solidFill>
              </a:rPr>
            </a:br>
            <a:r>
              <a:rPr lang="fi-FI" sz="8000" b="1" dirty="0">
                <a:solidFill>
                  <a:srgbClr val="FFFF00"/>
                </a:solidFill>
              </a:rPr>
              <a:t>kesää!</a:t>
            </a:r>
            <a:endParaRPr lang="fi-FI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317_TF89821728_Win32" id="{546CC070-B2E1-442F-B446-CCE296F2BA0C}" vid="{71DE4116-7A63-49EA-978C-71F1FB9764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B8520-39D0-4E39-88E2-3CE8E9A6E44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Koulu-teema</Template>
  <TotalTime>119</TotalTime>
  <Words>275</Words>
  <Application>Microsoft Office PowerPoint</Application>
  <PresentationFormat>Laajakuva</PresentationFormat>
  <Paragraphs>53</Paragraphs>
  <Slides>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Symbol</vt:lpstr>
      <vt:lpstr>Wingdings</vt:lpstr>
      <vt:lpstr>Verkko</vt:lpstr>
      <vt:lpstr>Tervetuloa  7. luokalle</vt:lpstr>
      <vt:lpstr>tänään</vt:lpstr>
      <vt:lpstr>Yleisiä periaatteita </vt:lpstr>
      <vt:lpstr>Yläkoulun käytänteitä</vt:lpstr>
      <vt:lpstr>Yläkoulun käytänteitä</vt:lpstr>
      <vt:lpstr>Asioiden hoitamisen periaatteet </vt:lpstr>
      <vt:lpstr>Asioiden hoitamisen periaatteet </vt:lpstr>
      <vt:lpstr>Vielä muutamia asioita </vt:lpstr>
      <vt:lpstr>tavataan  syksyllä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 7. luokalle</dc:title>
  <dc:creator>Niina Loukkola</dc:creator>
  <cp:lastModifiedBy>Kirsi Peltonen</cp:lastModifiedBy>
  <cp:revision>12</cp:revision>
  <dcterms:created xsi:type="dcterms:W3CDTF">2025-05-14T12:50:22Z</dcterms:created>
  <dcterms:modified xsi:type="dcterms:W3CDTF">2025-05-15T13:50:32Z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