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3" d="100"/>
          <a:sy n="63" d="100"/>
        </p:scale>
        <p:origin x="6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2427-D926-40A4-AA64-EEFFE2ECC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C121DC-7328-43FF-8004-921897E49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AA3280-E9B1-4173-A7C2-BB300DA0EB52}"/>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462E7121-6E9D-4839-B07F-E56A921EA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29AB2-C949-4FC9-BEF3-A7435BF13189}"/>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62948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6F81-CF1F-4818-B3D7-97627AC14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DCB9C9-5155-41D3-BCB9-249E623948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09818-594F-4A20-AB49-FA0012ED6744}"/>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00B5553D-5D62-41C9-9BAD-7E23B9744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EFC75-C9E2-4698-AF3C-DF7857A3B155}"/>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300825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DC4D1-5EB9-4A39-AA76-BF062DDBE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D0211-D139-4252-85AB-049F4FCEF7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13681-FE77-482F-ABD7-CA56515F8B09}"/>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A0C4F7CD-1F26-4359-8296-E49A05D5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4795B-A7F1-4553-B7A1-605226B61319}"/>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255765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0C55-3147-4746-A49E-6627820EB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4E109-F15C-47AE-BC22-C28EE9C66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80265-FC4D-46DA-9A97-ED62A87C9289}"/>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3166A4E2-49EE-4651-9DD7-6DF4803C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5B237-85D8-4EC7-997A-0D801A710BC3}"/>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34469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E1A1-6A87-4EE8-A4EF-AD5403E1B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7839DE-8236-4833-8EAB-D9DF290DB7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E6157-DADE-4B1D-8F76-39D31D52CCD7}"/>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1ABC3F74-16DD-420A-A182-1ECA2985E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DAECD-BD9D-432C-A7FD-A1F87111A385}"/>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239131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F95D-D2C5-4204-9826-7D82D30E7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DC689-0E4F-489B-AA3A-474D35093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4A2EC0-9AC1-4B73-808A-42351CB52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1C6989-989B-4796-86AA-0538387904F4}"/>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6" name="Footer Placeholder 5">
            <a:extLst>
              <a:ext uri="{FF2B5EF4-FFF2-40B4-BE49-F238E27FC236}">
                <a16:creationId xmlns:a16="http://schemas.microsoft.com/office/drawing/2014/main" id="{ED5C6AEE-E92A-4614-AC1E-C9B7EC997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CC6F0-9186-44B6-9742-1665794D5CA2}"/>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282461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0C79-9810-4099-A96D-A6B6F05F6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4BAA9-DED2-4270-90FF-F791A053C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B6875-E2AE-4CE5-B4BC-8966565F4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F7AD9-10EB-450A-9B7D-6B844149C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DB41D-462E-48FB-9E64-D85C43399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34DE9-D5B1-41C5-BA0D-6886A8F61AE0}"/>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8" name="Footer Placeholder 7">
            <a:extLst>
              <a:ext uri="{FF2B5EF4-FFF2-40B4-BE49-F238E27FC236}">
                <a16:creationId xmlns:a16="http://schemas.microsoft.com/office/drawing/2014/main" id="{4A3A286A-D1F7-4F9D-94EF-615868A530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6505B3-759C-4C2F-8018-EB541EB8A94E}"/>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312201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23FD-F65C-41D7-8322-59C3BAFAF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DDE2D1-C2E3-4EC9-B06C-8A1C2F1AB266}"/>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4" name="Footer Placeholder 3">
            <a:extLst>
              <a:ext uri="{FF2B5EF4-FFF2-40B4-BE49-F238E27FC236}">
                <a16:creationId xmlns:a16="http://schemas.microsoft.com/office/drawing/2014/main" id="{FE086D66-D084-4894-8DF1-36FDA19169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73159-CD30-4C36-A6D9-742F1504D059}"/>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295838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61510-B324-4E89-A412-183083FC3749}"/>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3" name="Footer Placeholder 2">
            <a:extLst>
              <a:ext uri="{FF2B5EF4-FFF2-40B4-BE49-F238E27FC236}">
                <a16:creationId xmlns:a16="http://schemas.microsoft.com/office/drawing/2014/main" id="{F3B1763E-87DF-4AD1-A68E-80E614B3C7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F62BE-1F56-4D91-80CC-BBB784A8A655}"/>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40652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F9EA-A265-45D5-AC9C-3270197E9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8F09F-FAC9-4028-917C-2B4FA000C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A479AF-5FF6-4CE2-B010-B2765795D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D32E8-0A76-4A10-A1FE-42F4F0CCC1A8}"/>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6" name="Footer Placeholder 5">
            <a:extLst>
              <a:ext uri="{FF2B5EF4-FFF2-40B4-BE49-F238E27FC236}">
                <a16:creationId xmlns:a16="http://schemas.microsoft.com/office/drawing/2014/main" id="{1D9A2FC3-3CE6-493A-A56D-51631DF6F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DFCC4-2168-4D66-AD0B-389A1C952DE3}"/>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277728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3765-3306-4F89-B52C-7D0116578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E4442D-66EE-41BB-904E-7CAAFCF3C5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BCAD41-EA8C-45F0-91ED-37B556FB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B69E6-B5AA-42FB-9FDF-4295A4FBE49A}"/>
              </a:ext>
            </a:extLst>
          </p:cNvPr>
          <p:cNvSpPr>
            <a:spLocks noGrp="1"/>
          </p:cNvSpPr>
          <p:nvPr>
            <p:ph type="dt" sz="half" idx="10"/>
          </p:nvPr>
        </p:nvSpPr>
        <p:spPr/>
        <p:txBody>
          <a:bodyPr/>
          <a:lstStyle/>
          <a:p>
            <a:fld id="{F381DC34-D79D-4FEA-BD8F-BAB7E3F20E35}" type="datetimeFigureOut">
              <a:rPr lang="en-US" smtClean="0"/>
              <a:t>10/7/2025</a:t>
            </a:fld>
            <a:endParaRPr lang="en-US"/>
          </a:p>
        </p:txBody>
      </p:sp>
      <p:sp>
        <p:nvSpPr>
          <p:cNvPr id="6" name="Footer Placeholder 5">
            <a:extLst>
              <a:ext uri="{FF2B5EF4-FFF2-40B4-BE49-F238E27FC236}">
                <a16:creationId xmlns:a16="http://schemas.microsoft.com/office/drawing/2014/main" id="{461B88FC-90A3-4228-B442-016A44BA2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381D5-95E3-4C54-A526-75C0DE2CEECD}"/>
              </a:ext>
            </a:extLst>
          </p:cNvPr>
          <p:cNvSpPr>
            <a:spLocks noGrp="1"/>
          </p:cNvSpPr>
          <p:nvPr>
            <p:ph type="sldNum" sz="quarter" idx="12"/>
          </p:nvPr>
        </p:nvSpPr>
        <p:spPr/>
        <p:txBody>
          <a:bodyPr/>
          <a:lstStyle/>
          <a:p>
            <a:fld id="{DB1C7C28-5FA0-4860-83B1-2AB0D3C1C45B}" type="slidenum">
              <a:rPr lang="en-US" smtClean="0"/>
              <a:t>‹#›</a:t>
            </a:fld>
            <a:endParaRPr lang="en-US"/>
          </a:p>
        </p:txBody>
      </p:sp>
    </p:spTree>
    <p:extLst>
      <p:ext uri="{BB962C8B-B14F-4D97-AF65-F5344CB8AC3E}">
        <p14:creationId xmlns:p14="http://schemas.microsoft.com/office/powerpoint/2010/main" val="199982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54DAE-AFD1-4FAD-8CE9-B1B97E056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13E1E-C498-4854-852D-5A01B9993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85B3B-22D2-4C3F-9F92-5C4B28261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1DC34-D79D-4FEA-BD8F-BAB7E3F20E35}" type="datetimeFigureOut">
              <a:rPr lang="en-US" smtClean="0"/>
              <a:t>10/7/2025</a:t>
            </a:fld>
            <a:endParaRPr lang="en-US"/>
          </a:p>
        </p:txBody>
      </p:sp>
      <p:sp>
        <p:nvSpPr>
          <p:cNvPr id="5" name="Footer Placeholder 4">
            <a:extLst>
              <a:ext uri="{FF2B5EF4-FFF2-40B4-BE49-F238E27FC236}">
                <a16:creationId xmlns:a16="http://schemas.microsoft.com/office/drawing/2014/main" id="{AE2C0CA0-10AC-4097-9E94-935DD1411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8F845-983C-4ADE-9F5A-B58C4A0F7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7C28-5FA0-4860-83B1-2AB0D3C1C45B}" type="slidenum">
              <a:rPr lang="en-US" smtClean="0"/>
              <a:t>‹#›</a:t>
            </a:fld>
            <a:endParaRPr lang="en-US"/>
          </a:p>
        </p:txBody>
      </p:sp>
    </p:spTree>
    <p:extLst>
      <p:ext uri="{BB962C8B-B14F-4D97-AF65-F5344CB8AC3E}">
        <p14:creationId xmlns:p14="http://schemas.microsoft.com/office/powerpoint/2010/main" val="57818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3E78-51FA-4CEF-A09F-D9522ACD770A}"/>
              </a:ext>
            </a:extLst>
          </p:cNvPr>
          <p:cNvSpPr>
            <a:spLocks noGrp="1"/>
          </p:cNvSpPr>
          <p:nvPr>
            <p:ph type="ctrTitle"/>
          </p:nvPr>
        </p:nvSpPr>
        <p:spPr>
          <a:xfrm>
            <a:off x="85725" y="171450"/>
            <a:ext cx="6248398" cy="5575134"/>
          </a:xfrm>
        </p:spPr>
        <p:txBody>
          <a:bodyPr>
            <a:noAutofit/>
          </a:bodyPr>
          <a:lstStyle/>
          <a:p>
            <a:r>
              <a:rPr lang="fi-FI" sz="4400" b="1" dirty="0">
                <a:solidFill>
                  <a:schemeClr val="accent1">
                    <a:lumMod val="75000"/>
                  </a:schemeClr>
                </a:solidFill>
                <a:latin typeface="Times New Roman" panose="02020603050405020304" pitchFamily="18" charset="0"/>
                <a:cs typeface="Times New Roman" panose="02020603050405020304" pitchFamily="18" charset="0"/>
              </a:rPr>
              <a:t>Hei, olen Mina ja olen iranilainen. Tänään haluan kertoa teille Iranista ja yhdestä Iranin kauniista kaupungista, jossa olen vieraillut. Tämän kaupungin nimi on Shiraz.</a:t>
            </a:r>
            <a:endParaRPr lang="en-US" sz="4400" dirty="0">
              <a:solidFill>
                <a:schemeClr val="accent1">
                  <a:lumMod val="75000"/>
                </a:schemeClr>
              </a:solidFill>
            </a:endParaRPr>
          </a:p>
        </p:txBody>
      </p:sp>
      <p:pic>
        <p:nvPicPr>
          <p:cNvPr id="7" name="Picture 6">
            <a:extLst>
              <a:ext uri="{FF2B5EF4-FFF2-40B4-BE49-F238E27FC236}">
                <a16:creationId xmlns:a16="http://schemas.microsoft.com/office/drawing/2014/main" id="{C9D575FD-B61A-48D6-BF10-0EF60F0C1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272" y="0"/>
            <a:ext cx="4544488" cy="4211053"/>
          </a:xfrm>
          <a:prstGeom prst="rect">
            <a:avLst/>
          </a:prstGeom>
        </p:spPr>
      </p:pic>
      <p:pic>
        <p:nvPicPr>
          <p:cNvPr id="5" name="Picture 4">
            <a:extLst>
              <a:ext uri="{FF2B5EF4-FFF2-40B4-BE49-F238E27FC236}">
                <a16:creationId xmlns:a16="http://schemas.microsoft.com/office/drawing/2014/main" id="{B5A01B72-6BCE-4D83-B3EE-921AD6809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510" y="2819693"/>
            <a:ext cx="3933825" cy="3838575"/>
          </a:xfrm>
          <a:prstGeom prst="rect">
            <a:avLst/>
          </a:prstGeom>
        </p:spPr>
      </p:pic>
    </p:spTree>
    <p:extLst>
      <p:ext uri="{BB962C8B-B14F-4D97-AF65-F5344CB8AC3E}">
        <p14:creationId xmlns:p14="http://schemas.microsoft.com/office/powerpoint/2010/main" val="126655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9CA69B-746B-425F-A5B8-52360F618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1559" y="1055802"/>
            <a:ext cx="6429080" cy="4637988"/>
          </a:xfrm>
        </p:spPr>
      </p:pic>
      <p:sp>
        <p:nvSpPr>
          <p:cNvPr id="4" name="Text Placeholder 3">
            <a:extLst>
              <a:ext uri="{FF2B5EF4-FFF2-40B4-BE49-F238E27FC236}">
                <a16:creationId xmlns:a16="http://schemas.microsoft.com/office/drawing/2014/main" id="{914A7B32-1D7B-44BB-98C3-401B23D44952}"/>
              </a:ext>
            </a:extLst>
          </p:cNvPr>
          <p:cNvSpPr>
            <a:spLocks noGrp="1"/>
          </p:cNvSpPr>
          <p:nvPr>
            <p:ph type="body" sz="half" idx="2"/>
          </p:nvPr>
        </p:nvSpPr>
        <p:spPr>
          <a:xfrm>
            <a:off x="132777" y="456021"/>
            <a:ext cx="5050411" cy="5945957"/>
          </a:xfrm>
        </p:spPr>
        <p:txBody>
          <a:bodyPr>
            <a:noAutofit/>
          </a:bodyPr>
          <a:lstStyle/>
          <a:p>
            <a:r>
              <a:rPr lang="fi-FI" sz="4000" dirty="0">
                <a:solidFill>
                  <a:schemeClr val="accent1"/>
                </a:solidFill>
                <a:latin typeface="Times New Roman" panose="02020603050405020304" pitchFamily="18" charset="0"/>
                <a:cs typeface="Times New Roman" panose="02020603050405020304" pitchFamily="18" charset="0"/>
              </a:rPr>
              <a:t>Shirazin ihmiset ovat hyvin iloisia ja vieraanvaraisia. Heidän perinteiset vaatteensa ovat olleet samanlaisia jo muinaisista ajoista lähtien, ja niitä käytetään yhä joissakin juhlatilaisuuksissa ja jopa häissä.</a:t>
            </a:r>
            <a:endParaRPr lang="en-US" sz="4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69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0680A7-AB55-461A-9F1D-4C8B4C20A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5486400"/>
          </a:xfrm>
          <a:prstGeom prst="rect">
            <a:avLst/>
          </a:prstGeom>
        </p:spPr>
      </p:pic>
    </p:spTree>
    <p:extLst>
      <p:ext uri="{BB962C8B-B14F-4D97-AF65-F5344CB8AC3E}">
        <p14:creationId xmlns:p14="http://schemas.microsoft.com/office/powerpoint/2010/main" val="405280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D008EC-8B55-4E63-A4BA-992A11CB2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77" y="0"/>
            <a:ext cx="5349515" cy="6858000"/>
          </a:xfrm>
          <a:prstGeom prst="rect">
            <a:avLst/>
          </a:prstGeom>
        </p:spPr>
      </p:pic>
      <p:pic>
        <p:nvPicPr>
          <p:cNvPr id="8" name="Picture 7">
            <a:extLst>
              <a:ext uri="{FF2B5EF4-FFF2-40B4-BE49-F238E27FC236}">
                <a16:creationId xmlns:a16="http://schemas.microsoft.com/office/drawing/2014/main" id="{F4FFE15F-D739-4FEB-8EAD-8E1996122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442" y="0"/>
            <a:ext cx="5564957" cy="6858000"/>
          </a:xfrm>
          <a:prstGeom prst="rect">
            <a:avLst/>
          </a:prstGeom>
        </p:spPr>
      </p:pic>
    </p:spTree>
    <p:extLst>
      <p:ext uri="{BB962C8B-B14F-4D97-AF65-F5344CB8AC3E}">
        <p14:creationId xmlns:p14="http://schemas.microsoft.com/office/powerpoint/2010/main" val="413581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AA7F3-CA0F-4760-9B0B-DD4BFC420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33" y="0"/>
            <a:ext cx="6055151" cy="6858000"/>
          </a:xfrm>
          <a:prstGeom prst="rect">
            <a:avLst/>
          </a:prstGeom>
        </p:spPr>
      </p:pic>
      <p:pic>
        <p:nvPicPr>
          <p:cNvPr id="10" name="Picture 9">
            <a:extLst>
              <a:ext uri="{FF2B5EF4-FFF2-40B4-BE49-F238E27FC236}">
                <a16:creationId xmlns:a16="http://schemas.microsoft.com/office/drawing/2014/main" id="{406EA894-EA01-4D42-BD69-E33ABD574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984" y="0"/>
            <a:ext cx="5879183" cy="6858000"/>
          </a:xfrm>
          <a:prstGeom prst="rect">
            <a:avLst/>
          </a:prstGeom>
        </p:spPr>
      </p:pic>
    </p:spTree>
    <p:extLst>
      <p:ext uri="{BB962C8B-B14F-4D97-AF65-F5344CB8AC3E}">
        <p14:creationId xmlns:p14="http://schemas.microsoft.com/office/powerpoint/2010/main" val="165440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36BA77-15FC-492A-9C50-03EA0469A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71080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0FAB640-4F87-4FC6-98EB-85031D9FA0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977" y="91912"/>
            <a:ext cx="3357203" cy="6674176"/>
          </a:xfrm>
        </p:spPr>
      </p:pic>
      <p:sp>
        <p:nvSpPr>
          <p:cNvPr id="4" name="Text Placeholder 3">
            <a:extLst>
              <a:ext uri="{FF2B5EF4-FFF2-40B4-BE49-F238E27FC236}">
                <a16:creationId xmlns:a16="http://schemas.microsoft.com/office/drawing/2014/main" id="{5F86EBAF-7EEA-4978-AEB5-6574335ADE82}"/>
              </a:ext>
            </a:extLst>
          </p:cNvPr>
          <p:cNvSpPr>
            <a:spLocks noGrp="1"/>
          </p:cNvSpPr>
          <p:nvPr>
            <p:ph type="body" sz="half" idx="2"/>
          </p:nvPr>
        </p:nvSpPr>
        <p:spPr>
          <a:xfrm>
            <a:off x="207390" y="2057400"/>
            <a:ext cx="7051249" cy="3811588"/>
          </a:xfrm>
        </p:spPr>
        <p:txBody>
          <a:bodyPr>
            <a:normAutofit/>
          </a:bodyPr>
          <a:lstStyle/>
          <a:p>
            <a:pPr algn="ctr"/>
            <a:r>
              <a:rPr lang="fi-FI" sz="5400" dirty="0">
                <a:solidFill>
                  <a:schemeClr val="accent1"/>
                </a:solidFill>
                <a:latin typeface="Times New Roman" panose="02020603050405020304" pitchFamily="18" charset="0"/>
                <a:cs typeface="Times New Roman" panose="02020603050405020304" pitchFamily="18" charset="0"/>
              </a:rPr>
              <a:t>Kiitos teille kaikille siitä, että annoitte minulle aikaanne.</a:t>
            </a:r>
            <a:endParaRPr lang="en-US" sz="5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43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C1E801F-4960-4939-BA43-29C46DB0A038}"/>
              </a:ext>
            </a:extLst>
          </p:cNvPr>
          <p:cNvSpPr>
            <a:spLocks noGrp="1"/>
          </p:cNvSpPr>
          <p:nvPr>
            <p:ph type="title"/>
          </p:nvPr>
        </p:nvSpPr>
        <p:spPr>
          <a:xfrm>
            <a:off x="128588" y="584200"/>
            <a:ext cx="3709986" cy="5864225"/>
          </a:xfrm>
        </p:spPr>
        <p:txBody>
          <a:bodyPr>
            <a:normAutofit/>
          </a:bodyPr>
          <a:lstStyle/>
          <a:p>
            <a:pPr algn="ctr"/>
            <a:r>
              <a:rPr lang="fi-FI" sz="3600" dirty="0">
                <a:solidFill>
                  <a:schemeClr val="accent1">
                    <a:lumMod val="75000"/>
                  </a:schemeClr>
                </a:solidFill>
                <a:latin typeface="Times New Roman" panose="02020603050405020304" pitchFamily="18" charset="0"/>
                <a:cs typeface="Times New Roman" panose="02020603050405020304" pitchFamily="18" charset="0"/>
              </a:rPr>
              <a:t>Lento Helsingistä Istanbuliin kestää 4 tuntia, ja sieltä lento Shiraziin kestää myös 4 tuntia.</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FF3E60E1-EA3A-4368-ACE4-485535DF3F7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43350" y="217488"/>
            <a:ext cx="5648325" cy="4202112"/>
          </a:xfrm>
        </p:spPr>
      </p:pic>
      <p:pic>
        <p:nvPicPr>
          <p:cNvPr id="13" name="Picture 12">
            <a:extLst>
              <a:ext uri="{FF2B5EF4-FFF2-40B4-BE49-F238E27FC236}">
                <a16:creationId xmlns:a16="http://schemas.microsoft.com/office/drawing/2014/main" id="{12CA1D0B-A36B-445E-B5AF-AB313C0EB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387" y="3143250"/>
            <a:ext cx="4772025" cy="3392391"/>
          </a:xfrm>
          <a:prstGeom prst="rect">
            <a:avLst/>
          </a:prstGeom>
        </p:spPr>
      </p:pic>
    </p:spTree>
    <p:extLst>
      <p:ext uri="{BB962C8B-B14F-4D97-AF65-F5344CB8AC3E}">
        <p14:creationId xmlns:p14="http://schemas.microsoft.com/office/powerpoint/2010/main" val="408419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0F640C-3E77-47B8-8089-7A2ED0EA7E86}"/>
              </a:ext>
            </a:extLst>
          </p:cNvPr>
          <p:cNvSpPr>
            <a:spLocks noGrp="1"/>
          </p:cNvSpPr>
          <p:nvPr>
            <p:ph type="body" sz="half" idx="2"/>
          </p:nvPr>
        </p:nvSpPr>
        <p:spPr>
          <a:xfrm>
            <a:off x="1075458" y="1523206"/>
            <a:ext cx="3932237" cy="3811588"/>
          </a:xfrm>
        </p:spPr>
        <p:txBody>
          <a:bodyPr>
            <a:noAutofit/>
          </a:bodyPr>
          <a:lstStyle/>
          <a:p>
            <a:r>
              <a:rPr lang="fi-FI" sz="4000" dirty="0">
                <a:solidFill>
                  <a:schemeClr val="accent1">
                    <a:lumMod val="75000"/>
                  </a:schemeClr>
                </a:solidFill>
                <a:latin typeface="Times New Roman" panose="02020603050405020304" pitchFamily="18" charset="0"/>
                <a:cs typeface="Times New Roman" panose="02020603050405020304" pitchFamily="18" charset="0"/>
              </a:rPr>
              <a:t>Iran on väkirikas maa, jossa on noin 80 miljoonaa asukasta, ja sen ihmiset ovat ystävällisiä ja vieraanvaraisia.</a:t>
            </a:r>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CF80CC85-7281-4ED9-AF52-FEA7450A7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7695" y="1222566"/>
            <a:ext cx="6172200" cy="4112228"/>
          </a:xfrm>
        </p:spPr>
      </p:pic>
    </p:spTree>
    <p:extLst>
      <p:ext uri="{BB962C8B-B14F-4D97-AF65-F5344CB8AC3E}">
        <p14:creationId xmlns:p14="http://schemas.microsoft.com/office/powerpoint/2010/main" val="92834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98682B-0C74-449A-A5E7-76A98EA752D9}"/>
              </a:ext>
            </a:extLst>
          </p:cNvPr>
          <p:cNvSpPr>
            <a:spLocks noGrp="1"/>
          </p:cNvSpPr>
          <p:nvPr>
            <p:ph type="body" sz="half" idx="2"/>
          </p:nvPr>
        </p:nvSpPr>
        <p:spPr>
          <a:xfrm>
            <a:off x="104497" y="37707"/>
            <a:ext cx="5363049" cy="6617616"/>
          </a:xfrm>
        </p:spPr>
        <p:txBody>
          <a:bodyPr>
            <a:noAutofit/>
          </a:bodyPr>
          <a:lstStyle/>
          <a:p>
            <a:r>
              <a:rPr lang="fi-FI" sz="3200" dirty="0">
                <a:solidFill>
                  <a:schemeClr val="accent1">
                    <a:lumMod val="75000"/>
                  </a:schemeClr>
                </a:solidFill>
                <a:latin typeface="Times New Roman" panose="02020603050405020304" pitchFamily="18" charset="0"/>
                <a:cs typeface="Times New Roman" panose="02020603050405020304" pitchFamily="18" charset="0"/>
              </a:rPr>
              <a:t>Shirazissa on paljon historiallisia rakennuksia, joista yksi tärkeimmistä on Persepolis eli Kserksesin palatsi, joka rakennettiin noin 2500 vuotta sitten.</a:t>
            </a:r>
            <a:endParaRPr lang="fa-IR" sz="3200" dirty="0">
              <a:solidFill>
                <a:schemeClr val="accent1">
                  <a:lumMod val="75000"/>
                </a:schemeClr>
              </a:solidFill>
              <a:latin typeface="Times New Roman" panose="02020603050405020304" pitchFamily="18" charset="0"/>
              <a:cs typeface="Times New Roman" panose="02020603050405020304" pitchFamily="18" charset="0"/>
            </a:endParaRPr>
          </a:p>
          <a:p>
            <a:r>
              <a:rPr lang="fi-FI" sz="3200" dirty="0">
                <a:solidFill>
                  <a:schemeClr val="accent1">
                    <a:lumMod val="75000"/>
                  </a:schemeClr>
                </a:solidFill>
                <a:latin typeface="Times New Roman" panose="02020603050405020304" pitchFamily="18" charset="0"/>
                <a:cs typeface="Times New Roman" panose="02020603050405020304" pitchFamily="18" charset="0"/>
              </a:rPr>
              <a:t>Tämä historiallinen paikka on ollut yksi Iranin UNESCO-kohteista vuodesta 1979. Aleksanteri Suuren hyökkäyksen jälkeen paikka sytytettiin tuleen ja suuri osa siitä tuhoutui, mutta yhä tänä päivänä osa näistä kauniista raunioista on jäljellä.</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939C4C7F-BD05-4D5D-A83F-FAC5B641EF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7545" y="546755"/>
            <a:ext cx="6619958" cy="5533534"/>
          </a:xfrm>
        </p:spPr>
      </p:pic>
    </p:spTree>
    <p:extLst>
      <p:ext uri="{BB962C8B-B14F-4D97-AF65-F5344CB8AC3E}">
        <p14:creationId xmlns:p14="http://schemas.microsoft.com/office/powerpoint/2010/main" val="13994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60BE03-B207-4DB0-9331-687E35122C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0627" y="75414"/>
            <a:ext cx="6391373" cy="3506772"/>
          </a:xfrm>
        </p:spPr>
      </p:pic>
      <p:sp>
        <p:nvSpPr>
          <p:cNvPr id="4" name="Text Placeholder 3">
            <a:extLst>
              <a:ext uri="{FF2B5EF4-FFF2-40B4-BE49-F238E27FC236}">
                <a16:creationId xmlns:a16="http://schemas.microsoft.com/office/drawing/2014/main" id="{15A452F7-4797-41B4-98EF-61166C818322}"/>
              </a:ext>
            </a:extLst>
          </p:cNvPr>
          <p:cNvSpPr>
            <a:spLocks noGrp="1"/>
          </p:cNvSpPr>
          <p:nvPr>
            <p:ph type="body" sz="half" idx="2"/>
          </p:nvPr>
        </p:nvSpPr>
        <p:spPr>
          <a:xfrm>
            <a:off x="230187" y="619233"/>
            <a:ext cx="5570438" cy="5619533"/>
          </a:xfrm>
        </p:spPr>
        <p:txBody>
          <a:bodyPr>
            <a:noAutofit/>
          </a:bodyPr>
          <a:lstStyle/>
          <a:p>
            <a:r>
              <a:rPr lang="fi-FI" sz="4000" dirty="0">
                <a:solidFill>
                  <a:schemeClr val="accent1">
                    <a:lumMod val="75000"/>
                  </a:schemeClr>
                </a:solidFill>
                <a:latin typeface="Times New Roman" panose="02020603050405020304" pitchFamily="18" charset="0"/>
                <a:cs typeface="Times New Roman" panose="02020603050405020304" pitchFamily="18" charset="0"/>
              </a:rPr>
              <a:t>Shirazissa on kahden kuuluisan runoilijan, Hafizin ja Saadin, mausoleumit. Ihmiset käyvät siellä erityisesti iltaisin, istuvat niiden läheisyydessä ja kuuntelevat runoja, joita lauletaan ääneen, ja jotkut soittavat musiikkia. </a:t>
            </a:r>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4E4E13D-EF43-4C91-9B29-2C244980F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626" y="3582187"/>
            <a:ext cx="6391373" cy="3275814"/>
          </a:xfrm>
          <a:prstGeom prst="rect">
            <a:avLst/>
          </a:prstGeom>
        </p:spPr>
      </p:pic>
    </p:spTree>
    <p:extLst>
      <p:ext uri="{BB962C8B-B14F-4D97-AF65-F5344CB8AC3E}">
        <p14:creationId xmlns:p14="http://schemas.microsoft.com/office/powerpoint/2010/main" val="360239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2AA8B1-8509-4335-9E00-AFDC64C905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597374"/>
            <a:ext cx="6628598" cy="5653725"/>
          </a:xfrm>
        </p:spPr>
      </p:pic>
      <p:sp>
        <p:nvSpPr>
          <p:cNvPr id="4" name="Text Placeholder 3">
            <a:extLst>
              <a:ext uri="{FF2B5EF4-FFF2-40B4-BE49-F238E27FC236}">
                <a16:creationId xmlns:a16="http://schemas.microsoft.com/office/drawing/2014/main" id="{1E3D9B8A-7422-4B37-9F56-A0318A286AD9}"/>
              </a:ext>
            </a:extLst>
          </p:cNvPr>
          <p:cNvSpPr>
            <a:spLocks noGrp="1"/>
          </p:cNvSpPr>
          <p:nvPr>
            <p:ph type="body" sz="half" idx="2"/>
          </p:nvPr>
        </p:nvSpPr>
        <p:spPr>
          <a:xfrm>
            <a:off x="217619" y="597374"/>
            <a:ext cx="4907834" cy="5653725"/>
          </a:xfrm>
        </p:spPr>
        <p:txBody>
          <a:bodyPr>
            <a:noAutofit/>
          </a:bodyPr>
          <a:lstStyle/>
          <a:p>
            <a:r>
              <a:rPr lang="fi-FI" sz="3600" dirty="0">
                <a:solidFill>
                  <a:schemeClr val="accent1">
                    <a:lumMod val="75000"/>
                  </a:schemeClr>
                </a:solidFill>
                <a:latin typeface="Times New Roman" panose="02020603050405020304" pitchFamily="18" charset="0"/>
                <a:cs typeface="Times New Roman" panose="02020603050405020304" pitchFamily="18" charset="0"/>
              </a:rPr>
              <a:t>Shirazissa vanhoja ja erittäin kauniita taloja on kunnostettu ja muutettu boutique-hotelleiksi, joissa turistit yleensä yöpyvät. Osa näistä taloista on niin vanhoja, että niitä on jätetty myös nähtäville näyttelykohteiksi.</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56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C83634A-2381-40A9-98D3-255D7682843B}"/>
              </a:ext>
            </a:extLst>
          </p:cNvPr>
          <p:cNvSpPr>
            <a:spLocks noGrp="1"/>
          </p:cNvSpPr>
          <p:nvPr>
            <p:ph type="body" sz="half" idx="2"/>
          </p:nvPr>
        </p:nvSpPr>
        <p:spPr>
          <a:xfrm>
            <a:off x="245900" y="493729"/>
            <a:ext cx="3911321" cy="5870542"/>
          </a:xfrm>
        </p:spPr>
        <p:txBody>
          <a:bodyPr>
            <a:noAutofit/>
          </a:bodyPr>
          <a:lstStyle/>
          <a:p>
            <a:r>
              <a:rPr lang="fi-FI" sz="3200" dirty="0">
                <a:solidFill>
                  <a:schemeClr val="accent1">
                    <a:lumMod val="75000"/>
                  </a:schemeClr>
                </a:solidFill>
                <a:latin typeface="Times New Roman" panose="02020603050405020304" pitchFamily="18" charset="0"/>
                <a:cs typeface="Times New Roman" panose="02020603050405020304" pitchFamily="18" charset="0"/>
              </a:rPr>
              <a:t>Useimmat ihmiset matkustavat Shiraziin keväällä, koska siellä on paljon appelsiinipuita. Kun ne kukkivat, koko kaupunki täyttyy appelsiininkukkien tuoksusta, jota kutsutaan nimellä bahar-e narenj (appelsiininkukan kevät).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3243AEA-0F66-4068-BCC6-A8FD47350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711" y="3282884"/>
            <a:ext cx="6004106" cy="3081387"/>
          </a:xfrm>
          <a:prstGeom prst="rect">
            <a:avLst/>
          </a:prstGeom>
        </p:spPr>
      </p:pic>
      <p:pic>
        <p:nvPicPr>
          <p:cNvPr id="12" name="Picture 11">
            <a:extLst>
              <a:ext uri="{FF2B5EF4-FFF2-40B4-BE49-F238E27FC236}">
                <a16:creationId xmlns:a16="http://schemas.microsoft.com/office/drawing/2014/main" id="{F98D5328-F45B-4575-BE85-BC065239B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30" y="274555"/>
            <a:ext cx="5297864" cy="2845716"/>
          </a:xfrm>
          <a:prstGeom prst="rect">
            <a:avLst/>
          </a:prstGeom>
        </p:spPr>
      </p:pic>
    </p:spTree>
    <p:extLst>
      <p:ext uri="{BB962C8B-B14F-4D97-AF65-F5344CB8AC3E}">
        <p14:creationId xmlns:p14="http://schemas.microsoft.com/office/powerpoint/2010/main" val="60294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100D53-DA47-42A1-8520-953311266ADE}"/>
              </a:ext>
            </a:extLst>
          </p:cNvPr>
          <p:cNvSpPr>
            <a:spLocks noGrp="1"/>
          </p:cNvSpPr>
          <p:nvPr>
            <p:ph type="body" sz="half" idx="2"/>
          </p:nvPr>
        </p:nvSpPr>
        <p:spPr>
          <a:xfrm>
            <a:off x="123709" y="344078"/>
            <a:ext cx="4648316" cy="6513922"/>
          </a:xfrm>
        </p:spPr>
        <p:txBody>
          <a:bodyPr>
            <a:normAutofit lnSpcReduction="10000"/>
          </a:bodyPr>
          <a:lstStyle/>
          <a:p>
            <a:r>
              <a:rPr lang="fi-FI" sz="2800" dirty="0">
                <a:solidFill>
                  <a:schemeClr val="accent1"/>
                </a:solidFill>
                <a:latin typeface="Times New Roman" panose="02020603050405020304" pitchFamily="18" charset="0"/>
                <a:cs typeface="Times New Roman" panose="02020603050405020304" pitchFamily="18" charset="0"/>
              </a:rPr>
              <a:t>Shirazissa on erittäin herkullista ruokaa. Yksi kuuluisista ruoista on kalam polo, joka valmistetaan riisistä, lihasta, kaaleista ja aromaattisista yrteistä. Sen kanssa tarjoillaan Shirazi-salaattia, joka koostuu hienoksi pilkotusta kurkusta, tomaatista ja sipulista sekä kastikkeesta, jossa on rypälemehua, suolaa, pippuria ja minttua.Tunnettu jälkiruoka on faloodeh, perinteinen jäätelö, joka on valmistettu tärkkelyksestä ja ruusunvedestä ja jota tarjoillaan sitruunan kanssa</a:t>
            </a:r>
            <a:r>
              <a:rPr lang="fi-FI" dirty="0"/>
              <a:t>.</a:t>
            </a:r>
            <a:endParaRPr lang="en-US" dirty="0"/>
          </a:p>
        </p:txBody>
      </p:sp>
      <p:pic>
        <p:nvPicPr>
          <p:cNvPr id="8" name="Picture 7">
            <a:extLst>
              <a:ext uri="{FF2B5EF4-FFF2-40B4-BE49-F238E27FC236}">
                <a16:creationId xmlns:a16="http://schemas.microsoft.com/office/drawing/2014/main" id="{A7C0C906-6598-4EC7-867B-7D0E42E6A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2064471"/>
            <a:ext cx="3930978" cy="2205870"/>
          </a:xfrm>
          <a:prstGeom prst="rect">
            <a:avLst/>
          </a:prstGeom>
        </p:spPr>
      </p:pic>
      <p:pic>
        <p:nvPicPr>
          <p:cNvPr id="10" name="Picture 9">
            <a:extLst>
              <a:ext uri="{FF2B5EF4-FFF2-40B4-BE49-F238E27FC236}">
                <a16:creationId xmlns:a16="http://schemas.microsoft.com/office/drawing/2014/main" id="{B37986FF-96CD-4D2E-A5AB-96E8C601B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926" y="4325135"/>
            <a:ext cx="3930978" cy="2396175"/>
          </a:xfrm>
          <a:prstGeom prst="rect">
            <a:avLst/>
          </a:prstGeom>
        </p:spPr>
      </p:pic>
      <p:pic>
        <p:nvPicPr>
          <p:cNvPr id="6" name="Content Placeholder 5">
            <a:extLst>
              <a:ext uri="{FF2B5EF4-FFF2-40B4-BE49-F238E27FC236}">
                <a16:creationId xmlns:a16="http://schemas.microsoft.com/office/drawing/2014/main" id="{4E94BA38-2B38-486D-85BA-F6103F3A1D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61926" y="0"/>
            <a:ext cx="4106365" cy="3167406"/>
          </a:xfrm>
        </p:spPr>
      </p:pic>
    </p:spTree>
    <p:extLst>
      <p:ext uri="{BB962C8B-B14F-4D97-AF65-F5344CB8AC3E}">
        <p14:creationId xmlns:p14="http://schemas.microsoft.com/office/powerpoint/2010/main" val="375349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9BFA42E-CDCA-4E2E-ADD8-441ECBAF3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1290" y="308318"/>
            <a:ext cx="5259388" cy="3120682"/>
          </a:xfrm>
        </p:spPr>
      </p:pic>
      <p:sp>
        <p:nvSpPr>
          <p:cNvPr id="4" name="Text Placeholder 3">
            <a:extLst>
              <a:ext uri="{FF2B5EF4-FFF2-40B4-BE49-F238E27FC236}">
                <a16:creationId xmlns:a16="http://schemas.microsoft.com/office/drawing/2014/main" id="{EB7C48CC-2A32-403B-A706-0C016E908441}"/>
              </a:ext>
            </a:extLst>
          </p:cNvPr>
          <p:cNvSpPr>
            <a:spLocks noGrp="1"/>
          </p:cNvSpPr>
          <p:nvPr>
            <p:ph type="body" sz="half" idx="2"/>
          </p:nvPr>
        </p:nvSpPr>
        <p:spPr>
          <a:xfrm>
            <a:off x="223902" y="3558619"/>
            <a:ext cx="6607388" cy="2797944"/>
          </a:xfrm>
        </p:spPr>
        <p:txBody>
          <a:bodyPr>
            <a:noAutofit/>
          </a:bodyPr>
          <a:lstStyle/>
          <a:p>
            <a:r>
              <a:rPr lang="fi-FI" sz="4000" dirty="0">
                <a:solidFill>
                  <a:schemeClr val="accent1"/>
                </a:solidFill>
                <a:latin typeface="Times New Roman" panose="02020603050405020304" pitchFamily="18" charset="0"/>
                <a:cs typeface="Times New Roman" panose="02020603050405020304" pitchFamily="18" charset="0"/>
              </a:rPr>
              <a:t>Shirazissa on paljon kauniita käsityöliikkeitä. Yksi tunnetuimmista käsitöistä on hopeakoruja, jotka on koristeltu värikkäillä kivillä.</a:t>
            </a:r>
            <a:endParaRPr lang="en-US" sz="4000" dirty="0">
              <a:solidFill>
                <a:schemeClr val="accent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3AB169F-2C30-44E5-8F5A-3A749899D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54" y="501437"/>
            <a:ext cx="4922502" cy="2797944"/>
          </a:xfrm>
          <a:prstGeom prst="rect">
            <a:avLst/>
          </a:prstGeom>
        </p:spPr>
      </p:pic>
      <p:pic>
        <p:nvPicPr>
          <p:cNvPr id="12" name="Picture 11">
            <a:extLst>
              <a:ext uri="{FF2B5EF4-FFF2-40B4-BE49-F238E27FC236}">
                <a16:creationId xmlns:a16="http://schemas.microsoft.com/office/drawing/2014/main" id="{E9B26EE9-E72F-4565-ADD1-FA4B60671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577" y="3747303"/>
            <a:ext cx="4025705" cy="2802379"/>
          </a:xfrm>
          <a:prstGeom prst="rect">
            <a:avLst/>
          </a:prstGeom>
        </p:spPr>
      </p:pic>
    </p:spTree>
    <p:extLst>
      <p:ext uri="{BB962C8B-B14F-4D97-AF65-F5344CB8AC3E}">
        <p14:creationId xmlns:p14="http://schemas.microsoft.com/office/powerpoint/2010/main" val="388248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347</Words>
  <Application>Microsoft Office PowerPoint</Application>
  <PresentationFormat>Laajakuva</PresentationFormat>
  <Paragraphs>12</Paragraphs>
  <Slides>15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Times New Roman</vt:lpstr>
      <vt:lpstr>Office Theme</vt:lpstr>
      <vt:lpstr>Hei, olen Mina ja olen iranilainen. Tänään haluan kertoa teille Iranista ja yhdestä Iranin kauniista kaupungista, jossa olen vieraillut. Tämän kaupungin nimi on Shiraz.</vt:lpstr>
      <vt:lpstr>Lento Helsingistä Istanbuliin kestää 4 tuntia, ja sieltä lento Shiraziin kestää myös 4 tuntia.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 olen Mina ja olen iranilainen. Tänään haluan kertoa teille Iranista ja yhdestä Iranin kauniista kaupungista, jossa olen vieraillut. Tämän kaupungin nimi on Shiraz.</dc:title>
  <dc:creator>pejman ghaffari shirvan</dc:creator>
  <cp:lastModifiedBy>Eloranta Niina</cp:lastModifiedBy>
  <cp:revision>14</cp:revision>
  <dcterms:created xsi:type="dcterms:W3CDTF">2025-09-30T16:47:30Z</dcterms:created>
  <dcterms:modified xsi:type="dcterms:W3CDTF">2025-10-07T11:34:36Z</dcterms:modified>
</cp:coreProperties>
</file>