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7" r:id="rId1"/>
  </p:sldMasterIdLst>
  <p:sldIdLst>
    <p:sldId id="256" r:id="rId2"/>
    <p:sldId id="257" r:id="rId3"/>
    <p:sldId id="262" r:id="rId4"/>
    <p:sldId id="258" r:id="rId5"/>
    <p:sldId id="261" r:id="rId6"/>
    <p:sldId id="267" r:id="rId7"/>
    <p:sldId id="268" r:id="rId8"/>
    <p:sldId id="269" r:id="rId9"/>
    <p:sldId id="270" r:id="rId10"/>
    <p:sldId id="259" r:id="rId11"/>
    <p:sldId id="260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smtClean="0"/>
              <a:t>4/8/2020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25400" ty="6350" sx="71000" sy="71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1647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smtClean="0"/>
              <a:t>4/8/2020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008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smtClean="0"/>
              <a:t>4/8/2020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3259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smtClean="0"/>
              <a:t>4/8/2020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93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smtClean="0"/>
              <a:t>4/8/2020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25400" ty="6350" sx="71000" sy="71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325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smtClean="0"/>
              <a:t>4/8/2020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396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smtClean="0"/>
              <a:t>4/8/2020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988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smtClean="0"/>
              <a:t>4/8/2020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830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smtClean="0"/>
              <a:t>4/8/2020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613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smtClean="0"/>
              <a:t>4/8/2020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004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/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smtClean="0"/>
              <a:t>4/8/2020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853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smtClean="0"/>
              <a:pPr/>
              <a:t>4/8/2020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31372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TAIDE JA KULTTUURI</a:t>
            </a:r>
            <a:br>
              <a:rPr lang="fi-FI" dirty="0" smtClean="0"/>
            </a:br>
            <a:r>
              <a:rPr lang="fi-FI" sz="1400" dirty="0" err="1" smtClean="0"/>
              <a:t>Lähde:</a:t>
            </a:r>
            <a:r>
              <a:rPr lang="fi-FI" sz="1400" dirty="0" err="1"/>
              <a:t>Liisa</a:t>
            </a:r>
            <a:r>
              <a:rPr lang="fi-FI" sz="1400" dirty="0"/>
              <a:t> Mantila, Tapani </a:t>
            </a:r>
            <a:r>
              <a:rPr lang="fi-FI" sz="1400" dirty="0" err="1"/>
              <a:t>Alakiuttu</a:t>
            </a:r>
            <a:r>
              <a:rPr lang="fi-FI" sz="1400" dirty="0"/>
              <a:t>, Sakari </a:t>
            </a:r>
            <a:r>
              <a:rPr lang="fi-FI" sz="1400" dirty="0" err="1"/>
              <a:t>Sarlin</a:t>
            </a:r>
            <a:r>
              <a:rPr lang="fi-FI" sz="1400" dirty="0"/>
              <a:t>, Juho-Antti </a:t>
            </a:r>
            <a:r>
              <a:rPr lang="fi-FI" sz="1400" dirty="0" smtClean="0"/>
              <a:t>Tuhkanen /</a:t>
            </a:r>
            <a:r>
              <a:rPr lang="fi-FI" sz="1400" dirty="0" err="1" smtClean="0"/>
              <a:t>oamk</a:t>
            </a:r>
            <a:r>
              <a:rPr lang="fi-FI" sz="1400" dirty="0" smtClean="0"/>
              <a:t> 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Peruskäsitteet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7376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MIHIN TARVITSEMME TAIDETTA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- oivaltamiseen</a:t>
            </a:r>
          </a:p>
          <a:p>
            <a:r>
              <a:rPr lang="fi-FI" dirty="0" smtClean="0"/>
              <a:t>- henkiseen kasvuun</a:t>
            </a:r>
          </a:p>
          <a:p>
            <a:r>
              <a:rPr lang="fi-FI" dirty="0" smtClean="0"/>
              <a:t>- uusien asioiden ja itsensä ymmärtämiseen</a:t>
            </a:r>
          </a:p>
          <a:p>
            <a:r>
              <a:rPr lang="fi-FI" dirty="0" smtClean="0"/>
              <a:t>- luovuuteen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62389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MIHIN TARVITSEMME KULTTUURIA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”</a:t>
            </a:r>
            <a:r>
              <a:rPr lang="fi-FI" sz="4000" dirty="0" smtClean="0"/>
              <a:t>Kulttuurilla on huomattava yhteiskunnan kustannuksia alentava merkitys sosiaalista eriarvoisuutta ja syrjäytymistä, sekä eriasteista henkistä ja fyysistä sairastumista torjuvana ja ehkäisevänä instrumenttina.”</a:t>
            </a:r>
            <a:endParaRPr lang="fi-FI" sz="4000" dirty="0"/>
          </a:p>
        </p:txBody>
      </p:sp>
    </p:spTree>
    <p:extLst>
      <p:ext uri="{BB962C8B-B14F-4D97-AF65-F5344CB8AC3E}">
        <p14:creationId xmlns:p14="http://schemas.microsoft.com/office/powerpoint/2010/main" val="177331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KULTTUURI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4000" dirty="0" err="1"/>
              <a:t>T</a:t>
            </a:r>
            <a:r>
              <a:rPr lang="fi-FI" sz="4000" dirty="0" err="1" smtClean="0"/>
              <a:t>ietylle</a:t>
            </a:r>
            <a:r>
              <a:rPr lang="fi-FI" sz="4000" dirty="0" smtClean="0"/>
              <a:t> ihmisryhmälle ominaista </a:t>
            </a:r>
          </a:p>
          <a:p>
            <a:r>
              <a:rPr lang="fi-FI" sz="4000" dirty="0" smtClean="0"/>
              <a:t>- käytöstä</a:t>
            </a:r>
          </a:p>
          <a:p>
            <a:r>
              <a:rPr lang="fi-FI" sz="4000" dirty="0" smtClean="0"/>
              <a:t>- tapoja</a:t>
            </a:r>
          </a:p>
          <a:p>
            <a:r>
              <a:rPr lang="fi-FI" sz="4000" dirty="0" smtClean="0"/>
              <a:t>- historiaa</a:t>
            </a:r>
          </a:p>
          <a:p>
            <a:r>
              <a:rPr lang="fi-FI" sz="4000" dirty="0" smtClean="0"/>
              <a:t>- myös kieli on osa kulttuuria</a:t>
            </a:r>
          </a:p>
          <a:p>
            <a:endParaRPr lang="fi-FI" sz="4000" dirty="0"/>
          </a:p>
        </p:txBody>
      </p:sp>
    </p:spTree>
    <p:extLst>
      <p:ext uri="{BB962C8B-B14F-4D97-AF65-F5344CB8AC3E}">
        <p14:creationId xmlns:p14="http://schemas.microsoft.com/office/powerpoint/2010/main" val="285261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653143" y="516087"/>
            <a:ext cx="11207931" cy="53106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Mitä kulttuuri on</a:t>
            </a:r>
            <a:r>
              <a:rPr lang="fi-FI" sz="28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i-FI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Kulttuurin käsitettä ei voi määritellä vain yhdellä tavalla. </a:t>
            </a:r>
            <a:endParaRPr lang="fi-FI" sz="24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Sana tuo</a:t>
            </a:r>
            <a:r>
              <a:rPr lang="fi-FI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mieleen </a:t>
            </a:r>
            <a:r>
              <a:rPr lang="fi-FI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erilaisia kulttuurinaloja kuten musiikin, kuvaamataiteet ja</a:t>
            </a:r>
            <a:br>
              <a:rPr lang="fi-FI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i-FI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kirjallisuuden, joista usein puhutaan korkeakulttuurina. </a:t>
            </a:r>
            <a:endParaRPr lang="fi-FI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Toisaalta sanaa käytetään </a:t>
            </a:r>
            <a:r>
              <a:rPr lang="fi-FI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arkikielessä miltei mistä tahansa inhimillisestä toiminnasta,</a:t>
            </a:r>
            <a:br>
              <a:rPr lang="fi-FI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i-FI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puhutaan </a:t>
            </a:r>
            <a:r>
              <a:rPr lang="fi-FI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yrityskulttuurista </a:t>
            </a:r>
            <a:r>
              <a:rPr lang="fi-FI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tai poliittisesta kulttuurista. Silloin kulttuuri</a:t>
            </a:r>
            <a:br>
              <a:rPr lang="fi-FI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i-FI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tarkoittaa suunnilleen samaa kuin kaikenlainen ihmisen oppima</a:t>
            </a:r>
            <a:br>
              <a:rPr lang="fi-FI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i-FI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käyttäytyminen. Kulttuuri yhdistetään kaikkeen millä on tekemistä</a:t>
            </a:r>
            <a:br>
              <a:rPr lang="fi-FI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i-FI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ihmisen tekemän ympäristön kanssa. Sanan laajimmassa merkityksessä</a:t>
            </a:r>
            <a:br>
              <a:rPr lang="fi-FI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i-FI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kulttuuri on kaikki mikä siirtyy sukupolvelta seuraaville jollakin muulla</a:t>
            </a:r>
            <a:br>
              <a:rPr lang="fi-FI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i-FI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tavalla kuin geneettisesti.</a:t>
            </a:r>
            <a:endParaRPr lang="fi-FI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804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TAIDE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- yksi kulttuurin peruselementeistä</a:t>
            </a:r>
          </a:p>
          <a:p>
            <a:r>
              <a:rPr lang="fi-FI" dirty="0" smtClean="0"/>
              <a:t>- ilmaisun, viestinnän, kannanoton ja mielihyvän tuottamisen väline</a:t>
            </a:r>
          </a:p>
          <a:p>
            <a:r>
              <a:rPr lang="fi-FI" dirty="0" smtClean="0"/>
              <a:t>- käsitteenä muuttuva ja rajat epäselvät</a:t>
            </a:r>
          </a:p>
          <a:p>
            <a:r>
              <a:rPr lang="fi-FI" dirty="0"/>
              <a:t>- koostuu ihmisen luomista teoksista, jotka saavat vastaanottajissa aikaan esteettisen elämyksen</a:t>
            </a:r>
          </a:p>
          <a:p>
            <a:r>
              <a:rPr lang="fi-FI" dirty="0" smtClean="0"/>
              <a:t>- teatteri- tai musiikkiesitys</a:t>
            </a:r>
          </a:p>
          <a:p>
            <a:r>
              <a:rPr lang="fi-FI" dirty="0" smtClean="0"/>
              <a:t>- myös käytännölliset asiat voivat olla taidetta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02281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TAITEEN TEHTÄVIÄ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- siirtää kulttuurin perinnettä sukupolvelta toiselle</a:t>
            </a:r>
          </a:p>
          <a:p>
            <a:r>
              <a:rPr lang="fi-FI" dirty="0" smtClean="0"/>
              <a:t>- rikastuttaa elinympäristöä:</a:t>
            </a:r>
          </a:p>
          <a:p>
            <a:r>
              <a:rPr lang="fi-FI" dirty="0" smtClean="0"/>
              <a:t>- 	arkkitehtuurina</a:t>
            </a:r>
          </a:p>
          <a:p>
            <a:r>
              <a:rPr lang="fi-FI" dirty="0" smtClean="0"/>
              <a:t>-	veistoksina</a:t>
            </a:r>
          </a:p>
          <a:p>
            <a:r>
              <a:rPr lang="fi-FI" dirty="0" smtClean="0"/>
              <a:t>-	kirjallisuutena</a:t>
            </a:r>
          </a:p>
          <a:p>
            <a:r>
              <a:rPr lang="fi-FI" dirty="0" smtClean="0"/>
              <a:t>- 	elokuva- ja teatteritaiteena</a:t>
            </a:r>
          </a:p>
          <a:p>
            <a:r>
              <a:rPr lang="fi-FI" dirty="0" smtClean="0"/>
              <a:t>- 	musiikkina</a:t>
            </a:r>
          </a:p>
          <a:p>
            <a:r>
              <a:rPr lang="fi-FI" dirty="0" smtClean="0"/>
              <a:t>- 	julkisten tilojen taideteoksina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3931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Visuaaliset taiteet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fi-FI" dirty="0"/>
          </a:p>
          <a:p>
            <a:pPr lvl="0"/>
            <a:r>
              <a:rPr lang="fi-FI" sz="2600" dirty="0"/>
              <a:t>esineiden esittäminen kuvina</a:t>
            </a:r>
          </a:p>
          <a:p>
            <a:pPr lvl="0"/>
            <a:r>
              <a:rPr lang="fi-FI" sz="2600" dirty="0"/>
              <a:t>luolamaalaukset</a:t>
            </a:r>
          </a:p>
          <a:p>
            <a:pPr lvl="0"/>
            <a:r>
              <a:rPr lang="fi-FI" sz="2600" dirty="0"/>
              <a:t>keramiikka</a:t>
            </a:r>
          </a:p>
          <a:p>
            <a:pPr lvl="0"/>
            <a:r>
              <a:rPr lang="fi-FI" sz="2600" dirty="0"/>
              <a:t>maalaus</a:t>
            </a:r>
          </a:p>
          <a:p>
            <a:pPr lvl="0"/>
            <a:r>
              <a:rPr lang="fi-FI" sz="2600" dirty="0"/>
              <a:t>kuvanveisto</a:t>
            </a:r>
          </a:p>
          <a:p>
            <a:pPr lvl="0"/>
            <a:r>
              <a:rPr lang="fi-FI" sz="2600" dirty="0"/>
              <a:t>painotuotteet</a:t>
            </a:r>
          </a:p>
          <a:p>
            <a:pPr lvl="0"/>
            <a:r>
              <a:rPr lang="fi-FI" sz="2600" dirty="0"/>
              <a:t>videot</a:t>
            </a:r>
          </a:p>
          <a:p>
            <a:pPr lvl="0"/>
            <a:r>
              <a:rPr lang="fi-FI" sz="2600" dirty="0"/>
              <a:t>elokuvat</a:t>
            </a:r>
          </a:p>
          <a:p>
            <a:pPr lvl="0"/>
            <a:r>
              <a:rPr lang="fi-FI" sz="2600" dirty="0"/>
              <a:t>kirjallisuus </a:t>
            </a:r>
          </a:p>
          <a:p>
            <a:pPr lvl="0"/>
            <a:r>
              <a:rPr lang="fi-FI" sz="2600" dirty="0" smtClean="0"/>
              <a:t>arkkitehtuuri</a:t>
            </a:r>
            <a:endParaRPr lang="fi-FI" sz="2600" dirty="0"/>
          </a:p>
        </p:txBody>
      </p:sp>
    </p:spTree>
    <p:extLst>
      <p:ext uri="{BB962C8B-B14F-4D97-AF65-F5344CB8AC3E}">
        <p14:creationId xmlns:p14="http://schemas.microsoft.com/office/powerpoint/2010/main" val="2311665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ARKKITEHTUURI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fi-FI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Arkkitehtuuri on ilmiö, joka on suhteessa</a:t>
            </a:r>
            <a:r>
              <a:rPr lang="fi-FI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fi-FI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i-FI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ympäristöönsä, eikä se koske pelkästään rakennuksia. </a:t>
            </a:r>
            <a:endParaRPr lang="fi-FI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endParaRPr lang="fi-FI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fi-FI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Arkkitehtuuri</a:t>
            </a:r>
            <a:r>
              <a:rPr lang="fi-FI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fi-FI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i-FI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sisältää ympäristön katuineen ja teineen, siltoineen ja puistoineen.</a:t>
            </a:r>
            <a:endParaRPr lang="fi-FI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638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KULTTUURIPERINTÖ</a:t>
            </a:r>
            <a:br>
              <a:rPr lang="fi-FI" dirty="0" smtClean="0"/>
            </a:br>
            <a:r>
              <a:rPr lang="fi-FI" sz="2000" dirty="0" smtClean="0"/>
              <a:t>(paikallinen,  kansallinen,  kansainvälinen)</a:t>
            </a:r>
            <a:endParaRPr lang="fi-FI" sz="2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 smtClean="0"/>
              <a:t>Jokaisella </a:t>
            </a:r>
            <a:r>
              <a:rPr lang="fi-FI" dirty="0"/>
              <a:t>kansakunnalla on </a:t>
            </a:r>
            <a:r>
              <a:rPr lang="fi-FI" dirty="0" smtClean="0"/>
              <a:t>oma materiaalinen </a:t>
            </a:r>
            <a:r>
              <a:rPr lang="fi-FI" dirty="0"/>
              <a:t>ja aineeton</a:t>
            </a:r>
            <a:br>
              <a:rPr lang="fi-FI" dirty="0"/>
            </a:br>
            <a:r>
              <a:rPr lang="fi-FI" dirty="0"/>
              <a:t>kulttuuriperintönsä ja </a:t>
            </a:r>
            <a:r>
              <a:rPr lang="fi-FI" dirty="0" smtClean="0"/>
              <a:t>omat traditionsa</a:t>
            </a:r>
            <a:r>
              <a:rPr lang="fi-FI" dirty="0"/>
              <a:t>, jotka yksilöt ja yhteisöt</a:t>
            </a:r>
            <a:br>
              <a:rPr lang="fi-FI" dirty="0"/>
            </a:br>
            <a:r>
              <a:rPr lang="fi-FI" dirty="0"/>
              <a:t>siirtävät seuraavalle sukupolvelle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r>
              <a:rPr lang="fi-FI" dirty="0"/>
              <a:t/>
            </a:r>
            <a:br>
              <a:rPr lang="fi-FI" dirty="0"/>
            </a:br>
            <a:r>
              <a:rPr lang="fi-FI" dirty="0"/>
              <a:t>Kulttuuriperinnön vaaliminen </a:t>
            </a:r>
            <a:r>
              <a:rPr lang="fi-FI" dirty="0" smtClean="0"/>
              <a:t>ja säilyttäminen </a:t>
            </a:r>
            <a:r>
              <a:rPr lang="fi-FI" dirty="0"/>
              <a:t>on tärkeää, olipa</a:t>
            </a:r>
            <a:br>
              <a:rPr lang="fi-FI" dirty="0"/>
            </a:br>
            <a:r>
              <a:rPr lang="fi-FI" dirty="0"/>
              <a:t>kysymys sitten alueelle </a:t>
            </a:r>
            <a:r>
              <a:rPr lang="fi-FI" dirty="0" smtClean="0"/>
              <a:t>tyypillisistä käsitöistä</a:t>
            </a:r>
            <a:r>
              <a:rPr lang="fi-FI" dirty="0"/>
              <a:t>, perinneruoasta, seremonioista, rakennuksista, </a:t>
            </a:r>
            <a:r>
              <a:rPr lang="fi-FI" dirty="0" smtClean="0"/>
              <a:t>maisemasta, tavoista </a:t>
            </a:r>
            <a:r>
              <a:rPr lang="fi-FI" dirty="0"/>
              <a:t>tai harrastuksista. 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Kulttuuriperinnön </a:t>
            </a:r>
            <a:r>
              <a:rPr lang="fi-FI" dirty="0"/>
              <a:t>ja traditioiden </a:t>
            </a:r>
            <a:r>
              <a:rPr lang="fi-FI" dirty="0" smtClean="0"/>
              <a:t>säilyttäminen vahvistaa </a:t>
            </a:r>
            <a:r>
              <a:rPr lang="fi-FI" dirty="0"/>
              <a:t>kansallista identiteettiä ja antaa ihmisille tunteen siitä, </a:t>
            </a:r>
            <a:r>
              <a:rPr lang="fi-FI" dirty="0" smtClean="0"/>
              <a:t>että tuntee </a:t>
            </a:r>
            <a:r>
              <a:rPr lang="fi-FI" dirty="0"/>
              <a:t>omat juurensa ja kuuluu yhteisön ja ryhmän jatkumoon, </a:t>
            </a:r>
            <a:r>
              <a:rPr lang="fi-FI" dirty="0" smtClean="0"/>
              <a:t>mikä edistää </a:t>
            </a:r>
            <a:r>
              <a:rPr lang="fi-FI" dirty="0"/>
              <a:t>hyvinvointia ja terveyttä.</a:t>
            </a:r>
          </a:p>
        </p:txBody>
      </p:sp>
    </p:spTree>
    <p:extLst>
      <p:ext uri="{BB962C8B-B14F-4D97-AF65-F5344CB8AC3E}">
        <p14:creationId xmlns:p14="http://schemas.microsoft.com/office/powerpoint/2010/main" val="3629773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kirjallisuus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7484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Vihreä-keltainen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A41AC481-B287-49C8-90EF-C669597D2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62</TotalTime>
  <Words>174</Words>
  <Application>Microsoft Office PowerPoint</Application>
  <PresentationFormat>Laajakuva</PresentationFormat>
  <Paragraphs>57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7" baseType="lpstr">
      <vt:lpstr>Calibri</vt:lpstr>
      <vt:lpstr>Times New Roman</vt:lpstr>
      <vt:lpstr>Tw Cen MT</vt:lpstr>
      <vt:lpstr>Tw Cen MT Condensed</vt:lpstr>
      <vt:lpstr>Wingdings 3</vt:lpstr>
      <vt:lpstr>Integraali</vt:lpstr>
      <vt:lpstr>TAIDE JA KULTTUURI Lähde:Liisa Mantila, Tapani Alakiuttu, Sakari Sarlin, Juho-Antti Tuhkanen /oamk </vt:lpstr>
      <vt:lpstr>KULTTUURI</vt:lpstr>
      <vt:lpstr>PowerPoint-esitys</vt:lpstr>
      <vt:lpstr>TAIDE</vt:lpstr>
      <vt:lpstr>TAITEEN TEHTÄVIÄ</vt:lpstr>
      <vt:lpstr>Visuaaliset taiteet</vt:lpstr>
      <vt:lpstr>ARKKITEHTUURI</vt:lpstr>
      <vt:lpstr>KULTTUURIPERINTÖ (paikallinen,  kansallinen,  kansainvälinen)</vt:lpstr>
      <vt:lpstr>kirjallisuus</vt:lpstr>
      <vt:lpstr>MIHIN TARVITSEMME TAIDETTA</vt:lpstr>
      <vt:lpstr>MIHIN TARVITSEMME KULTTUURIA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TAIDE JA KULTTUURI</dc:title>
  <dc:creator>Eeva Dahlqvist</dc:creator>
  <cp:lastModifiedBy>Eeva Dahlqvist</cp:lastModifiedBy>
  <cp:revision>9</cp:revision>
  <dcterms:created xsi:type="dcterms:W3CDTF">2016-01-12T17:52:03Z</dcterms:created>
  <dcterms:modified xsi:type="dcterms:W3CDTF">2020-04-08T12:28:07Z</dcterms:modified>
</cp:coreProperties>
</file>