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2" r:id="rId3"/>
    <p:sldId id="259" r:id="rId4"/>
    <p:sldId id="260" r:id="rId5"/>
    <p:sldId id="257" r:id="rId6"/>
    <p:sldId id="258" r:id="rId7"/>
    <p:sldId id="261" r:id="rId8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0A6DEB12-D548-4E81-B3B7-CC1921C4EE1B}" type="datetimeFigureOut">
              <a:rPr lang="fi-FI" smtClean="0"/>
              <a:pPr/>
              <a:t>19.9.2017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AD5A5-075A-422C-BA4D-9090B667A971}" type="slidenum">
              <a:rPr lang="fi-FI" smtClean="0"/>
              <a:pPr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75605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DEB12-D548-4E81-B3B7-CC1921C4EE1B}" type="datetimeFigureOut">
              <a:rPr lang="fi-FI" smtClean="0"/>
              <a:pPr/>
              <a:t>19.9.2017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AD5A5-075A-422C-BA4D-9090B667A97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915428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DEB12-D548-4E81-B3B7-CC1921C4EE1B}" type="datetimeFigureOut">
              <a:rPr lang="fi-FI" smtClean="0"/>
              <a:pPr/>
              <a:t>19.9.2017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AD5A5-075A-422C-BA4D-9090B667A971}" type="slidenum">
              <a:rPr lang="fi-FI" smtClean="0"/>
              <a:pPr/>
              <a:t>‹#›</a:t>
            </a:fld>
            <a:endParaRPr lang="fi-FI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94465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DEB12-D548-4E81-B3B7-CC1921C4EE1B}" type="datetimeFigureOut">
              <a:rPr lang="fi-FI" smtClean="0"/>
              <a:pPr/>
              <a:t>19.9.2017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AD5A5-075A-422C-BA4D-9090B667A97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5808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DEB12-D548-4E81-B3B7-CC1921C4EE1B}" type="datetimeFigureOut">
              <a:rPr lang="fi-FI" smtClean="0"/>
              <a:pPr/>
              <a:t>19.9.2017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AD5A5-075A-422C-BA4D-9090B667A971}" type="slidenum">
              <a:rPr lang="fi-FI" smtClean="0"/>
              <a:pPr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65448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DEB12-D548-4E81-B3B7-CC1921C4EE1B}" type="datetimeFigureOut">
              <a:rPr lang="fi-FI" smtClean="0"/>
              <a:pPr/>
              <a:t>19.9.2017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AD5A5-075A-422C-BA4D-9090B667A97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837296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i-FI" smtClean="0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DEB12-D548-4E81-B3B7-CC1921C4EE1B}" type="datetimeFigureOut">
              <a:rPr lang="fi-FI" smtClean="0"/>
              <a:pPr/>
              <a:t>19.9.2017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AD5A5-075A-422C-BA4D-9090B667A97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561017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DEB12-D548-4E81-B3B7-CC1921C4EE1B}" type="datetimeFigureOut">
              <a:rPr lang="fi-FI" smtClean="0"/>
              <a:pPr/>
              <a:t>19.9.2017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AD5A5-075A-422C-BA4D-9090B667A97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70617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DEB12-D548-4E81-B3B7-CC1921C4EE1B}" type="datetimeFigureOut">
              <a:rPr lang="fi-FI" smtClean="0"/>
              <a:pPr/>
              <a:t>19.9.2017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AD5A5-075A-422C-BA4D-9090B667A97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56733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DEB12-D548-4E81-B3B7-CC1921C4EE1B}" type="datetimeFigureOut">
              <a:rPr lang="fi-FI" smtClean="0"/>
              <a:pPr/>
              <a:t>19.9.2017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AD5A5-075A-422C-BA4D-9090B667A97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571284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DEB12-D548-4E81-B3B7-CC1921C4EE1B}" type="datetimeFigureOut">
              <a:rPr lang="fi-FI" smtClean="0"/>
              <a:pPr/>
              <a:t>19.9.2017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AD5A5-075A-422C-BA4D-9090B667A971}" type="slidenum">
              <a:rPr lang="fi-FI" smtClean="0"/>
              <a:pPr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71931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A6DEB12-D548-4E81-B3B7-CC1921C4EE1B}" type="datetimeFigureOut">
              <a:rPr lang="fi-FI" smtClean="0"/>
              <a:pPr/>
              <a:t>19.9.2017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37AD5A5-075A-422C-BA4D-9090B667A971}" type="slidenum">
              <a:rPr lang="fi-FI" smtClean="0"/>
              <a:pPr/>
              <a:t>‹#›</a:t>
            </a:fld>
            <a:endParaRPr lang="fi-FI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4269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 spd="slow">
    <p:push dir="u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dirty="0"/>
              <a:t>5</a:t>
            </a:r>
            <a:r>
              <a:rPr lang="fi-FI" dirty="0" smtClean="0"/>
              <a:t>. </a:t>
            </a:r>
            <a:r>
              <a:rPr lang="fi-FI" dirty="0" smtClean="0"/>
              <a:t>Perhe ja lapset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84052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dirty="0"/>
              <a:t>Mistä eri syistä lapsia ei synny yhtä paljon kuin aikaisemmin?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Ensin </a:t>
            </a:r>
            <a:r>
              <a:rPr lang="fi-FI" dirty="0"/>
              <a:t>opiskellaan ja hankitaan </a:t>
            </a:r>
            <a:r>
              <a:rPr lang="fi-FI" dirty="0" smtClean="0"/>
              <a:t>työpaikka.</a:t>
            </a:r>
          </a:p>
          <a:p>
            <a:r>
              <a:rPr lang="fi-FI" dirty="0" smtClean="0"/>
              <a:t>Naimisiin </a:t>
            </a:r>
            <a:r>
              <a:rPr lang="fi-FI" dirty="0"/>
              <a:t>mennään myöhemmin. </a:t>
            </a:r>
          </a:p>
          <a:p>
            <a:r>
              <a:rPr lang="fi-FI" dirty="0" smtClean="0"/>
              <a:t>Lapsia </a:t>
            </a:r>
            <a:r>
              <a:rPr lang="fi-FI" dirty="0"/>
              <a:t>ei enää hankita vanhuuden turvaksi. </a:t>
            </a:r>
          </a:p>
          <a:p>
            <a:r>
              <a:rPr lang="fi-FI" dirty="0" smtClean="0"/>
              <a:t>Ehkäisymenetelmät </a:t>
            </a:r>
            <a:r>
              <a:rPr lang="fi-FI" dirty="0"/>
              <a:t>ovat kehittyneet</a:t>
            </a:r>
            <a:r>
              <a:rPr lang="fi-FI" dirty="0" smtClean="0"/>
              <a:t>.</a:t>
            </a:r>
          </a:p>
          <a:p>
            <a:r>
              <a:rPr lang="fi-FI" dirty="0" smtClean="0"/>
              <a:t>Lapseton </a:t>
            </a:r>
            <a:r>
              <a:rPr lang="fi-FI" dirty="0"/>
              <a:t>elämäntapa kiinnostaa. </a:t>
            </a:r>
          </a:p>
          <a:p>
            <a:r>
              <a:rPr lang="fi-FI" dirty="0" smtClean="0"/>
              <a:t>Nuorten </a:t>
            </a:r>
            <a:r>
              <a:rPr lang="fi-FI" dirty="0"/>
              <a:t>naisten pätkätyöt ja työtilanteen epävarmuus </a:t>
            </a:r>
          </a:p>
          <a:p>
            <a:r>
              <a:rPr lang="fi-FI" dirty="0" smtClean="0"/>
              <a:t>Koska </a:t>
            </a:r>
            <a:r>
              <a:rPr lang="fi-FI" dirty="0"/>
              <a:t>ensimmäinen lapsi tehdään vanhemmalla iällä, lapsia ei ehdi syntyä monta.</a:t>
            </a:r>
          </a:p>
        </p:txBody>
      </p:sp>
    </p:spTree>
    <p:extLst>
      <p:ext uri="{BB962C8B-B14F-4D97-AF65-F5344CB8AC3E}">
        <p14:creationId xmlns:p14="http://schemas.microsoft.com/office/powerpoint/2010/main" val="6045044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YHTEISKUNNAN TUKIMUOTOJA LAPSIPERHEILLE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Lapsilisä</a:t>
            </a:r>
          </a:p>
          <a:p>
            <a:r>
              <a:rPr lang="fi-FI" dirty="0" smtClean="0"/>
              <a:t>Äitiyspakkaus</a:t>
            </a:r>
          </a:p>
          <a:p>
            <a:r>
              <a:rPr lang="fi-FI" dirty="0" smtClean="0"/>
              <a:t>Äitiysvapaa, isyysvapaa, vanhempainvapaa</a:t>
            </a:r>
          </a:p>
          <a:p>
            <a:r>
              <a:rPr lang="fi-FI" dirty="0" smtClean="0"/>
              <a:t>Neuvolapalvelut</a:t>
            </a:r>
          </a:p>
          <a:p>
            <a:r>
              <a:rPr lang="fi-FI" dirty="0" smtClean="0"/>
              <a:t>Hammashoito</a:t>
            </a:r>
          </a:p>
          <a:p>
            <a:r>
              <a:rPr lang="fi-FI" dirty="0" smtClean="0"/>
              <a:t>Kouluterveydenhoito</a:t>
            </a:r>
          </a:p>
          <a:p>
            <a:r>
              <a:rPr lang="fi-FI" dirty="0" smtClean="0"/>
              <a:t>Kunnallinen päivähoito</a:t>
            </a:r>
          </a:p>
          <a:p>
            <a:r>
              <a:rPr lang="fi-FI" dirty="0" smtClean="0"/>
              <a:t>Erilaiset palvelut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426996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Lapsen oikeudet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</a:t>
            </a:r>
            <a:r>
              <a:rPr lang="fi-FI" dirty="0" smtClean="0"/>
              <a:t>ansalaisuus</a:t>
            </a:r>
          </a:p>
          <a:p>
            <a:r>
              <a:rPr lang="fi-FI" dirty="0"/>
              <a:t>n</a:t>
            </a:r>
            <a:r>
              <a:rPr lang="fi-FI" dirty="0" smtClean="0"/>
              <a:t>imi </a:t>
            </a:r>
          </a:p>
          <a:p>
            <a:pPr lvl="1"/>
            <a:r>
              <a:rPr lang="fi-FI" dirty="0" smtClean="0"/>
              <a:t>enintään kolme etunimeä ja sukunimi</a:t>
            </a:r>
          </a:p>
          <a:p>
            <a:r>
              <a:rPr lang="fi-FI" dirty="0" smtClean="0"/>
              <a:t>henkilötunnus</a:t>
            </a:r>
          </a:p>
          <a:p>
            <a:r>
              <a:rPr lang="fi-FI" dirty="0" smtClean="0"/>
              <a:t>elatus ja huolenpito, hoiva</a:t>
            </a:r>
          </a:p>
          <a:p>
            <a:pPr lvl="1"/>
            <a:r>
              <a:rPr lang="fi-FI" dirty="0" smtClean="0"/>
              <a:t>holhoojat, edunvalvojat</a:t>
            </a:r>
          </a:p>
          <a:p>
            <a:pPr lvl="1"/>
            <a:r>
              <a:rPr lang="fi-FI" dirty="0" smtClean="0"/>
              <a:t>huostaanotto, sijaisperhe, mahd. kasvattilapsi</a:t>
            </a:r>
            <a:endParaRPr lang="fi-FI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Adoptio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25 – 50 -vuotiaat avioparit voivat hakea adoptio- eli ottolasta.</a:t>
            </a:r>
          </a:p>
          <a:p>
            <a:pPr lvl="1"/>
            <a:r>
              <a:rPr lang="fi-FI" dirty="0" smtClean="0"/>
              <a:t>Uusi laki 1.7.2012 alkaen.</a:t>
            </a:r>
          </a:p>
          <a:p>
            <a:r>
              <a:rPr lang="fi-FI" dirty="0" smtClean="0"/>
              <a:t>Suomessa vuosittain adoptoitavana 200 lasta.</a:t>
            </a:r>
          </a:p>
          <a:p>
            <a:r>
              <a:rPr lang="fi-FI" dirty="0" smtClean="0"/>
              <a:t>Myös adoptioita ulkomailta (esim. Kiina, Thaimaa, Venäjä). </a:t>
            </a:r>
          </a:p>
          <a:p>
            <a:r>
              <a:rPr lang="fi-FI" dirty="0" smtClean="0"/>
              <a:t>Vanhempien soveliaisuus tutkitaan tarkasti</a:t>
            </a:r>
          </a:p>
          <a:p>
            <a:pPr lvl="1"/>
            <a:r>
              <a:rPr lang="fi-FI" dirty="0"/>
              <a:t>l</a:t>
            </a:r>
            <a:r>
              <a:rPr lang="fi-FI" dirty="0" smtClean="0"/>
              <a:t>apsen etu etusijalla.</a:t>
            </a:r>
          </a:p>
          <a:p>
            <a:r>
              <a:rPr lang="fi-FI" dirty="0" smtClean="0"/>
              <a:t>Vahvistetaan tuomioistuimessa, purkamaton.</a:t>
            </a:r>
          </a:p>
          <a:p>
            <a:pPr marL="6858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816533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Millaiset mahdollisuudet adoptiolapsen saantiin on: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YKSIN ELÄVÄLLÄ NAISELLA?</a:t>
            </a:r>
          </a:p>
          <a:p>
            <a:r>
              <a:rPr lang="fi-FI" dirty="0" smtClean="0"/>
              <a:t>AVOPARILLA?</a:t>
            </a:r>
          </a:p>
          <a:p>
            <a:r>
              <a:rPr lang="fi-FI" dirty="0" smtClean="0"/>
              <a:t>AVIOPARILLA, KUN NAINEN ON 23 -v. JA MIES 40-v?</a:t>
            </a:r>
          </a:p>
          <a:p>
            <a:r>
              <a:rPr lang="fi-FI" dirty="0" smtClean="0"/>
              <a:t>SAMAA SUKUPUOLTA OLEVALLA PARILLA, JOKA ON ASUNUT VUOSIA YHDESSÄ?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635931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755552"/>
          </a:xfrm>
        </p:spPr>
        <p:txBody>
          <a:bodyPr/>
          <a:lstStyle/>
          <a:p>
            <a:r>
              <a:rPr lang="fi-FI" dirty="0" smtClean="0"/>
              <a:t>Ei nimi miestä pahenna…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68096" y="1340768"/>
            <a:ext cx="7290055" cy="5328592"/>
          </a:xfrm>
        </p:spPr>
        <p:txBody>
          <a:bodyPr>
            <a:normAutofit/>
          </a:bodyPr>
          <a:lstStyle/>
          <a:p>
            <a:r>
              <a:rPr lang="fi-FI" dirty="0"/>
              <a:t>Mene internetiin ja kirjaudu Väestörekisterikeskuksen kotisivuille. </a:t>
            </a:r>
            <a:endParaRPr lang="fi-FI" dirty="0" smtClean="0"/>
          </a:p>
          <a:p>
            <a:pPr lvl="1"/>
            <a:r>
              <a:rPr lang="fi-FI" dirty="0" smtClean="0"/>
              <a:t>www.vaestorekisterikeskus.fi</a:t>
            </a:r>
            <a:endParaRPr lang="fi-FI" dirty="0"/>
          </a:p>
          <a:p>
            <a:r>
              <a:rPr lang="fi-FI" dirty="0" smtClean="0"/>
              <a:t>Valitse </a:t>
            </a:r>
            <a:r>
              <a:rPr lang="fi-FI" dirty="0"/>
              <a:t>sivuilta kohta Nimipalvelu. Etsi tietoa seuraavista asioista: </a:t>
            </a:r>
          </a:p>
          <a:p>
            <a:pPr lvl="1"/>
            <a:r>
              <a:rPr lang="fi-FI" dirty="0" smtClean="0"/>
              <a:t>Selvitä </a:t>
            </a:r>
            <a:r>
              <a:rPr lang="fi-FI" dirty="0"/>
              <a:t>sukunimihaulla, kuinka monta samannimistä henkilöä Suomessa on. </a:t>
            </a:r>
          </a:p>
          <a:p>
            <a:pPr lvl="1"/>
            <a:r>
              <a:rPr lang="fi-FI" dirty="0" smtClean="0"/>
              <a:t>Selvitä </a:t>
            </a:r>
            <a:r>
              <a:rPr lang="fi-FI" dirty="0"/>
              <a:t>etunimihaulla, kuinka monella Suomessa asuvalla on sama etunimi kuin sinulla. </a:t>
            </a:r>
            <a:endParaRPr lang="fi-FI" dirty="0" smtClean="0"/>
          </a:p>
          <a:p>
            <a:pPr lvl="1"/>
            <a:r>
              <a:rPr lang="fi-FI" dirty="0" smtClean="0"/>
              <a:t>Mitkä ovat olleet yleisimpiä tyttöjen ja poikien nimiä 2010-2017?</a:t>
            </a:r>
          </a:p>
          <a:p>
            <a:endParaRPr lang="fi-FI" dirty="0"/>
          </a:p>
          <a:p>
            <a:r>
              <a:rPr lang="fi-FI" dirty="0" smtClean="0"/>
              <a:t>Mene </a:t>
            </a:r>
            <a:r>
              <a:rPr lang="fi-FI" dirty="0"/>
              <a:t>internetiin ja kirjaudu Suomen sukututkimusseuran </a:t>
            </a:r>
            <a:r>
              <a:rPr lang="fi-FI" dirty="0" err="1"/>
              <a:t>Hiski</a:t>
            </a:r>
            <a:r>
              <a:rPr lang="fi-FI" dirty="0"/>
              <a:t>-projektin sivuille. </a:t>
            </a:r>
            <a:endParaRPr lang="fi-FI" dirty="0" smtClean="0"/>
          </a:p>
          <a:p>
            <a:pPr lvl="1"/>
            <a:r>
              <a:rPr lang="fi-FI" dirty="0" smtClean="0"/>
              <a:t>http</a:t>
            </a:r>
            <a:r>
              <a:rPr lang="fi-FI" dirty="0"/>
              <a:t>://hiski.genealogia.fi/historia </a:t>
            </a:r>
          </a:p>
          <a:p>
            <a:pPr lvl="1"/>
            <a:r>
              <a:rPr lang="fi-FI" dirty="0" smtClean="0"/>
              <a:t>Tutki</a:t>
            </a:r>
            <a:r>
              <a:rPr lang="fi-FI" dirty="0"/>
              <a:t>, missä päin Suomea on asunut saman sukunimen omaavia henkilöitä. </a:t>
            </a:r>
          </a:p>
          <a:p>
            <a:pPr lvl="1"/>
            <a:r>
              <a:rPr lang="fi-FI" dirty="0" smtClean="0"/>
              <a:t>Tutki</a:t>
            </a:r>
            <a:r>
              <a:rPr lang="fi-FI" dirty="0"/>
              <a:t>, missä päin Suomea saman sukunimisiä on asunut eniten. </a:t>
            </a:r>
          </a:p>
        </p:txBody>
      </p:sp>
    </p:spTree>
    <p:extLst>
      <p:ext uri="{BB962C8B-B14F-4D97-AF65-F5344CB8AC3E}">
        <p14:creationId xmlns:p14="http://schemas.microsoft.com/office/powerpoint/2010/main" val="15716022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i">
  <a:themeElements>
    <a:clrScheme name="Integraal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ali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i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254</TotalTime>
  <Words>278</Words>
  <Application>Microsoft Office PowerPoint</Application>
  <PresentationFormat>Näytössä katseltava diaesitys (4:3)</PresentationFormat>
  <Paragraphs>51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1" baseType="lpstr">
      <vt:lpstr>Tw Cen MT</vt:lpstr>
      <vt:lpstr>Tw Cen MT Condensed</vt:lpstr>
      <vt:lpstr>Wingdings 3</vt:lpstr>
      <vt:lpstr>Integraali</vt:lpstr>
      <vt:lpstr>5. Perhe ja lapset</vt:lpstr>
      <vt:lpstr>Mistä eri syistä lapsia ei synny yhtä paljon kuin aikaisemmin? </vt:lpstr>
      <vt:lpstr>YHTEISKUNNAN TUKIMUOTOJA LAPSIPERHEILLE</vt:lpstr>
      <vt:lpstr>Lapsen oikeudet</vt:lpstr>
      <vt:lpstr>Adoptio </vt:lpstr>
      <vt:lpstr>Millaiset mahdollisuudet adoptiolapsen saantiin on:</vt:lpstr>
      <vt:lpstr>Ei nimi miestä pahenna…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Lapsi osana perhettä ja yhteiskuntaa</dc:title>
  <dc:creator>Opettaja</dc:creator>
  <cp:lastModifiedBy>Mervi Niskakoski</cp:lastModifiedBy>
  <cp:revision>19</cp:revision>
  <dcterms:created xsi:type="dcterms:W3CDTF">2011-08-22T08:02:58Z</dcterms:created>
  <dcterms:modified xsi:type="dcterms:W3CDTF">2017-09-19T06:53:52Z</dcterms:modified>
</cp:coreProperties>
</file>