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1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64" r:id="rId8"/>
    <p:sldId id="265" r:id="rId9"/>
    <p:sldId id="266" r:id="rId10"/>
  </p:sldIdLst>
  <p:sldSz cx="12192000" cy="6858000"/>
  <p:notesSz cx="12192000" cy="6858000"/>
  <p:embeddedFontLst>
    <p:embeddedFont>
      <p:font typeface="ArialMT" panose="020B0604020202020204" charset="0"/>
      <p:regular r:id="rId11"/>
    </p:embeddedFont>
    <p:embeddedFont>
      <p:font typeface="Bahnschrift" panose="020B0502040204020203" pitchFamily="3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-Light" panose="020B0604020202020204" charset="0"/>
      <p:regular r:id="rId18"/>
    </p:embeddedFont>
    <p:embeddedFont>
      <p:font typeface="Tw Cen MT" panose="020B0602020104020603" pitchFamily="34" charset="0"/>
      <p:regular r:id="rId19"/>
      <p:bold r:id="rId20"/>
      <p:italic r:id="rId21"/>
      <p:boldItalic r:id="rId22"/>
    </p:embeddedFont>
    <p:embeddedFont>
      <p:font typeface="Tw Cen MT Condensed" panose="020B0606020104020203" pitchFamily="34" charset="0"/>
      <p:regular r:id="rId23"/>
      <p:bold r:id="rId24"/>
    </p:embeddedFont>
    <p:embeddedFont>
      <p:font typeface="Wingdings 3" panose="05040102010807070707" pitchFamily="18" charset="2"/>
      <p:regular r:id="rId25"/>
    </p:embeddedFont>
    <p:embeddedFont>
      <p:font typeface="Wingdings-Regular" panose="020B0604020202020204" charset="2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6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6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91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4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9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7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5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5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1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2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70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68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RIITTA.K.TALLAVAARA@JYU.FI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>
            <a:hlinkClick r:id="rId2"/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Freeform 102"/>
          <p:cNvSpPr/>
          <p:nvPr/>
        </p:nvSpPr>
        <p:spPr>
          <a:xfrm>
            <a:off x="0" y="6333744"/>
            <a:ext cx="12188952" cy="64008"/>
          </a:xfrm>
          <a:custGeom>
            <a:avLst/>
            <a:gdLst/>
            <a:ahLst/>
            <a:cxnLst/>
            <a:rect l="0" t="0" r="0" b="0"/>
            <a:pathLst>
              <a:path w="12188952" h="64008">
                <a:moveTo>
                  <a:pt x="0" y="64008"/>
                </a:moveTo>
                <a:lnTo>
                  <a:pt x="12188952" y="64008"/>
                </a:lnTo>
                <a:lnTo>
                  <a:pt x="12188952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Freeform 103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0" t="0" r="0" b="0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Rectangle 104"/>
          <p:cNvSpPr/>
          <p:nvPr/>
        </p:nvSpPr>
        <p:spPr>
          <a:xfrm>
            <a:off x="1189024" y="747106"/>
            <a:ext cx="3234796" cy="7389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2" b="0" i="0" spc="-39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2" b="0" i="0" spc="-44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2" b="0" i="0" spc="-49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4802" b="0" i="0" spc="-58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1002</a:t>
            </a:r>
          </a:p>
        </p:txBody>
      </p:sp>
      <p:sp>
        <p:nvSpPr>
          <p:cNvPr id="106" name="Rectangle 106"/>
          <p:cNvSpPr/>
          <p:nvPr/>
        </p:nvSpPr>
        <p:spPr>
          <a:xfrm>
            <a:off x="1189023" y="1369152"/>
            <a:ext cx="10477839" cy="738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4802" b="0" i="0" spc="-135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27.10.</a:t>
            </a:r>
            <a:endParaRPr lang="en-US" sz="2800" b="0" i="0" spc="-44" baseline="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arents playing with children">
            <a:extLst>
              <a:ext uri="{FF2B5EF4-FFF2-40B4-BE49-F238E27FC236}">
                <a16:creationId xmlns:a16="http://schemas.microsoft.com/office/drawing/2014/main" id="{F3016AD7-3BFA-405D-B7BC-9D1A15F95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8138"/>
            <a:ext cx="12192000" cy="47498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10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0" y="6333744"/>
            <a:ext cx="12188952" cy="64008"/>
          </a:xfrm>
          <a:custGeom>
            <a:avLst/>
            <a:gdLst/>
            <a:ahLst/>
            <a:cxnLst/>
            <a:rect l="0" t="0" r="0" b="0"/>
            <a:pathLst>
              <a:path w="12188952" h="64008">
                <a:moveTo>
                  <a:pt x="0" y="64008"/>
                </a:moveTo>
                <a:lnTo>
                  <a:pt x="12188952" y="64008"/>
                </a:lnTo>
                <a:lnTo>
                  <a:pt x="12188952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0" t="0" r="0" b="0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Rectangle 113"/>
          <p:cNvSpPr/>
          <p:nvPr/>
        </p:nvSpPr>
        <p:spPr>
          <a:xfrm>
            <a:off x="1299193" y="1019198"/>
            <a:ext cx="7389459" cy="22554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Aj</a:t>
            </a:r>
            <a:r>
              <a:rPr lang="tg-Cyrl-TJ" sz="7996" b="0" i="0" spc="-120" baseline="0" dirty="0">
                <a:solidFill>
                  <a:srgbClr val="212121"/>
                </a:solidFill>
                <a:latin typeface="Calibri-Light"/>
              </a:rPr>
              <a:t>a</a:t>
            </a:r>
            <a:r>
              <a:rPr lang="tg-Cyrl-TJ" sz="7996" b="0" i="0" spc="-64" baseline="0" dirty="0">
                <a:solidFill>
                  <a:srgbClr val="212121"/>
                </a:solidFill>
                <a:latin typeface="Calibri-Light"/>
              </a:rPr>
              <a:t>t</a:t>
            </a:r>
            <a:r>
              <a:rPr lang="tg-Cyrl-TJ" sz="7996" b="0" i="0" spc="-56" baseline="0" dirty="0">
                <a:solidFill>
                  <a:srgbClr val="212121"/>
                </a:solidFill>
                <a:latin typeface="Calibri-Light"/>
              </a:rPr>
              <a:t>u</a:t>
            </a:r>
            <a:r>
              <a:rPr lang="tg-Cyrl-TJ" sz="7996" b="0" i="0" spc="-120" baseline="0" dirty="0">
                <a:solidFill>
                  <a:srgbClr val="212121"/>
                </a:solidFill>
                <a:latin typeface="Calibri-Light"/>
              </a:rPr>
              <a:t>k</a:t>
            </a:r>
            <a:r>
              <a:rPr lang="tg-Cyrl-TJ" sz="7996" b="0" i="0" spc="-48" baseline="0" dirty="0">
                <a:solidFill>
                  <a:srgbClr val="212121"/>
                </a:solidFill>
                <a:latin typeface="Calibri-Light"/>
              </a:rPr>
              <a:t>s</a:t>
            </a:r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i</a:t>
            </a:r>
            <a:r>
              <a:rPr lang="tg-Cyrl-TJ" sz="7996" b="0" i="0" spc="-48" baseline="0" dirty="0">
                <a:solidFill>
                  <a:srgbClr val="212121"/>
                </a:solidFill>
                <a:latin typeface="Calibri-Light"/>
              </a:rPr>
              <a:t>a</a:t>
            </a:r>
            <a:r>
              <a:rPr lang="tg-Cyrl-TJ" sz="7996" b="0" i="0" spc="-80" baseline="0" dirty="0">
                <a:solidFill>
                  <a:srgbClr val="212121"/>
                </a:solidFill>
                <a:latin typeface="Calibri-Light"/>
              </a:rPr>
              <a:t> </a:t>
            </a:r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l</a:t>
            </a:r>
            <a:r>
              <a:rPr lang="tg-Cyrl-TJ" sz="7996" b="0" i="0" spc="-56" baseline="0" dirty="0">
                <a:solidFill>
                  <a:srgbClr val="212121"/>
                </a:solidFill>
                <a:latin typeface="Calibri-Light"/>
              </a:rPr>
              <a:t>u</a:t>
            </a:r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e</a:t>
            </a:r>
            <a:r>
              <a:rPr lang="tg-Cyrl-TJ" sz="7996" b="0" i="0" spc="-56" baseline="0" dirty="0">
                <a:solidFill>
                  <a:srgbClr val="212121"/>
                </a:solidFill>
                <a:latin typeface="Calibri-Light"/>
              </a:rPr>
              <a:t>nn</a:t>
            </a:r>
            <a:r>
              <a:rPr lang="tg-Cyrl-TJ" sz="7996" b="0" i="0" spc="-40" baseline="0" dirty="0">
                <a:solidFill>
                  <a:srgbClr val="212121"/>
                </a:solidFill>
                <a:latin typeface="Calibri-Light"/>
              </a:rPr>
              <a:t>o</a:t>
            </a:r>
            <a:r>
              <a:rPr lang="tg-Cyrl-TJ" sz="7996" b="0" i="0" spc="-56" baseline="0" dirty="0">
                <a:solidFill>
                  <a:srgbClr val="212121"/>
                </a:solidFill>
                <a:latin typeface="Calibri-Light"/>
              </a:rPr>
              <a:t>n </a:t>
            </a:r>
          </a:p>
          <a:p>
            <a:pPr marL="0">
              <a:lnSpc>
                <a:spcPts val="8163"/>
              </a:lnSpc>
            </a:pPr>
            <a:r>
              <a:rPr lang="tg-Cyrl-TJ" sz="7994" b="0" i="0" spc="-40" baseline="0" dirty="0">
                <a:solidFill>
                  <a:srgbClr val="212121"/>
                </a:solidFill>
                <a:latin typeface="Calibri-Light"/>
              </a:rPr>
              <a:t>j</a:t>
            </a:r>
            <a:r>
              <a:rPr lang="tg-Cyrl-TJ" sz="7994" b="0" i="0" spc="-48" baseline="0" dirty="0">
                <a:solidFill>
                  <a:srgbClr val="212121"/>
                </a:solidFill>
                <a:latin typeface="Calibri-Light"/>
              </a:rPr>
              <a:t>ä</a:t>
            </a:r>
            <a:r>
              <a:rPr lang="tg-Cyrl-TJ" sz="7994" b="0" i="0" spc="-40" baseline="0" dirty="0">
                <a:solidFill>
                  <a:srgbClr val="212121"/>
                </a:solidFill>
                <a:latin typeface="Calibri-Light"/>
              </a:rPr>
              <a:t>l</a:t>
            </a:r>
            <a:r>
              <a:rPr lang="tg-Cyrl-TJ" sz="7994" b="0" i="0" spc="-312" baseline="0" dirty="0">
                <a:solidFill>
                  <a:srgbClr val="212121"/>
                </a:solidFill>
                <a:latin typeface="Calibri-Light"/>
              </a:rPr>
              <a:t>k</a:t>
            </a:r>
            <a:r>
              <a:rPr lang="tg-Cyrl-TJ" sz="7994" b="0" i="0" spc="-40" baseline="0" dirty="0">
                <a:solidFill>
                  <a:srgbClr val="212121"/>
                </a:solidFill>
                <a:latin typeface="Calibri-Light"/>
              </a:rPr>
              <a:t>een</a:t>
            </a:r>
          </a:p>
        </p:txBody>
      </p:sp>
      <p:sp>
        <p:nvSpPr>
          <p:cNvPr id="114" name="Rectangle 114"/>
          <p:cNvSpPr/>
          <p:nvPr/>
        </p:nvSpPr>
        <p:spPr>
          <a:xfrm>
            <a:off x="1189024" y="4461383"/>
            <a:ext cx="5830122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fi-FI" sz="3600" b="0" i="0" spc="160" baseline="0" dirty="0">
                <a:solidFill>
                  <a:srgbClr val="455F51"/>
                </a:solidFill>
                <a:latin typeface="Calibri-Light"/>
              </a:rPr>
              <a:t>Esitä luentoon liittyvä väite. </a:t>
            </a:r>
          </a:p>
          <a:p>
            <a:pPr marL="0"/>
            <a:r>
              <a:rPr lang="fi-FI" sz="3600" spc="160" dirty="0">
                <a:solidFill>
                  <a:srgbClr val="455F51"/>
                </a:solidFill>
                <a:latin typeface="Calibri-Light"/>
              </a:rPr>
              <a:t>K</a:t>
            </a:r>
            <a:r>
              <a:rPr lang="fi-FI" sz="3600" b="0" i="0" spc="160" baseline="0" dirty="0">
                <a:solidFill>
                  <a:srgbClr val="455F51"/>
                </a:solidFill>
                <a:latin typeface="Calibri-Light"/>
              </a:rPr>
              <a:t>eskustelua</a:t>
            </a:r>
            <a:endParaRPr lang="tg-Cyrl-TJ" sz="3600" b="0" i="0" spc="144" baseline="0" dirty="0">
              <a:solidFill>
                <a:srgbClr val="455F51"/>
              </a:solidFill>
              <a:latin typeface="Calibri-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reeform 115"/>
          <p:cNvSpPr/>
          <p:nvPr/>
        </p:nvSpPr>
        <p:spPr>
          <a:xfrm>
            <a:off x="-110170" y="-125095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 117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>
            <a:off x="1194816" y="1737360"/>
            <a:ext cx="9966960" cy="0"/>
          </a:xfrm>
          <a:custGeom>
            <a:avLst/>
            <a:gdLst/>
            <a:ahLst/>
            <a:cxnLst/>
            <a:rect l="0" t="0" r="0" b="0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Freeform 119"/>
          <p:cNvSpPr/>
          <p:nvPr/>
        </p:nvSpPr>
        <p:spPr>
          <a:xfrm>
            <a:off x="8804147" y="1257300"/>
            <a:ext cx="2170176" cy="3121152"/>
          </a:xfrm>
          <a:custGeom>
            <a:avLst/>
            <a:gdLst/>
            <a:ahLst/>
            <a:cxnLst/>
            <a:rect l="0" t="0" r="0" b="0"/>
            <a:pathLst>
              <a:path w="2170176" h="3121152">
                <a:moveTo>
                  <a:pt x="0" y="3121152"/>
                </a:moveTo>
                <a:lnTo>
                  <a:pt x="2170176" y="3121152"/>
                </a:lnTo>
                <a:lnTo>
                  <a:pt x="2170176" y="0"/>
                </a:lnTo>
                <a:lnTo>
                  <a:pt x="0" y="0"/>
                </a:lnTo>
                <a:lnTo>
                  <a:pt x="0" y="3121152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609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Freeform 120"/>
          <p:cNvSpPr/>
          <p:nvPr/>
        </p:nvSpPr>
        <p:spPr>
          <a:xfrm>
            <a:off x="8804146" y="0"/>
            <a:ext cx="3387853" cy="4378452"/>
          </a:xfrm>
          <a:custGeom>
            <a:avLst/>
            <a:gdLst/>
            <a:ahLst/>
            <a:cxnLst/>
            <a:rect l="0" t="0" r="0" b="0"/>
            <a:pathLst>
              <a:path w="2170176" h="3121152">
                <a:moveTo>
                  <a:pt x="0" y="3121152"/>
                </a:moveTo>
                <a:lnTo>
                  <a:pt x="2170176" y="3121152"/>
                </a:lnTo>
                <a:lnTo>
                  <a:pt x="2170176" y="0"/>
                </a:lnTo>
                <a:lnTo>
                  <a:pt x="0" y="0"/>
                </a:lnTo>
                <a:lnTo>
                  <a:pt x="0" y="3121152"/>
                </a:lnTo>
                <a:close/>
              </a:path>
            </a:pathLst>
          </a:custGeom>
          <a:solidFill>
            <a:srgbClr val="0070C0"/>
          </a:solidFill>
          <a:ln w="15240" cap="flat" cmpd="sng">
            <a:solidFill>
              <a:srgbClr val="6F952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Rectangle 121"/>
          <p:cNvSpPr/>
          <p:nvPr/>
        </p:nvSpPr>
        <p:spPr>
          <a:xfrm>
            <a:off x="1189024" y="236221"/>
            <a:ext cx="5790560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4800" b="1" i="0" spc="-44" baseline="0" dirty="0">
                <a:solidFill>
                  <a:srgbClr val="3E3E3E"/>
                </a:solidFill>
                <a:latin typeface="Calibri-Light"/>
              </a:rPr>
              <a:t>V</a:t>
            </a:r>
            <a:r>
              <a:rPr lang="tg-Cyrl-TJ" sz="4800" b="1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0" b="1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0" b="1" i="0" spc="-145" baseline="0" dirty="0">
                <a:solidFill>
                  <a:srgbClr val="3E3E3E"/>
                </a:solidFill>
                <a:latin typeface="Calibri-Light"/>
              </a:rPr>
              <a:t>r</a:t>
            </a:r>
            <a:r>
              <a:rPr lang="tg-Cyrl-TJ" sz="4800" b="1" i="0" spc="-53" baseline="0" dirty="0">
                <a:solidFill>
                  <a:srgbClr val="3E3E3E"/>
                </a:solidFill>
                <a:latin typeface="Calibri-Light"/>
              </a:rPr>
              <a:t>ail</a:t>
            </a:r>
            <a:r>
              <a:rPr lang="tg-Cyrl-TJ" sz="4800" b="1" i="0" spc="-48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tg-Cyrl-TJ" sz="4800" b="1" i="0" spc="-92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0" b="1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0" b="1" i="0" spc="-96" baseline="0" dirty="0">
                <a:solidFill>
                  <a:srgbClr val="3E3E3E"/>
                </a:solidFill>
                <a:latin typeface="Calibri-Light"/>
              </a:rPr>
              <a:t>h</a:t>
            </a:r>
            <a:r>
              <a:rPr lang="tg-Cyrl-TJ" sz="4800" b="1" i="0" spc="-116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0" b="1" i="0" spc="-125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tg-Cyrl-TJ" sz="4800" b="1" i="0" spc="-121" baseline="0" dirty="0">
                <a:solidFill>
                  <a:srgbClr val="3E3E3E"/>
                </a:solidFill>
                <a:latin typeface="Calibri-Light"/>
              </a:rPr>
              <a:t>v</a:t>
            </a:r>
            <a:r>
              <a:rPr lang="tg-Cyrl-TJ" sz="4800" b="1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tg-Cyrl-TJ" sz="4800" b="1" i="0" spc="-48" baseline="0" dirty="0">
                <a:solidFill>
                  <a:srgbClr val="3E3E3E"/>
                </a:solidFill>
                <a:latin typeface="Calibri-Light"/>
              </a:rPr>
              <a:t>n</a:t>
            </a:r>
            <a:r>
              <a:rPr lang="tg-Cyrl-TJ" sz="4800" b="1" i="0" spc="-53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fi-FI" sz="4800" b="1" i="0" spc="-53" baseline="0" dirty="0">
                <a:solidFill>
                  <a:srgbClr val="3E3E3E"/>
                </a:solidFill>
                <a:latin typeface="Calibri-Light"/>
              </a:rPr>
              <a:t>koontia</a:t>
            </a:r>
            <a:endParaRPr lang="tg-Cyrl-TJ" sz="4800" b="1" i="0" spc="-53" baseline="0" dirty="0">
              <a:solidFill>
                <a:srgbClr val="3E3E3E"/>
              </a:solidFill>
              <a:latin typeface="Calibri-Light"/>
            </a:endParaRPr>
          </a:p>
        </p:txBody>
      </p:sp>
      <p:sp>
        <p:nvSpPr>
          <p:cNvPr id="122" name="Rectangle 122"/>
          <p:cNvSpPr/>
          <p:nvPr/>
        </p:nvSpPr>
        <p:spPr>
          <a:xfrm>
            <a:off x="1097584" y="1103925"/>
            <a:ext cx="5847050" cy="3068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994" b="0" i="0" spc="477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Oppi</a:t>
            </a:r>
            <a:r>
              <a:rPr lang="tg-Cyrl-TJ" sz="1994" b="1" i="0" spc="-12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994" b="1" i="0" spc="-62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ympäri</a:t>
            </a:r>
            <a:r>
              <a:rPr lang="tg-Cyrl-TJ" sz="1994" b="1" i="0" spc="-34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1" i="0" spc="-2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: fy</a:t>
            </a:r>
            <a:r>
              <a:rPr lang="tg-Cyrl-TJ" sz="1994" b="0" i="0" spc="-14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sinen, p</a:t>
            </a:r>
            <a:r>
              <a:rPr lang="tg-Cyrl-TJ" sz="1994" b="0" i="0" spc="-58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yykkinen, sosiaalinen… </a:t>
            </a:r>
          </a:p>
        </p:txBody>
      </p:sp>
      <p:sp>
        <p:nvSpPr>
          <p:cNvPr id="126" name="Rectangle 126"/>
          <p:cNvSpPr/>
          <p:nvPr/>
        </p:nvSpPr>
        <p:spPr>
          <a:xfrm>
            <a:off x="1298702" y="1465261"/>
            <a:ext cx="33548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i="0" spc="-6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i="0" spc="-24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0" i="0" spc="0" baseline="0" dirty="0">
                <a:solidFill>
                  <a:srgbClr val="3E3E3E"/>
                </a:solidFill>
                <a:latin typeface="Calibri"/>
              </a:rPr>
              <a:t>ös</a:t>
            </a:r>
            <a:r>
              <a:rPr lang="tg-Cyrl-TJ" sz="1800" i="0" spc="-5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0" i="0" spc="-3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i="0" spc="0" baseline="0" dirty="0">
                <a:solidFill>
                  <a:srgbClr val="3E3E3E"/>
                </a:solidFill>
                <a:latin typeface="Calibri"/>
              </a:rPr>
              <a:t>ely</a:t>
            </a:r>
            <a:r>
              <a:rPr lang="tg-Cyrl-TJ" sz="180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i="0" spc="-22" baseline="0" dirty="0">
                <a:solidFill>
                  <a:srgbClr val="3E3E3E"/>
                </a:solidFill>
                <a:latin typeface="Calibri"/>
              </a:rPr>
              <a:t>ava</a:t>
            </a:r>
            <a:r>
              <a:rPr lang="tg-Cyrl-TJ" sz="1800" i="0" spc="0" baseline="0" dirty="0">
                <a:solidFill>
                  <a:srgbClr val="3E3E3E"/>
                </a:solidFill>
                <a:latin typeface="Calibri"/>
              </a:rPr>
              <a:t>t, 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vuo</a:t>
            </a:r>
            <a:r>
              <a:rPr lang="tg-Cyrl-TJ" sz="1800" b="0" i="0" spc="-29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1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00" b="0" i="0" spc="-3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ut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s… 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1097584" y="1878371"/>
            <a:ext cx="6351611" cy="3068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994" b="0" i="0" spc="477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Oppi</a:t>
            </a:r>
            <a:r>
              <a:rPr lang="tg-Cyrl-TJ" sz="1994" b="1" i="0" spc="-14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994" b="1" i="0" spc="-14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1" i="0" spc="0" baseline="0" dirty="0">
                <a:solidFill>
                  <a:srgbClr val="3E3E3E"/>
                </a:solidFill>
                <a:latin typeface="Calibri"/>
              </a:rPr>
              <a:t>ällöt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, laaja</a:t>
            </a:r>
            <a:r>
              <a:rPr lang="tg-Cyrl-TJ" sz="1994" b="0" i="0" spc="-11" baseline="0" dirty="0">
                <a:solidFill>
                  <a:srgbClr val="3E3E3E"/>
                </a:solidFill>
                <a:latin typeface="Calibri"/>
              </a:rPr>
              <a:t>-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alaiset osaami</a:t>
            </a:r>
            <a:r>
              <a:rPr lang="tg-Cyrl-TJ" sz="1994" b="0" i="0" spc="-12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0" i="0" spc="-6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1994" b="0" i="0" spc="-6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onai</a:t>
            </a:r>
            <a:r>
              <a:rPr lang="tg-Cyrl-TJ" sz="1994" b="0" i="0" spc="-12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4" b="0" i="0" spc="0" baseline="0" dirty="0">
                <a:solidFill>
                  <a:srgbClr val="3E3E3E"/>
                </a:solidFill>
                <a:latin typeface="Calibri"/>
              </a:rPr>
              <a:t>uudet, oppiaineet</a:t>
            </a:r>
          </a:p>
        </p:txBody>
      </p:sp>
      <p:sp>
        <p:nvSpPr>
          <p:cNvPr id="128" name="Rectangle 128"/>
          <p:cNvSpPr/>
          <p:nvPr/>
        </p:nvSpPr>
        <p:spPr>
          <a:xfrm>
            <a:off x="1097584" y="2333120"/>
            <a:ext cx="974882" cy="3065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992" b="0" i="0" spc="478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Opetus </a:t>
            </a:r>
          </a:p>
        </p:txBody>
      </p:sp>
      <p:sp>
        <p:nvSpPr>
          <p:cNvPr id="129" name="Rectangle 129"/>
          <p:cNvSpPr/>
          <p:nvPr/>
        </p:nvSpPr>
        <p:spPr>
          <a:xfrm>
            <a:off x="1298702" y="2665082"/>
            <a:ext cx="3724455" cy="315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2" b="0" i="0" spc="809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Lapsi</a:t>
            </a:r>
            <a:r>
              <a:rPr lang="tg-Cyrl-TJ" sz="1802" b="0" i="0" spc="-5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es</a:t>
            </a:r>
            <a:r>
              <a:rPr lang="tg-Cyrl-TJ" sz="1802" b="0" i="0" spc="-5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ei</a:t>
            </a:r>
            <a:r>
              <a:rPr lang="tg-Cyrl-TJ" sz="1802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2" b="0" i="0" spc="-26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s vs. o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ajajo</a:t>
            </a:r>
            <a:r>
              <a:rPr lang="tg-Cyrl-TJ" sz="1802" b="0" i="0" spc="-35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ois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uu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s </a:t>
            </a:r>
          </a:p>
        </p:txBody>
      </p:sp>
      <p:sp>
        <p:nvSpPr>
          <p:cNvPr id="130" name="Rectangle 130"/>
          <p:cNvSpPr/>
          <p:nvPr/>
        </p:nvSpPr>
        <p:spPr>
          <a:xfrm>
            <a:off x="1298702" y="2988895"/>
            <a:ext cx="2596514" cy="3150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Leikin merkit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s, sija ja tila </a:t>
            </a:r>
          </a:p>
        </p:txBody>
      </p:sp>
      <p:sp>
        <p:nvSpPr>
          <p:cNvPr id="131" name="Rectangle 131"/>
          <p:cNvSpPr/>
          <p:nvPr/>
        </p:nvSpPr>
        <p:spPr>
          <a:xfrm>
            <a:off x="1298702" y="3311639"/>
            <a:ext cx="6474176" cy="6386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2" b="0" i="0" spc="809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llai</a:t>
            </a:r>
            <a:r>
              <a:rPr lang="tg-Cyrl-TJ" sz="1802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 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oimi</a:t>
            </a:r>
            <a:r>
              <a:rPr lang="tg-Cyrl-TJ" sz="1802" b="0" i="0" spc="-3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aa: mi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ä la</a:t>
            </a:r>
            <a:r>
              <a:rPr lang="tg-Cyrl-TJ" sz="1802" b="0" i="0" spc="-15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si o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j</a:t>
            </a:r>
            <a:r>
              <a:rPr lang="tg-Cyrl-TJ" sz="1802" b="0" i="0" spc="-22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aan 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2" b="0" i="0" spc="-5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emään (lapse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oimiju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s)</a:t>
            </a:r>
          </a:p>
          <a:p>
            <a:pPr marL="0">
              <a:lnSpc>
                <a:spcPts val="2545"/>
              </a:lnSpc>
            </a:pPr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Lapsen saama pala</a:t>
            </a:r>
            <a:r>
              <a:rPr lang="tg-Cyrl-TJ" sz="1800" b="0" i="0" spc="-11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 (ope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ajal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a,</a:t>
            </a:r>
            <a:r>
              <a:rPr lang="tg-Cyrl-TJ" sz="1800" b="0" i="0" spc="-24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er</a:t>
            </a:r>
            <a:r>
              <a:rPr lang="tg-Cyrl-TJ" sz="1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il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a), it</a:t>
            </a:r>
            <a:r>
              <a:rPr lang="tg-Cyrl-TJ" sz="1800" b="0" i="0" spc="-1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earvioi</a:t>
            </a:r>
            <a:r>
              <a:rPr lang="tg-Cyrl-TJ" sz="1800" b="0" i="0" spc="-3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ti</a:t>
            </a:r>
          </a:p>
        </p:txBody>
      </p:sp>
      <p:sp>
        <p:nvSpPr>
          <p:cNvPr id="132" name="Rectangle 132"/>
          <p:cNvSpPr/>
          <p:nvPr/>
        </p:nvSpPr>
        <p:spPr>
          <a:xfrm>
            <a:off x="1481582" y="3973845"/>
            <a:ext cx="442602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2879" algn="l"/>
              </a:tabLst>
            </a:pPr>
            <a:r>
              <a:rPr lang="tg-Cyrl-TJ" sz="1394" b="0" i="0" spc="0" baseline="0" dirty="0">
                <a:solidFill>
                  <a:srgbClr val="99CB38"/>
                </a:solidFill>
                <a:latin typeface="ArialMT"/>
              </a:rPr>
              <a:t>•	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-13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alau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eella</a:t>
            </a:r>
            <a:r>
              <a:rPr lang="tg-Cyrl-TJ" b="0" i="0" spc="119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b="0" i="0" spc="-13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j</a:t>
            </a:r>
            <a:r>
              <a:rPr lang="tg-Cyrl-TJ" b="0" i="0" spc="-1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ii</a:t>
            </a:r>
            <a:r>
              <a:rPr lang="tg-Cyrl-TJ" b="0" i="0" spc="-1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115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lapse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oimi</a:t>
            </a:r>
            <a:r>
              <a:rPr lang="tg-Cyrl-TJ" b="0" i="0" spc="-3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aa?</a:t>
            </a:r>
          </a:p>
        </p:txBody>
      </p:sp>
      <p:sp>
        <p:nvSpPr>
          <p:cNvPr id="133" name="Rectangle 133"/>
          <p:cNvSpPr/>
          <p:nvPr/>
        </p:nvSpPr>
        <p:spPr>
          <a:xfrm>
            <a:off x="1481582" y="4242794"/>
            <a:ext cx="616393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2879" algn="l"/>
              </a:tabLst>
            </a:pPr>
            <a:r>
              <a:rPr lang="tg-Cyrl-TJ" sz="1392" b="0" i="0" spc="0" baseline="0" dirty="0">
                <a:solidFill>
                  <a:srgbClr val="99CB38"/>
                </a:solidFill>
                <a:latin typeface="ArialMT"/>
              </a:rPr>
              <a:t>•	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Oli</a:t>
            </a:r>
            <a:r>
              <a:rPr lang="tg-Cyrl-TJ" b="0" i="0" spc="-5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o 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ala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 o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pp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imi</a:t>
            </a:r>
            <a:r>
              <a:rPr lang="tg-Cyrl-TJ" b="0" i="0" spc="-17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a/t</a:t>
            </a:r>
            <a:r>
              <a:rPr lang="tg-Cyrl-TJ" b="0" i="0" spc="-3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ös</a:t>
            </a:r>
            <a:r>
              <a:rPr lang="tg-Cyrl-TJ" b="0" i="0" spc="-5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tel</a:t>
            </a:r>
            <a:r>
              <a:rPr lang="tg-Cyrl-TJ" b="0" i="0" spc="-3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ä/</a:t>
            </a:r>
            <a:r>
              <a:rPr lang="tg-Cyrl-TJ" b="0" i="0" spc="-3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äyt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äytymistä</a:t>
            </a:r>
            <a:r>
              <a:rPr lang="tg-Cyrl-TJ" b="0" i="0" spc="115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edi</a:t>
            </a:r>
            <a:r>
              <a:rPr lang="tg-Cyrl-TJ" b="0" i="0" spc="-17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b="0" i="0" spc="-3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b="0" i="0" spc="-19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b="0" i="0" spc="-30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b="0" i="0" spc="0" baseline="0" dirty="0">
                <a:solidFill>
                  <a:srgbClr val="3E3E3E"/>
                </a:solidFill>
                <a:latin typeface="Calibri"/>
              </a:rPr>
              <a:t>ää? </a:t>
            </a:r>
          </a:p>
        </p:txBody>
      </p:sp>
      <p:sp>
        <p:nvSpPr>
          <p:cNvPr id="134" name="Rectangle 134"/>
          <p:cNvSpPr/>
          <p:nvPr/>
        </p:nvSpPr>
        <p:spPr>
          <a:xfrm>
            <a:off x="1097584" y="4495242"/>
            <a:ext cx="8841588" cy="698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01117"/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Moniamm</a:t>
            </a:r>
            <a:r>
              <a:rPr lang="tg-Cyrl-TJ" sz="1800" b="0" i="0" spc="-1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tillisuus opet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sessa? </a:t>
            </a:r>
            <a:r>
              <a:rPr lang="tg-Cyrl-TJ" sz="1800" b="0" i="0" spc="-1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amanai</a:t>
            </a:r>
            <a:r>
              <a:rPr lang="tg-Cyrl-TJ" sz="1800" b="0" i="0" spc="-3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ope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ami</a:t>
            </a:r>
            <a:r>
              <a:rPr lang="tg-Cyrl-TJ" sz="1800" b="0" i="0" spc="-1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en 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ai tiimiope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ajuuden</a:t>
            </a:r>
            <a:r>
              <a:rPr lang="tg-Cyrl-TJ" sz="1800" b="0" i="0" spc="10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muo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oja?</a:t>
            </a:r>
          </a:p>
          <a:p>
            <a:pPr marL="0">
              <a:lnSpc>
                <a:spcPts val="3746"/>
              </a:lnSpc>
            </a:pPr>
            <a:r>
              <a:rPr lang="tg-Cyrl-TJ" sz="1992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992" b="1" i="0" spc="-2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992" b="1" i="0" spc="-3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2" b="1" i="0" spc="-1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un ja oppimi</a:t>
            </a:r>
            <a:r>
              <a:rPr lang="tg-Cyrl-TJ" sz="1992" b="1" i="0" spc="-14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en tu</a:t>
            </a:r>
            <a:r>
              <a:rPr lang="tg-Cyrl-TJ" sz="1992" b="1" i="0" spc="-6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992" b="1" i="0" spc="0" baseline="0" dirty="0">
                <a:solidFill>
                  <a:srgbClr val="3E3E3E"/>
                </a:solidFill>
                <a:latin typeface="Calibri"/>
              </a:rPr>
              <a:t>eminen </a:t>
            </a:r>
          </a:p>
        </p:txBody>
      </p:sp>
      <p:sp>
        <p:nvSpPr>
          <p:cNvPr id="135" name="Rectangle 135"/>
          <p:cNvSpPr/>
          <p:nvPr/>
        </p:nvSpPr>
        <p:spPr>
          <a:xfrm>
            <a:off x="1298702" y="5269344"/>
            <a:ext cx="2727793" cy="315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2" b="0" i="0" spc="809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 o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et</a:t>
            </a:r>
            <a:r>
              <a:rPr lang="tg-Cyrl-TJ" sz="1802" b="0" i="0" spc="-15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02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a er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02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2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02" b="0" i="0" spc="-1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02" b="0" i="0" spc="0" baseline="0" dirty="0">
                <a:solidFill>
                  <a:srgbClr val="3E3E3E"/>
                </a:solidFill>
                <a:latin typeface="Calibri"/>
              </a:rPr>
              <a:t>? </a:t>
            </a:r>
          </a:p>
        </p:txBody>
      </p:sp>
      <p:sp>
        <p:nvSpPr>
          <p:cNvPr id="136" name="Rectangle 136"/>
          <p:cNvSpPr/>
          <p:nvPr/>
        </p:nvSpPr>
        <p:spPr>
          <a:xfrm>
            <a:off x="1298702" y="5593081"/>
            <a:ext cx="8244763" cy="3150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en lapsen y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silölliset lä</a:t>
            </a:r>
            <a:r>
              <a:rPr lang="tg-Cyrl-TJ" sz="1800" b="0" i="0" spc="-31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tg-Cyrl-TJ" sz="1800" b="0" i="0" spc="-7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ohd</a:t>
            </a:r>
            <a:r>
              <a:rPr lang="tg-Cyrl-TJ" sz="1800" b="0" i="0" spc="-22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-26" baseline="0" dirty="0">
                <a:solidFill>
                  <a:srgbClr val="3E3E3E"/>
                </a:solidFill>
                <a:latin typeface="Calibri"/>
              </a:rPr>
              <a:t>/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oppimi</a:t>
            </a:r>
            <a:r>
              <a:rPr lang="tg-Cyrl-TJ" sz="1800" b="0" i="0" spc="-1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een</a:t>
            </a:r>
            <a:r>
              <a:rPr lang="tg-Cyrl-TJ" sz="1800" b="0" i="0" spc="1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lii</a:t>
            </a:r>
            <a:r>
              <a:rPr lang="tg-Cyrl-TJ" sz="1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ty</a:t>
            </a:r>
            <a:r>
              <a:rPr lang="tg-Cyrl-TJ" sz="1800" b="0" i="0" spc="-24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00" b="0" i="0" spc="-22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 haa</a:t>
            </a:r>
            <a:r>
              <a:rPr lang="tg-Cyrl-TJ" sz="1800" b="0" i="0" spc="-29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eet o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00" b="0" i="0" spc="0" baseline="0" dirty="0">
                <a:solidFill>
                  <a:srgbClr val="3E3E3E"/>
                </a:solidFill>
                <a:latin typeface="Calibri"/>
              </a:rPr>
              <a:t>tiin huomioon? </a:t>
            </a:r>
          </a:p>
        </p:txBody>
      </p:sp>
      <p:sp>
        <p:nvSpPr>
          <p:cNvPr id="137" name="Rectangle 137"/>
          <p:cNvSpPr/>
          <p:nvPr/>
        </p:nvSpPr>
        <p:spPr>
          <a:xfrm>
            <a:off x="9071580" y="236222"/>
            <a:ext cx="2705451" cy="2578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99288"/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Mi</a:t>
            </a:r>
            <a:r>
              <a:rPr lang="tg-Cyrl-TJ" sz="4000" b="0" i="0" spc="-58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ä </a:t>
            </a:r>
          </a:p>
          <a:p>
            <a:pPr marL="0">
              <a:lnSpc>
                <a:spcPts val="3841"/>
              </a:lnSpc>
            </a:pP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ihm</a:t>
            </a:r>
            <a:r>
              <a:rPr lang="tg-Cyrl-TJ" sz="4000" b="0" i="0" spc="-39" baseline="0" dirty="0">
                <a:solidFill>
                  <a:srgbClr val="FFFFFF"/>
                </a:solidFill>
                <a:latin typeface="Calibri"/>
              </a:rPr>
              <a:t>e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ty</a:t>
            </a:r>
            <a:r>
              <a:rPr lang="tg-Cyrl-TJ" sz="4000" b="0" i="0" spc="-39" baseline="0" dirty="0">
                <a:solidFill>
                  <a:srgbClr val="FFFFFF"/>
                </a:solidFill>
                <a:latin typeface="Calibri"/>
              </a:rPr>
              <a:t>t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ti, </a:t>
            </a:r>
          </a:p>
          <a:p>
            <a:pPr marL="198120">
              <a:lnSpc>
                <a:spcPts val="3842"/>
              </a:lnSpc>
            </a:pP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inno</a:t>
            </a:r>
            <a:r>
              <a:rPr lang="tg-Cyrl-TJ" sz="4000" b="0" i="0" spc="-42" baseline="0" dirty="0">
                <a:solidFill>
                  <a:srgbClr val="FFFFFF"/>
                </a:solidFill>
                <a:latin typeface="Calibri"/>
              </a:rPr>
              <a:t>s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ti, </a:t>
            </a:r>
          </a:p>
          <a:p>
            <a:pPr marL="57911">
              <a:lnSpc>
                <a:spcPts val="3840"/>
              </a:lnSpc>
            </a:pPr>
            <a:r>
              <a:rPr lang="tg-Cyrl-TJ" sz="4000" b="0" i="0" spc="-13" baseline="0" dirty="0">
                <a:solidFill>
                  <a:srgbClr val="FFFFFF"/>
                </a:solidFill>
                <a:latin typeface="Calibri"/>
              </a:rPr>
              <a:t>k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iinno</a:t>
            </a:r>
            <a:r>
              <a:rPr lang="tg-Cyrl-TJ" sz="4000" b="0" i="0" spc="-48" baseline="0" dirty="0">
                <a:solidFill>
                  <a:srgbClr val="FFFFFF"/>
                </a:solidFill>
                <a:latin typeface="Calibri"/>
              </a:rPr>
              <a:t>s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ti, </a:t>
            </a:r>
          </a:p>
          <a:p>
            <a:pPr marL="198120">
              <a:lnSpc>
                <a:spcPts val="3842"/>
              </a:lnSpc>
            </a:pP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ä</a:t>
            </a:r>
            <a:r>
              <a:rPr lang="tg-Cyrl-TJ" sz="4000" b="0" i="0" spc="-55" baseline="0" dirty="0">
                <a:solidFill>
                  <a:srgbClr val="FFFFFF"/>
                </a:solidFill>
                <a:latin typeface="Calibri"/>
              </a:rPr>
              <a:t>r</a:t>
            </a:r>
            <a:r>
              <a:rPr lang="tg-Cyrl-TJ" sz="4000" b="0" i="0" spc="-48" baseline="0" dirty="0">
                <a:solidFill>
                  <a:srgbClr val="FFFFFF"/>
                </a:solidFill>
                <a:latin typeface="Calibri"/>
              </a:rPr>
              <a:t>s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y</a:t>
            </a:r>
            <a:r>
              <a:rPr lang="tg-Cyrl-TJ" sz="4000" b="0" i="0" spc="-39" baseline="0" dirty="0">
                <a:solidFill>
                  <a:srgbClr val="FFFFFF"/>
                </a:solidFill>
                <a:latin typeface="Calibri"/>
              </a:rPr>
              <a:t>t</a:t>
            </a:r>
            <a:r>
              <a:rPr lang="tg-Cyrl-TJ" sz="4000" b="0" i="0" spc="0" baseline="0" dirty="0">
                <a:solidFill>
                  <a:srgbClr val="FFFFFF"/>
                </a:solidFill>
                <a:latin typeface="Calibri"/>
              </a:rPr>
              <a:t>ti?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21C225-5C4D-4168-90AF-3D263D72C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EC3E3-BA67-4DF6-99A3-92C27A62A98F}"/>
              </a:ext>
            </a:extLst>
          </p:cNvPr>
          <p:cNvSpPr txBox="1"/>
          <p:nvPr/>
        </p:nvSpPr>
        <p:spPr>
          <a:xfrm>
            <a:off x="964788" y="804333"/>
            <a:ext cx="3391900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Kaksivuotisen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esiopetuksen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kokeiluun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valittu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satunnais-otannalla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kuntia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tai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kunnista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koostuvia</a:t>
            </a:r>
            <a:r>
              <a:rPr lang="en-US" sz="3900" b="1" i="0" cap="all" spc="1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900" b="1" i="0" cap="all" spc="1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alueita</a:t>
            </a:r>
            <a:endParaRPr lang="en-US" sz="3900" cap="all" spc="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3A0ED-6663-4A25-A7AE-F78EAFEA8C06}"/>
              </a:ext>
            </a:extLst>
          </p:cNvPr>
          <p:cNvSpPr txBox="1"/>
          <p:nvPr/>
        </p:nvSpPr>
        <p:spPr>
          <a:xfrm>
            <a:off x="4748270" y="804333"/>
            <a:ext cx="7359267" cy="5882906"/>
          </a:xfrm>
          <a:prstGeom prst="rect">
            <a:avLst/>
          </a:prstGeom>
        </p:spPr>
        <p:txBody>
          <a:bodyPr vert="horz" lIns="45720" tIns="45720" rIns="45720" bIns="45720" rtlCol="0" anchor="ctr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800" b="1" i="0" dirty="0" err="1">
                <a:effectLst/>
              </a:rPr>
              <a:t>Opetus</a:t>
            </a:r>
            <a:r>
              <a:rPr lang="en-US" sz="2800" b="1" i="0" dirty="0">
                <a:effectLst/>
              </a:rPr>
              <a:t>- ja </a:t>
            </a:r>
            <a:r>
              <a:rPr lang="en-US" sz="2800" b="1" i="0" dirty="0" err="1">
                <a:effectLst/>
              </a:rPr>
              <a:t>kulttuuriministeriö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toteuttaa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kokeilun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kaksivuotisesta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esiopetuksesta</a:t>
            </a:r>
            <a:r>
              <a:rPr lang="en-US" sz="2800" b="1" i="0" dirty="0">
                <a:effectLst/>
              </a:rPr>
              <a:t>. </a:t>
            </a:r>
            <a:r>
              <a:rPr lang="en-US" sz="2800" b="1" i="0" dirty="0" err="1">
                <a:effectLst/>
              </a:rPr>
              <a:t>Kokeilu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kestää</a:t>
            </a:r>
            <a:r>
              <a:rPr lang="en-US" sz="2800" b="1" i="0" dirty="0">
                <a:effectLst/>
              </a:rPr>
              <a:t> </a:t>
            </a:r>
            <a:r>
              <a:rPr lang="en-US" sz="2800" b="1" i="0" dirty="0" err="1">
                <a:effectLst/>
              </a:rPr>
              <a:t>elokuun</a:t>
            </a:r>
            <a:r>
              <a:rPr lang="en-US" sz="2800" b="1" i="0" dirty="0">
                <a:effectLst/>
              </a:rPr>
              <a:t> 2021 </a:t>
            </a:r>
            <a:r>
              <a:rPr lang="en-US" sz="2800" b="1" i="0" dirty="0" err="1">
                <a:effectLst/>
              </a:rPr>
              <a:t>alusta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toukokuun</a:t>
            </a:r>
            <a:r>
              <a:rPr lang="en-US" sz="2800" b="1" i="0" dirty="0">
                <a:effectLst/>
              </a:rPr>
              <a:t> 2024 </a:t>
            </a:r>
            <a:r>
              <a:rPr lang="en-US" sz="2800" b="1" i="0" dirty="0" err="1">
                <a:effectLst/>
              </a:rPr>
              <a:t>loppuun</a:t>
            </a:r>
            <a:r>
              <a:rPr lang="en-US" sz="2800" b="1" i="0" dirty="0">
                <a:effectLst/>
              </a:rPr>
              <a:t>. </a:t>
            </a:r>
            <a:r>
              <a:rPr lang="en-US" sz="2800" b="1" i="0" dirty="0" err="1">
                <a:effectLst/>
              </a:rPr>
              <a:t>Kokeiluun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osallistuu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arviolta</a:t>
            </a:r>
            <a:r>
              <a:rPr lang="en-US" sz="2800" b="1" i="0" dirty="0">
                <a:effectLst/>
              </a:rPr>
              <a:t> </a:t>
            </a:r>
            <a:r>
              <a:rPr lang="en-US" sz="2800" b="1" i="0" dirty="0" err="1">
                <a:effectLst/>
              </a:rPr>
              <a:t>yhteensä</a:t>
            </a:r>
            <a:r>
              <a:rPr lang="en-US" sz="2800" b="1" i="0" dirty="0">
                <a:effectLst/>
              </a:rPr>
              <a:t> 10 000 </a:t>
            </a:r>
            <a:r>
              <a:rPr lang="en-US" sz="2800" b="1" i="0" dirty="0" err="1">
                <a:effectLst/>
              </a:rPr>
              <a:t>vuosina</a:t>
            </a:r>
            <a:r>
              <a:rPr lang="en-US" sz="2800" b="1" i="0" dirty="0">
                <a:effectLst/>
              </a:rPr>
              <a:t> 2016 tai 2017 </a:t>
            </a:r>
            <a:r>
              <a:rPr lang="en-US" sz="2800" b="1" i="0" dirty="0" err="1">
                <a:effectLst/>
              </a:rPr>
              <a:t>syntynyttä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lasta</a:t>
            </a:r>
            <a:r>
              <a:rPr lang="en-US" sz="2800" b="1" i="0" dirty="0">
                <a:effectLst/>
              </a:rPr>
              <a:t> (105 </a:t>
            </a:r>
            <a:r>
              <a:rPr lang="en-US" sz="2800" b="1" i="0" dirty="0" err="1">
                <a:effectLst/>
              </a:rPr>
              <a:t>kuntaa</a:t>
            </a:r>
            <a:r>
              <a:rPr lang="en-US" sz="2800" b="1" i="0" dirty="0">
                <a:effectLst/>
              </a:rPr>
              <a:t>).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b="1" i="0" dirty="0">
              <a:effectLst/>
            </a:endParaRPr>
          </a:p>
          <a:p>
            <a:pPr algn="l"/>
            <a:r>
              <a:rPr lang="fi-FI" sz="3100" b="1" i="0" dirty="0">
                <a:solidFill>
                  <a:srgbClr val="0F0F0F"/>
                </a:solidFill>
                <a:effectLst/>
                <a:latin typeface="myriad-pro"/>
              </a:rPr>
              <a:t>Kokeilun tarkoituksena on</a:t>
            </a:r>
          </a:p>
          <a:p>
            <a:pPr algn="l"/>
            <a:endParaRPr lang="fi-FI" sz="3100" b="1" i="0" dirty="0">
              <a:solidFill>
                <a:srgbClr val="0F0F0F"/>
              </a:solidFill>
              <a:effectLst/>
              <a:latin typeface="myriad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F0F0F"/>
                </a:solidFill>
                <a:effectLst/>
                <a:latin typeface="myriad-pro"/>
              </a:rPr>
              <a:t> </a:t>
            </a: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vahvistaa koulutuksellista tasa-arvoa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 kehittää esiopetuksen laatua ja vaikuttavuutta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 selvittää varhaiskasvatuksen sekä esi- ja alkuopetuksen välisiä jatkumoita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 selvittää perheiden palveluvalintoja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i="0" dirty="0">
                <a:solidFill>
                  <a:srgbClr val="0F0F0F"/>
                </a:solidFill>
                <a:effectLst/>
                <a:latin typeface="myriad-pro"/>
              </a:rPr>
              <a:t> saada tietoa kaksivuotisen esiopetuksen vaikutuksista lasten kehitys- ja oppimisedellytyksiin, sosiaalisiin taitoihin ja terveen itsetunnon muodostumiseen.    </a:t>
            </a:r>
          </a:p>
          <a:p>
            <a:pPr algn="l"/>
            <a:endParaRPr lang="fi-FI" sz="2800" b="0" i="0" dirty="0">
              <a:solidFill>
                <a:srgbClr val="0F0F0F"/>
              </a:solidFill>
              <a:effectLst/>
              <a:latin typeface="myriad-pro"/>
            </a:endParaRPr>
          </a:p>
          <a:p>
            <a:pPr algn="l"/>
            <a:r>
              <a:rPr lang="fi-FI" sz="2800" b="0" i="0" dirty="0">
                <a:solidFill>
                  <a:srgbClr val="0F0F0F"/>
                </a:solidFill>
                <a:effectLst/>
                <a:latin typeface="myriad-pro"/>
              </a:rPr>
              <a:t>Kaksivuotisen esiopetuksen kokeilu on osa opetus- ja kulttuuriministeriön Oikeus oppia –kehittämisohjelmaa.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6753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4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Freeform 145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Freeform 146"/>
          <p:cNvSpPr/>
          <p:nvPr/>
        </p:nvSpPr>
        <p:spPr>
          <a:xfrm>
            <a:off x="1194816" y="1737360"/>
            <a:ext cx="9966960" cy="0"/>
          </a:xfrm>
          <a:custGeom>
            <a:avLst/>
            <a:gdLst/>
            <a:ahLst/>
            <a:cxnLst/>
            <a:rect l="0" t="0" r="0" b="0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7"/>
          <p:cNvSpPr/>
          <p:nvPr/>
        </p:nvSpPr>
        <p:spPr>
          <a:xfrm>
            <a:off x="1189024" y="335245"/>
            <a:ext cx="9331978" cy="13728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4802" b="1" i="0" spc="-44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pp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imi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149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1" i="0" spc="-44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y</a:t>
            </a:r>
            <a:r>
              <a:rPr lang="tg-Cyrl-TJ" sz="4802" b="1" i="0" spc="-10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1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116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tg-Cyrl-TJ" sz="4802" b="1" i="0" spc="0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tg-Cyrl-TJ" sz="4802" b="1" i="0" spc="-68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tg-Cyrl-TJ" sz="4802" b="1" i="0" spc="1002" baseline="0" dirty="0">
                <a:solidFill>
                  <a:srgbClr val="3E3E3E"/>
                </a:solidFill>
                <a:latin typeface="Calibri-Light"/>
              </a:rPr>
              <a:t>-</a:t>
            </a:r>
            <a:r>
              <a:rPr lang="tg-Cyrl-TJ" sz="4802" b="1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1" i="0" spc="-56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1" i="0" spc="1004" baseline="0" dirty="0">
                <a:solidFill>
                  <a:srgbClr val="3E3E3E"/>
                </a:solidFill>
                <a:latin typeface="Calibri-Light"/>
              </a:rPr>
              <a:t>-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j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a al</a:t>
            </a:r>
            <a:r>
              <a:rPr lang="tg-Cyrl-TJ" sz="4802" b="1" i="0" spc="-10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tg-Cyrl-TJ" sz="4802" b="1" i="0" spc="-53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p</a:t>
            </a:r>
            <a:r>
              <a:rPr lang="tg-Cyrl-TJ" sz="4802" b="1" i="0" spc="-68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1" i="0" spc="-44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1" i="0" spc="-49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tg-Cyrl-TJ" sz="4802" b="1" i="0" spc="-58" baseline="0" dirty="0">
                <a:solidFill>
                  <a:srgbClr val="3E3E3E"/>
                </a:solidFill>
                <a:latin typeface="Calibri-Light"/>
              </a:rPr>
              <a:t>s </a:t>
            </a:r>
          </a:p>
          <a:p>
            <a:pPr marL="0">
              <a:lnSpc>
                <a:spcPts val="4899"/>
              </a:lnSpc>
            </a:pP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(O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PS</a:t>
            </a:r>
            <a:r>
              <a:rPr lang="tg-Cyrl-TJ" sz="4802" b="0" i="0" spc="-58" baseline="0" dirty="0">
                <a:solidFill>
                  <a:srgbClr val="3E3E3E"/>
                </a:solidFill>
                <a:latin typeface="Calibri-Light"/>
              </a:rPr>
              <a:t>2014)</a:t>
            </a:r>
          </a:p>
        </p:txBody>
      </p:sp>
      <p:sp>
        <p:nvSpPr>
          <p:cNvPr id="148" name="Rectangle 148"/>
          <p:cNvSpPr/>
          <p:nvPr/>
        </p:nvSpPr>
        <p:spPr>
          <a:xfrm>
            <a:off x="1097584" y="1794677"/>
            <a:ext cx="9971929" cy="3318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Lapse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 oma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su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uusia</a:t>
            </a:r>
            <a:r>
              <a:rPr lang="tg-Cyrl-TJ" sz="1895" b="0" i="0" spc="-19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oja ja </a:t>
            </a:r>
            <a:r>
              <a:rPr lang="tg-Cyrl-TJ" sz="1895" b="0" i="0" spc="-33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oja 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vuo</a:t>
            </a:r>
            <a:r>
              <a:rPr lang="tg-Cyrl-TJ" sz="1895" b="0" i="0" spc="-14" baseline="0" dirty="0">
                <a:solidFill>
                  <a:srgbClr val="FF0000"/>
                </a:solidFill>
                <a:latin typeface="Calibri"/>
              </a:rPr>
              <a:t>r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o</a:t>
            </a:r>
            <a:r>
              <a:rPr lang="tg-Cyrl-TJ" sz="1895" b="0" i="0" spc="-18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ai</a:t>
            </a:r>
            <a:r>
              <a:rPr lang="tg-Cyrl-TJ" sz="1895" b="0" i="0" spc="-2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u</a:t>
            </a:r>
            <a:r>
              <a:rPr lang="tg-Cyrl-TJ" sz="1895" b="0" i="0" spc="-12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u</a:t>
            </a:r>
            <a:r>
              <a:rPr lang="tg-Cyrl-TJ" sz="1895" b="0" i="0" spc="-2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sess</a:t>
            </a:r>
            <a:r>
              <a:rPr lang="tg-Cyrl-TJ" sz="1895" b="0" i="0" spc="374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oi</a:t>
            </a:r>
            <a:r>
              <a:rPr lang="tg-Cyrl-TJ" sz="1895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en la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en, ope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aji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n, eri y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eisöjen </a:t>
            </a:r>
          </a:p>
        </p:txBody>
      </p:sp>
      <p:sp>
        <p:nvSpPr>
          <p:cNvPr id="149" name="Rectangle 149"/>
          <p:cNvSpPr/>
          <p:nvPr/>
        </p:nvSpPr>
        <p:spPr>
          <a:xfrm>
            <a:off x="1189024" y="2069186"/>
            <a:ext cx="2459419" cy="288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ja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lähiympäri</a:t>
            </a:r>
            <a:r>
              <a:rPr lang="tg-Cyrl-TJ" sz="1895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ön </a:t>
            </a:r>
            <a:r>
              <a:rPr lang="tg-Cyrl-TJ" sz="1895" b="0" i="0" spc="-2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anssa.</a:t>
            </a:r>
          </a:p>
        </p:txBody>
      </p:sp>
      <p:sp>
        <p:nvSpPr>
          <p:cNvPr id="150" name="Rectangle 150"/>
          <p:cNvSpPr/>
          <p:nvPr/>
        </p:nvSpPr>
        <p:spPr>
          <a:xfrm>
            <a:off x="1097584" y="2434413"/>
            <a:ext cx="9347563" cy="3322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8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Oppiminen on</a:t>
            </a:r>
            <a:r>
              <a:rPr lang="tg-Cyrl-TJ" sz="1898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7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o</a:t>
            </a:r>
            <a:r>
              <a:rPr lang="tg-Cyrl-TJ" sz="1898" b="0" i="0" spc="-7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onai</a:t>
            </a:r>
            <a:r>
              <a:rPr lang="tg-Cyrl-TJ" sz="1898" b="0" i="0" spc="-25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1898" b="0" i="0" spc="-19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al</a:t>
            </a:r>
            <a:r>
              <a:rPr lang="tg-Cyrl-TJ" sz="1898" b="0" i="0" spc="-38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aine</a:t>
            </a:r>
            <a:r>
              <a:rPr lang="tg-Cyrl-TJ" sz="1898" b="0" i="0" spc="454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apah</a:t>
            </a:r>
            <a:r>
              <a:rPr lang="tg-Cyrl-TJ" sz="1898" b="0" i="0" spc="-1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uma, jossa</a:t>
            </a:r>
            <a:r>
              <a:rPr lang="tg-Cyrl-TJ" sz="1898" b="0" i="0" spc="-16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oimi</a:t>
            </a:r>
            <a:r>
              <a:rPr lang="tg-Cyrl-TJ" sz="1898" b="0" i="0" spc="-16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a, 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1898" b="0" i="0" spc="-14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eet, ai</a:t>
            </a:r>
            <a:r>
              <a:rPr lang="tg-Cyrl-TJ" sz="1898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ih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8" b="0" i="0" spc="-19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ainno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, </a:t>
            </a:r>
            <a:r>
              <a:rPr lang="tg-Cyrl-TJ" sz="1898" b="0" i="0" spc="-7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ehollis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et </a:t>
            </a:r>
          </a:p>
        </p:txBody>
      </p:sp>
      <p:sp>
        <p:nvSpPr>
          <p:cNvPr id="151" name="Rectangle 151"/>
          <p:cNvSpPr/>
          <p:nvPr/>
        </p:nvSpPr>
        <p:spPr>
          <a:xfrm>
            <a:off x="1189024" y="2709520"/>
            <a:ext cx="3313022" cy="288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-7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1895" b="0" i="0" spc="-7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emu</a:t>
            </a:r>
            <a:r>
              <a:rPr lang="tg-Cyrl-TJ" sz="1895" b="0" i="0" spc="-2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se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 ja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aj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elu yhdi</a:t>
            </a:r>
            <a:r>
              <a:rPr lang="tg-Cyrl-TJ" sz="1895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t.</a:t>
            </a:r>
          </a:p>
        </p:txBody>
      </p:sp>
      <p:sp>
        <p:nvSpPr>
          <p:cNvPr id="152" name="Rectangle 152"/>
          <p:cNvSpPr/>
          <p:nvPr/>
        </p:nvSpPr>
        <p:spPr>
          <a:xfrm>
            <a:off x="1097584" y="3077795"/>
            <a:ext cx="9481059" cy="3322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8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Ol</a:t>
            </a:r>
            <a:r>
              <a:rPr lang="tg-Cyrl-TJ" sz="1898" b="0" i="0" spc="-1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nnai</a:t>
            </a:r>
            <a:r>
              <a:rPr lang="tg-Cyrl-TJ" sz="1898" b="0" i="0" spc="-2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 oppimis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ssa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on 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la</a:t>
            </a:r>
            <a:r>
              <a:rPr lang="tg-Cyrl-TJ" sz="1898" b="0" i="0" spc="-25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en oma</a:t>
            </a:r>
            <a:r>
              <a:rPr lang="tg-Cyrl-TJ" sz="1898" b="0" i="0" spc="-23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oimi</a:t>
            </a:r>
            <a:r>
              <a:rPr lang="tg-Cyrl-TJ" sz="1898" b="0" i="0" spc="-18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a ja</a:t>
            </a:r>
            <a:r>
              <a:rPr lang="tg-Cyrl-TJ" sz="1898" b="0" i="0" spc="-16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luo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amus omiin mahdollisuu</a:t>
            </a:r>
            <a:r>
              <a:rPr lang="tg-Cyrl-TJ" sz="1898" b="0" i="0" spc="-25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siinsa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oppijana.</a:t>
            </a:r>
          </a:p>
        </p:txBody>
      </p:sp>
      <p:sp>
        <p:nvSpPr>
          <p:cNvPr id="153" name="Rectangle 153"/>
          <p:cNvSpPr/>
          <p:nvPr/>
        </p:nvSpPr>
        <p:spPr>
          <a:xfrm>
            <a:off x="1097584" y="3486825"/>
            <a:ext cx="7931716" cy="3318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La</a:t>
            </a:r>
            <a:r>
              <a:rPr lang="tg-Cyrl-TJ" sz="1895" b="0" i="0" spc="-2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en </a:t>
            </a:r>
            <a:r>
              <a:rPr lang="tg-Cyrl-TJ" sz="1895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ahdolla ja</a:t>
            </a:r>
            <a:r>
              <a:rPr lang="tg-Cyrl-TJ" sz="1895" b="0" i="0" spc="-21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5" b="0" i="0" spc="-69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ehi</a:t>
            </a:r>
            <a:r>
              <a:rPr lang="tg-Cyrl-TJ" sz="1895" b="0" i="0" spc="-4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-12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y</a:t>
            </a:r>
            <a:r>
              <a:rPr lang="tg-Cyrl-TJ" sz="1895" b="0" i="0" spc="-16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ällä </a:t>
            </a:r>
            <a:r>
              <a:rPr lang="tg-Cyrl-TJ" sz="1895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aidolla </a:t>
            </a:r>
            <a:r>
              <a:rPr lang="tg-Cyrl-TJ" sz="1895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oimia yhdessä</a:t>
            </a:r>
            <a:r>
              <a:rPr lang="tg-Cyrl-TJ" sz="1895" b="0" i="0" spc="-24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on merki</a:t>
            </a:r>
            <a:r>
              <a:rPr lang="tg-Cyrl-TJ" sz="1895" b="0" i="0" spc="-1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-19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ä oppimiselle.</a:t>
            </a:r>
          </a:p>
        </p:txBody>
      </p:sp>
      <p:sp>
        <p:nvSpPr>
          <p:cNvPr id="154" name="Rectangle 154"/>
          <p:cNvSpPr/>
          <p:nvPr/>
        </p:nvSpPr>
        <p:spPr>
          <a:xfrm>
            <a:off x="1097584" y="3895638"/>
            <a:ext cx="9657224" cy="3318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Oppimisen lä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tg-Cyrl-TJ" sz="1895" b="0" i="0" spc="-7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ana o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-2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unkin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lapsen 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aiemm</a:t>
            </a:r>
            <a:r>
              <a:rPr lang="tg-Cyrl-TJ" sz="1895" b="0" i="0" spc="-21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1895" b="0" i="0" spc="-12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5" b="0" i="0" spc="-71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o</a:t>
            </a:r>
            <a:r>
              <a:rPr lang="tg-Cyrl-TJ" sz="1895" b="0" i="0" spc="-71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emu</a:t>
            </a:r>
            <a:r>
              <a:rPr lang="tg-Cyrl-TJ" sz="1895" b="0" i="0" spc="-23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se</a:t>
            </a:r>
            <a:r>
              <a:rPr lang="tg-Cyrl-TJ" sz="1895" b="0" i="0" spc="-18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ja</a:t>
            </a:r>
            <a:r>
              <a:rPr lang="tg-Cyrl-TJ" sz="1895" b="0" i="0" spc="-2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hänen osaamisensa -&gt; 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ah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a </a:t>
            </a:r>
          </a:p>
        </p:txBody>
      </p:sp>
      <p:sp>
        <p:nvSpPr>
          <p:cNvPr id="155" name="Rectangle 155"/>
          <p:cNvSpPr/>
          <p:nvPr/>
        </p:nvSpPr>
        <p:spPr>
          <a:xfrm>
            <a:off x="1189024" y="4170147"/>
            <a:ext cx="2352462" cy="288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-1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silölli</a:t>
            </a:r>
            <a:r>
              <a:rPr lang="tg-Cyrl-TJ" sz="1895" b="0" i="0" spc="-21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-14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den m</a:t>
            </a:r>
            <a:r>
              <a:rPr lang="tg-Cyrl-TJ" sz="1895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rki</a:t>
            </a:r>
            <a:r>
              <a:rPr lang="tg-Cyrl-TJ" sz="1895" b="0" i="0" spc="-1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-19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s.</a:t>
            </a:r>
          </a:p>
        </p:txBody>
      </p:sp>
      <p:sp>
        <p:nvSpPr>
          <p:cNvPr id="156" name="Rectangle 156"/>
          <p:cNvSpPr/>
          <p:nvPr/>
        </p:nvSpPr>
        <p:spPr>
          <a:xfrm>
            <a:off x="1097584" y="4538422"/>
            <a:ext cx="9278429" cy="3322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8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Lapse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 ope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el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-16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1898" b="0" i="0" spc="-19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oimimaan 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yh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ei</a:t>
            </a:r>
            <a:r>
              <a:rPr lang="tg-Cyrl-TJ" sz="1898" b="0" i="0" spc="-27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1898" b="0" i="0" spc="-12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-21" baseline="0" dirty="0">
                <a:solidFill>
                  <a:srgbClr val="FF0000"/>
                </a:solidFill>
                <a:latin typeface="Calibri"/>
              </a:rPr>
              <a:t>y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öss</a:t>
            </a:r>
            <a:r>
              <a:rPr lang="tg-Cyrl-TJ" sz="1898" b="0" i="0" spc="468" baseline="0" dirty="0">
                <a:solidFill>
                  <a:srgbClr val="FF0000"/>
                </a:solidFill>
                <a:latin typeface="Calibri"/>
              </a:rPr>
              <a:t>ä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muiden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2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anssa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ja ase</a:t>
            </a:r>
            <a:r>
              <a:rPr lang="tg-Cyrl-TJ" sz="1898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amaan 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-19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1898" b="0" i="0" spc="-16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oi</a:t>
            </a:r>
            <a:r>
              <a:rPr lang="tg-Cyrl-TJ" sz="1898" b="0" i="0" spc="-4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-37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FF0000"/>
                </a:solidFill>
                <a:latin typeface="Calibri"/>
              </a:rPr>
              <a:t>ei</a:t>
            </a:r>
            <a:r>
              <a:rPr lang="tg-Cyrl-TJ" sz="1898" b="0" i="0" spc="-4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1898" b="0" i="0" spc="477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omall</a:t>
            </a:r>
            <a:r>
              <a:rPr lang="tg-Cyrl-TJ" sz="1898" b="0" i="0" spc="-1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 ja </a:t>
            </a:r>
          </a:p>
        </p:txBody>
      </p:sp>
      <p:sp>
        <p:nvSpPr>
          <p:cNvPr id="157" name="Rectangle 157"/>
          <p:cNvSpPr/>
          <p:nvPr/>
        </p:nvSpPr>
        <p:spPr>
          <a:xfrm>
            <a:off x="1189024" y="4813529"/>
            <a:ext cx="2095043" cy="2889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yh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eiselle </a:t>
            </a:r>
            <a:r>
              <a:rPr lang="tg-Cyrl-TJ" sz="1895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5" b="0" i="0" spc="0" baseline="0" dirty="0">
                <a:solidFill>
                  <a:srgbClr val="3E3E3E"/>
                </a:solidFill>
                <a:latin typeface="Calibri"/>
              </a:rPr>
              <a:t>oiminnalle</a:t>
            </a:r>
          </a:p>
        </p:txBody>
      </p:sp>
      <p:sp>
        <p:nvSpPr>
          <p:cNvPr id="158" name="Rectangle 158"/>
          <p:cNvSpPr/>
          <p:nvPr/>
        </p:nvSpPr>
        <p:spPr>
          <a:xfrm>
            <a:off x="1097584" y="5178756"/>
            <a:ext cx="7685658" cy="3322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1898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Uusi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n 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1898" b="0" i="0" spc="-1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ojen ja</a:t>
            </a:r>
            <a:r>
              <a:rPr lang="tg-Cyrl-TJ" sz="1898" b="0" i="0" spc="-16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1898" b="0" i="0" spc="-3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ojen oppimis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-1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ulisi he</a:t>
            </a:r>
            <a:r>
              <a:rPr lang="tg-Cyrl-TJ" sz="1898" b="0" i="0" spc="-38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tg-Cyrl-TJ" sz="1898" b="0" i="0" spc="-21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1898" b="0" i="0" spc="-37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ää lapsissa</a:t>
            </a:r>
            <a:r>
              <a:rPr lang="tg-Cyrl-TJ" sz="1898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halun oppia</a:t>
            </a:r>
            <a:r>
              <a:rPr lang="tg-Cyrl-TJ" sz="1898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1898" b="0" i="0" spc="0" baseline="0" dirty="0">
                <a:solidFill>
                  <a:srgbClr val="3E3E3E"/>
                </a:solidFill>
                <a:latin typeface="Calibri"/>
              </a:rPr>
              <a:t>lisää.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15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Freeform 161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>
            <a:off x="1194816" y="1737360"/>
            <a:ext cx="9966960" cy="0"/>
          </a:xfrm>
          <a:custGeom>
            <a:avLst/>
            <a:gdLst/>
            <a:ahLst/>
            <a:cxnLst/>
            <a:rect l="0" t="0" r="0" b="0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>
            <a:off x="0" y="5423916"/>
            <a:ext cx="12192000" cy="728472"/>
          </a:xfrm>
          <a:custGeom>
            <a:avLst/>
            <a:gdLst/>
            <a:ahLst/>
            <a:cxnLst/>
            <a:rect l="0" t="0" r="0" b="0"/>
            <a:pathLst>
              <a:path w="9299448" h="728472">
                <a:moveTo>
                  <a:pt x="0" y="728472"/>
                </a:moveTo>
                <a:lnTo>
                  <a:pt x="9299448" y="728472"/>
                </a:lnTo>
                <a:lnTo>
                  <a:pt x="9299448" y="0"/>
                </a:lnTo>
                <a:lnTo>
                  <a:pt x="0" y="0"/>
                </a:lnTo>
                <a:lnTo>
                  <a:pt x="0" y="728472"/>
                </a:lnTo>
                <a:close/>
              </a:path>
            </a:pathLst>
          </a:custGeom>
          <a:solidFill>
            <a:schemeClr val="accent3"/>
          </a:solidFill>
          <a:ln w="609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>
            <a:off x="1479803" y="5423916"/>
            <a:ext cx="9299448" cy="728472"/>
          </a:xfrm>
          <a:custGeom>
            <a:avLst/>
            <a:gdLst/>
            <a:ahLst/>
            <a:cxnLst/>
            <a:rect l="0" t="0" r="0" b="0"/>
            <a:pathLst>
              <a:path w="9299448" h="728472">
                <a:moveTo>
                  <a:pt x="0" y="728472"/>
                </a:moveTo>
                <a:lnTo>
                  <a:pt x="9299448" y="728472"/>
                </a:lnTo>
                <a:lnTo>
                  <a:pt x="9299448" y="0"/>
                </a:lnTo>
                <a:lnTo>
                  <a:pt x="0" y="0"/>
                </a:lnTo>
                <a:lnTo>
                  <a:pt x="0" y="728472"/>
                </a:lnTo>
                <a:close/>
              </a:path>
            </a:pathLst>
          </a:custGeom>
          <a:noFill/>
          <a:ln w="15240" cap="flat" cmpd="sng">
            <a:solidFill>
              <a:srgbClr val="6F952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Rectangle 165"/>
          <p:cNvSpPr/>
          <p:nvPr/>
        </p:nvSpPr>
        <p:spPr>
          <a:xfrm>
            <a:off x="1189024" y="335245"/>
            <a:ext cx="8818201" cy="13540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YH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EI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N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N</a:t>
            </a:r>
            <a:r>
              <a:rPr lang="tg-Cyrl-TJ" sz="4802" b="0" i="0" spc="-101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ÄS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0" i="0" spc="-68" baseline="0" dirty="0">
                <a:solidFill>
                  <a:srgbClr val="3E3E3E"/>
                </a:solidFill>
                <a:latin typeface="Calibri-Light"/>
              </a:rPr>
              <a:t>Y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101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L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0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-101" baseline="0" dirty="0">
                <a:solidFill>
                  <a:srgbClr val="3E3E3E"/>
                </a:solidFill>
                <a:latin typeface="Calibri-Light"/>
              </a:rPr>
              <a:t>J</a:t>
            </a:r>
            <a:r>
              <a:rPr lang="tg-Cyrl-TJ" sz="4802" b="0" i="0" spc="-51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-54" baseline="0" dirty="0">
                <a:solidFill>
                  <a:srgbClr val="3E3E3E"/>
                </a:solidFill>
                <a:latin typeface="Calibri-Light"/>
              </a:rPr>
              <a:t>-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L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0" i="0" spc="-63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92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0" i="0" spc="-87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423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 </a:t>
            </a:r>
          </a:p>
          <a:p>
            <a:pPr marL="0">
              <a:lnSpc>
                <a:spcPts val="4899"/>
              </a:lnSpc>
            </a:pP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tg-Cyrl-TJ" sz="4802" b="0" i="0" spc="-63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AA</a:t>
            </a:r>
            <a:r>
              <a:rPr lang="tg-Cyrl-TJ" sz="4802" b="0" i="0" spc="-49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tg-Cyrl-TJ" sz="4802" b="0" i="0" spc="-44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tg-Cyrl-TJ" sz="4802" b="0" i="0" spc="-39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92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tg-Cyrl-TJ" sz="4802" b="0" i="0" spc="-63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tg-Cyrl-TJ" sz="4802" b="0" i="0" spc="-423" baseline="0" dirty="0">
                <a:solidFill>
                  <a:srgbClr val="3E3E3E"/>
                </a:solidFill>
                <a:latin typeface="Calibri-Light"/>
              </a:rPr>
              <a:t>TA</a:t>
            </a:r>
          </a:p>
        </p:txBody>
      </p:sp>
      <p:sp>
        <p:nvSpPr>
          <p:cNvPr id="166" name="Rectangle 166"/>
          <p:cNvSpPr/>
          <p:nvPr/>
        </p:nvSpPr>
        <p:spPr>
          <a:xfrm>
            <a:off x="1097584" y="1779852"/>
            <a:ext cx="9738592" cy="4914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07" b="0" i="0" spc="648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Laaja-alaisel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l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07" b="0" i="0" spc="-83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osaa</a:t>
            </a:r>
            <a:r>
              <a:rPr lang="tg-Cyrl-TJ" sz="2807" b="0" i="0" spc="-15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isella</a:t>
            </a:r>
            <a:r>
              <a:rPr lang="tg-Cyrl-TJ" sz="2807" b="0" i="0" spc="-54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ar</a:t>
            </a:r>
            <a:r>
              <a:rPr lang="tg-Cyrl-TJ" sz="2807" b="0" i="0" spc="-9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oi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-31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aa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-59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tg-Cyrl-TJ" sz="2807" b="0" i="0" spc="-3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, 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2807" b="0" i="0" spc="-26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oje</a:t>
            </a:r>
            <a:r>
              <a:rPr lang="tg-Cyrl-TJ" sz="2807" b="0" i="0" spc="-16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,</a:t>
            </a:r>
            <a:r>
              <a:rPr lang="tg-Cyrl-TJ" sz="2807" b="0" i="0" spc="-4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ar</a:t>
            </a:r>
            <a:r>
              <a:rPr lang="tg-Cyrl-TJ" sz="2807" b="0" i="0" spc="-23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, </a:t>
            </a:r>
          </a:p>
        </p:txBody>
      </p:sp>
      <p:sp>
        <p:nvSpPr>
          <p:cNvPr id="167" name="Rectangle 167"/>
          <p:cNvSpPr/>
          <p:nvPr/>
        </p:nvSpPr>
        <p:spPr>
          <a:xfrm>
            <a:off x="1189024" y="2227088"/>
            <a:ext cx="9830654" cy="11966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ase</a:t>
            </a:r>
            <a:r>
              <a:rPr lang="tg-Cyrl-TJ" sz="2810" b="0" i="0" spc="-4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ei</a:t>
            </a:r>
            <a:r>
              <a:rPr lang="tg-Cyrl-TJ" sz="2810" b="0" i="0" spc="-17" baseline="0" dirty="0">
                <a:solidFill>
                  <a:srgbClr val="3E3E3E"/>
                </a:solidFill>
                <a:latin typeface="Calibri"/>
              </a:rPr>
              <a:t>d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2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ja 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d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on</a:t>
            </a:r>
            <a:r>
              <a:rPr lang="tg-Cyrl-TJ" sz="2810" b="0" i="0" spc="-17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odo</a:t>
            </a:r>
            <a:r>
              <a:rPr lang="tg-Cyrl-TJ" sz="2810" b="0" i="0" spc="-17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10" b="0" i="0" spc="-17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aa </a:t>
            </a:r>
            <a:r>
              <a:rPr lang="tg-Cyrl-TJ" sz="2810" b="0" i="0" spc="-10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tg-Cyrl-TJ" sz="2810" b="0" i="0" spc="-9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onais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uu</a:t>
            </a:r>
            <a:r>
              <a:rPr lang="tg-Cyrl-TJ" sz="2810" b="0" i="0" spc="-5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a.</a:t>
            </a:r>
            <a:r>
              <a:rPr lang="tg-Cyrl-TJ" sz="2810" b="0" i="0" spc="-37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Se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ar</a:t>
            </a:r>
            <a:r>
              <a:rPr lang="tg-Cyrl-TJ" sz="2810" b="0" i="0" spc="-10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oi</a:t>
            </a:r>
            <a:r>
              <a:rPr lang="tg-Cyrl-TJ" sz="2810" b="0" i="0" spc="-5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aa </a:t>
            </a:r>
          </a:p>
          <a:p>
            <a:pPr marL="0">
              <a:lnSpc>
                <a:spcPts val="3025"/>
              </a:lnSpc>
            </a:pPr>
            <a:r>
              <a:rPr lang="tg-Cyrl-TJ" sz="2807" b="0" i="0" spc="-59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-26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ös</a:t>
            </a:r>
            <a:r>
              <a:rPr lang="tg-Cyrl-TJ" sz="2807" b="0" i="0" spc="-34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ky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07" b="0" i="0" spc="-48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-5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07" b="0" i="0" spc="-48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tg-Cyrl-TJ" sz="2807" b="0" i="0" spc="-5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ää</a:t>
            </a:r>
            <a:r>
              <a:rPr lang="tg-Cyrl-TJ" sz="2807" b="0" i="0" spc="-3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tg-Cyrl-TJ" sz="2807" b="0" i="0" spc="-3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oja ja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oja</a:t>
            </a:r>
            <a:r>
              <a:rPr lang="tg-Cyrl-TJ" sz="2807" b="0" i="0" spc="-37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tila</a:t>
            </a:r>
            <a:r>
              <a:rPr lang="tg-Cyrl-TJ" sz="2807" b="0" i="0" spc="-3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5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n 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d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elly</a:t>
            </a:r>
            <a:r>
              <a:rPr lang="tg-Cyrl-TJ" sz="2807" b="0" i="0" spc="-54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ällä</a:t>
            </a:r>
            <a:r>
              <a:rPr lang="tg-Cyrl-TJ" sz="2807" b="0" i="0" spc="-8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07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07" b="0" i="0" spc="-48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07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alla. </a:t>
            </a:r>
          </a:p>
          <a:p>
            <a:pPr marL="0">
              <a:lnSpc>
                <a:spcPts val="3024"/>
              </a:lnSpc>
            </a:pP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Laaja-alai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2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36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oppimi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 j</a:t>
            </a:r>
            <a:r>
              <a:rPr lang="tg-Cyrl-TJ" sz="2810" b="0" i="0" spc="-2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-3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uu läpi</a:t>
            </a:r>
            <a:r>
              <a:rPr lang="tg-Cyrl-TJ" sz="2810" b="0" i="0" spc="-5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elä</a:t>
            </a:r>
            <a:r>
              <a:rPr lang="tg-Cyrl-TJ" sz="2810" b="0" i="0" spc="-23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n.</a:t>
            </a:r>
          </a:p>
        </p:txBody>
      </p:sp>
      <p:sp>
        <p:nvSpPr>
          <p:cNvPr id="168" name="Rectangle 168"/>
          <p:cNvSpPr/>
          <p:nvPr/>
        </p:nvSpPr>
        <p:spPr>
          <a:xfrm>
            <a:off x="1097584" y="3496040"/>
            <a:ext cx="9734785" cy="8761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10" b="0" i="0" spc="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Laaja-alaise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6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oppimisen </a:t>
            </a:r>
            <a:r>
              <a:rPr lang="tg-Cyrl-TJ" sz="2810" b="0" i="0" spc="-10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tg-Cyrl-TJ" sz="2810" b="0" i="0" spc="-4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ty</a:t>
            </a:r>
            <a:r>
              <a:rPr lang="tg-Cyrl-TJ" sz="2810" b="0" i="0" spc="-15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ise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tg-Cyrl-TJ" sz="2810" b="0" i="0" spc="-2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tg-Cyrl-TJ" sz="2810" b="0" i="0" spc="-5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aa</a:t>
            </a:r>
            <a:r>
              <a:rPr lang="tg-Cyrl-TJ" sz="2810" b="0" i="0" spc="-66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tg-Cyrl-TJ" sz="2810" b="0" i="0" spc="-34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osisäl</a:t>
            </a:r>
            <a:r>
              <a:rPr lang="tg-Cyrl-TJ" sz="281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3E3E3E"/>
                </a:solidFill>
                <a:latin typeface="Calibri"/>
              </a:rPr>
              <a:t>öjä </a:t>
            </a:r>
          </a:p>
          <a:p>
            <a:pPr marL="91439">
              <a:lnSpc>
                <a:spcPts val="3026"/>
              </a:lnSpc>
            </a:pP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tg-Cyrl-TJ" sz="2807" b="0" i="0" spc="-12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3E3E3E"/>
                </a:solidFill>
                <a:latin typeface="Calibri"/>
              </a:rPr>
              <a:t> se, 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i</a:t>
            </a:r>
            <a:r>
              <a:rPr lang="tg-Cyrl-TJ" sz="2807" b="0" i="0" spc="-26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07" b="0" i="0" spc="-29" baseline="0" dirty="0">
                <a:solidFill>
                  <a:srgbClr val="FF0000"/>
                </a:solidFill>
                <a:latin typeface="Calibri"/>
              </a:rPr>
              <a:t>y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ös</a:t>
            </a:r>
            <a:r>
              <a:rPr lang="tg-Cyrl-TJ" sz="2807" b="0" i="0" spc="-102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07" b="0" i="0" spc="-1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ellää</a:t>
            </a:r>
            <a:r>
              <a:rPr lang="tg-Cyrl-TJ" sz="2807" b="0" i="0" spc="-15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,</a:t>
            </a:r>
            <a:r>
              <a:rPr lang="tg-Cyrl-TJ" sz="2807" b="0" i="0" spc="-34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m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illaise</a:t>
            </a:r>
            <a:r>
              <a:rPr lang="tg-Cyrl-TJ" sz="2807" b="0" i="0" spc="-37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si</a:t>
            </a:r>
            <a:r>
              <a:rPr lang="tg-Cyrl-TJ" sz="2807" b="0" i="0" spc="-46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op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p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imi</a:t>
            </a:r>
            <a:r>
              <a:rPr lang="tg-Cyrl-TJ" sz="2807" b="0" i="0" spc="-40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y</a:t>
            </a:r>
            <a:r>
              <a:rPr lang="tg-Cyrl-TJ" sz="2807" b="0" i="0" spc="-12" baseline="0" dirty="0">
                <a:solidFill>
                  <a:srgbClr val="FF0000"/>
                </a:solidFill>
                <a:latin typeface="Calibri"/>
              </a:rPr>
              <a:t>mp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äri</a:t>
            </a:r>
            <a:r>
              <a:rPr lang="tg-Cyrl-TJ" sz="2807" b="0" i="0" spc="-15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2807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07" b="0" i="0" spc="0" baseline="0" dirty="0">
                <a:solidFill>
                  <a:srgbClr val="FF0000"/>
                </a:solidFill>
                <a:latin typeface="Calibri"/>
              </a:rPr>
              <a:t>öt </a:t>
            </a:r>
          </a:p>
        </p:txBody>
      </p:sp>
      <p:sp>
        <p:nvSpPr>
          <p:cNvPr id="169" name="Rectangle 169"/>
          <p:cNvSpPr/>
          <p:nvPr/>
        </p:nvSpPr>
        <p:spPr>
          <a:xfrm>
            <a:off x="1189024" y="4328049"/>
            <a:ext cx="8975321" cy="4283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10" b="0" i="0" spc="-45" baseline="0" dirty="0">
                <a:solidFill>
                  <a:srgbClr val="FF0000"/>
                </a:solidFill>
                <a:latin typeface="Calibri"/>
              </a:rPr>
              <a:t>r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2810" b="0" i="0" spc="-104" baseline="0" dirty="0">
                <a:solidFill>
                  <a:srgbClr val="FF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20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31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aa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ja </a:t>
            </a:r>
            <a:r>
              <a:rPr lang="tg-Cyrl-TJ" sz="2810" b="0" i="0" spc="-15" baseline="0" dirty="0">
                <a:solidFill>
                  <a:srgbClr val="FF0000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i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20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 la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15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18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op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p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i</a:t>
            </a:r>
            <a:r>
              <a:rPr lang="tg-Cyrl-TJ" sz="2810" b="0" i="0" spc="-12" baseline="0" dirty="0">
                <a:solidFill>
                  <a:srgbClr val="FF0000"/>
                </a:solidFill>
                <a:latin typeface="Calibri"/>
              </a:rPr>
              <a:t>m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i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s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a</a:t>
            </a:r>
            <a:r>
              <a:rPr lang="tg-Cyrl-TJ" sz="2810" b="0" i="0" spc="-37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ja</a:t>
            </a:r>
            <a:r>
              <a:rPr lang="tg-Cyrl-TJ" sz="2810" b="0" i="0" spc="-15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-60" baseline="0" dirty="0">
                <a:solidFill>
                  <a:srgbClr val="FF0000"/>
                </a:solidFill>
                <a:latin typeface="Calibri"/>
              </a:rPr>
              <a:t>h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yvi</a:t>
            </a:r>
            <a:r>
              <a:rPr lang="tg-Cyrl-TJ" sz="2810" b="0" i="0" spc="-5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-23" baseline="0" dirty="0">
                <a:solidFill>
                  <a:srgbClr val="FF0000"/>
                </a:solidFill>
                <a:latin typeface="Calibri"/>
              </a:rPr>
              <a:t>v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oi</a:t>
            </a:r>
            <a:r>
              <a:rPr lang="tg-Cyrl-TJ" sz="2810" b="0" i="0" spc="-37" baseline="0" dirty="0">
                <a:solidFill>
                  <a:srgbClr val="FF0000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tia</a:t>
            </a:r>
            <a:r>
              <a:rPr lang="tg-Cyrl-TJ" sz="2810" b="0" i="0" spc="-65" baseline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u</a:t>
            </a:r>
            <a:r>
              <a:rPr lang="tg-Cyrl-TJ" sz="2810" b="0" i="0" spc="-31" baseline="0" dirty="0">
                <a:solidFill>
                  <a:srgbClr val="FF0000"/>
                </a:solidFill>
                <a:latin typeface="Calibri"/>
              </a:rPr>
              <a:t>e</a:t>
            </a:r>
            <a:r>
              <a:rPr lang="tg-Cyrl-TJ" sz="2810" b="0" i="0" spc="-29" baseline="0" dirty="0">
                <a:solidFill>
                  <a:srgbClr val="FF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FF0000"/>
                </a:solidFill>
                <a:latin typeface="Calibri"/>
              </a:rPr>
              <a:t>aa</a:t>
            </a:r>
            <a:r>
              <a:rPr lang="tg-Cyrl-TJ" sz="2810" b="0" i="0" spc="-17" baseline="0" dirty="0">
                <a:solidFill>
                  <a:srgbClr val="FF0000"/>
                </a:solidFill>
                <a:latin typeface="Calibri"/>
              </a:rPr>
              <a:t>n.</a:t>
            </a:r>
          </a:p>
        </p:txBody>
      </p:sp>
      <p:sp>
        <p:nvSpPr>
          <p:cNvPr id="170" name="Rectangle 170"/>
          <p:cNvSpPr/>
          <p:nvPr/>
        </p:nvSpPr>
        <p:spPr>
          <a:xfrm>
            <a:off x="1798954" y="5355504"/>
            <a:ext cx="8737778" cy="8552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Mi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si </a:t>
            </a:r>
            <a:r>
              <a:rPr lang="tg-Cyrl-TJ" sz="2810" b="0" i="0" spc="-107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o</a:t>
            </a:r>
            <a:r>
              <a:rPr lang="tg-Cyrl-TJ" sz="2810" b="0" i="0" spc="-96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onaisop</a:t>
            </a:r>
            <a:r>
              <a:rPr lang="tg-Cyrl-TJ" sz="2810" b="0" i="0" spc="-37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-17" baseline="0" dirty="0">
                <a:solidFill>
                  <a:srgbClr val="000000"/>
                </a:solidFill>
                <a:latin typeface="Calibri"/>
              </a:rPr>
              <a:t>u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se</a:t>
            </a:r>
            <a:r>
              <a:rPr lang="tg-Cyrl-TJ" sz="2810" b="0" i="0" spc="-15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/ e</a:t>
            </a:r>
            <a:r>
              <a:rPr lang="tg-Cyrl-TJ" sz="2810" b="0" i="0" spc="-12" baseline="0" dirty="0">
                <a:solidFill>
                  <a:srgbClr val="000000"/>
                </a:solidFill>
                <a:latin typeface="Calibri"/>
              </a:rPr>
              <a:t>h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y</a:t>
            </a:r>
            <a:r>
              <a:rPr lang="tg-Cyrl-TJ" sz="2810" b="0" i="0" spc="-29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ty</a:t>
            </a:r>
            <a:r>
              <a:rPr lang="tg-Cyrl-TJ" sz="2810" b="0" i="0" spc="-17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10" b="0" i="0" spc="-12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op</a:t>
            </a:r>
            <a:r>
              <a:rPr lang="tg-Cyrl-TJ" sz="2810" b="0" i="0" spc="-37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-17" baseline="0" dirty="0">
                <a:solidFill>
                  <a:srgbClr val="000000"/>
                </a:solidFill>
                <a:latin typeface="Calibri"/>
              </a:rPr>
              <a:t>u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se</a:t>
            </a:r>
            <a:r>
              <a:rPr lang="tg-Cyrl-TJ" sz="2810" b="0" i="0" spc="-15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10" b="0" i="0" spc="-12" baseline="0" dirty="0">
                <a:solidFill>
                  <a:srgbClr val="000000"/>
                </a:solidFill>
                <a:latin typeface="Calibri"/>
              </a:rPr>
              <a:t>p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eria</a:t>
            </a:r>
            <a:r>
              <a:rPr lang="tg-Cyrl-TJ" sz="2810" b="0" i="0" spc="-31" baseline="0" dirty="0">
                <a:solidFill>
                  <a:srgbClr val="000000"/>
                </a:solidFill>
                <a:latin typeface="Calibri"/>
              </a:rPr>
              <a:t>a</a:t>
            </a:r>
            <a:r>
              <a:rPr lang="tg-Cyrl-TJ" sz="2810" b="0" i="0" spc="-54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-29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-40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10" b="0" i="0" spc="0" baseline="0" dirty="0">
                <a:solidFill>
                  <a:srgbClr val="000000"/>
                </a:solidFill>
                <a:latin typeface="Calibri"/>
              </a:rPr>
              <a:t>t </a:t>
            </a:r>
          </a:p>
          <a:p>
            <a:pPr marL="1094486">
              <a:lnSpc>
                <a:spcPts val="3361"/>
              </a:lnSpc>
            </a:pPr>
            <a:r>
              <a:rPr lang="tg-Cyrl-TJ" sz="2807" b="0" i="0" spc="-17" baseline="0" dirty="0">
                <a:solidFill>
                  <a:srgbClr val="000000"/>
                </a:solidFill>
                <a:latin typeface="Calibri"/>
              </a:rPr>
              <a:t>o</a:t>
            </a:r>
            <a:r>
              <a:rPr lang="tg-Cyrl-TJ" sz="2807" b="0" i="0" spc="-45" baseline="0" dirty="0">
                <a:solidFill>
                  <a:srgbClr val="000000"/>
                </a:solidFill>
                <a:latin typeface="Calibri"/>
              </a:rPr>
              <a:t>v</a:t>
            </a:r>
            <a:r>
              <a:rPr lang="tg-Cyrl-TJ" sz="2807" b="0" i="0" spc="-26" baseline="0" dirty="0">
                <a:solidFill>
                  <a:srgbClr val="000000"/>
                </a:solidFill>
                <a:latin typeface="Calibri"/>
              </a:rPr>
              <a:t>a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07" b="0" i="0" spc="-15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07" b="0" i="0" spc="-45" baseline="0" dirty="0">
                <a:solidFill>
                  <a:srgbClr val="000000"/>
                </a:solidFill>
                <a:latin typeface="Calibri"/>
              </a:rPr>
              <a:t>v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aa</a:t>
            </a:r>
            <a:r>
              <a:rPr lang="tg-Cyrl-TJ" sz="2807" b="0" i="0" spc="-45" baseline="0" dirty="0">
                <a:solidFill>
                  <a:srgbClr val="000000"/>
                </a:solidFill>
                <a:latin typeface="Calibri"/>
              </a:rPr>
              <a:t>r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assa</a:t>
            </a:r>
            <a:r>
              <a:rPr lang="tg-Cyrl-TJ" sz="2807" b="0" i="0" spc="-59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07" b="0" i="0" spc="-45" baseline="0" dirty="0">
                <a:solidFill>
                  <a:srgbClr val="000000"/>
                </a:solidFill>
                <a:latin typeface="Calibri"/>
              </a:rPr>
              <a:t>v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äi</a:t>
            </a:r>
            <a:r>
              <a:rPr lang="tg-Cyrl-TJ" sz="2807" b="0" i="0" spc="-17" baseline="0" dirty="0">
                <a:solidFill>
                  <a:srgbClr val="000000"/>
                </a:solidFill>
                <a:latin typeface="Calibri"/>
              </a:rPr>
              <a:t>s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07" b="0" i="0" spc="-54" baseline="0" dirty="0">
                <a:solidFill>
                  <a:srgbClr val="000000"/>
                </a:solidFill>
                <a:latin typeface="Calibri"/>
              </a:rPr>
              <a:t>y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ä</a:t>
            </a:r>
            <a:r>
              <a:rPr lang="tg-Cyrl-TJ" sz="2807" b="0" i="0" spc="-37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al</a:t>
            </a:r>
            <a:r>
              <a:rPr lang="tg-Cyrl-TJ" sz="2807" b="0" i="0" spc="-29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07" b="0" i="0" spc="-12" baseline="0" dirty="0">
                <a:solidFill>
                  <a:srgbClr val="000000"/>
                </a:solidFill>
                <a:latin typeface="Calibri"/>
              </a:rPr>
              <a:t>u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op</a:t>
            </a:r>
            <a:r>
              <a:rPr lang="tg-Cyrl-TJ" sz="2807" b="0" i="0" spc="-34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t</a:t>
            </a:r>
            <a:r>
              <a:rPr lang="tg-Cyrl-TJ" sz="2807" b="0" i="0" spc="-15" baseline="0" dirty="0">
                <a:solidFill>
                  <a:srgbClr val="000000"/>
                </a:solidFill>
                <a:latin typeface="Calibri"/>
              </a:rPr>
              <a:t>u</a:t>
            </a:r>
            <a:r>
              <a:rPr lang="tg-Cyrl-TJ" sz="2807" b="0" i="0" spc="-31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se</a:t>
            </a:r>
            <a:r>
              <a:rPr lang="tg-Cyrl-TJ" sz="2807" b="0" i="0" spc="-12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 jäl</a:t>
            </a:r>
            <a:r>
              <a:rPr lang="tg-Cyrl-TJ" sz="2807" b="0" i="0" spc="-99" baseline="0" dirty="0">
                <a:solidFill>
                  <a:srgbClr val="000000"/>
                </a:solidFill>
                <a:latin typeface="Calibri"/>
              </a:rPr>
              <a:t>k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07" b="0" i="0" spc="-15" baseline="0" dirty="0">
                <a:solidFill>
                  <a:srgbClr val="000000"/>
                </a:solidFill>
                <a:latin typeface="Calibri"/>
              </a:rPr>
              <a:t>e</a:t>
            </a:r>
            <a:r>
              <a:rPr lang="tg-Cyrl-TJ" sz="2807" b="0" i="0" spc="-12" baseline="0" dirty="0">
                <a:solidFill>
                  <a:srgbClr val="000000"/>
                </a:solidFill>
                <a:latin typeface="Calibri"/>
              </a:rPr>
              <a:t>n</a:t>
            </a:r>
            <a:r>
              <a:rPr lang="tg-Cyrl-TJ" sz="2807" b="0" i="0" spc="0" baseline="0" dirty="0">
                <a:solidFill>
                  <a:srgbClr val="000000"/>
                </a:solidFill>
                <a:latin typeface="Calibri"/>
              </a:rPr>
              <a:t>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50" descr="Abstract backtground of soap bubble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282" y="0"/>
            <a:ext cx="10403474" cy="6858000"/>
          </a:xfrm>
          <a:prstGeom prst="rect">
            <a:avLst/>
          </a:prstGeom>
          <a:noFill/>
        </p:spPr>
      </p:pic>
      <p:sp>
        <p:nvSpPr>
          <p:cNvPr id="151" name="Freeform 151"/>
          <p:cNvSpPr/>
          <p:nvPr/>
        </p:nvSpPr>
        <p:spPr>
          <a:xfrm>
            <a:off x="1293875" y="401656"/>
            <a:ext cx="7202096" cy="6054687"/>
          </a:xfrm>
          <a:custGeom>
            <a:avLst/>
            <a:gdLst/>
            <a:ahLst/>
            <a:cxnLst/>
            <a:rect l="0" t="0" r="0" b="0"/>
            <a:pathLst>
              <a:path w="6858001" h="4800600">
                <a:moveTo>
                  <a:pt x="0" y="211710"/>
                </a:moveTo>
                <a:cubicBezTo>
                  <a:pt x="0" y="94742"/>
                  <a:pt x="94742" y="0"/>
                  <a:pt x="211710" y="0"/>
                </a:cubicBezTo>
                <a:lnTo>
                  <a:pt x="6646292" y="0"/>
                </a:lnTo>
                <a:cubicBezTo>
                  <a:pt x="6763258" y="0"/>
                  <a:pt x="6858001" y="94742"/>
                  <a:pt x="6858001" y="211710"/>
                </a:cubicBezTo>
                <a:lnTo>
                  <a:pt x="6858001" y="4588892"/>
                </a:lnTo>
                <a:cubicBezTo>
                  <a:pt x="6858001" y="4705859"/>
                  <a:pt x="6763258" y="4800600"/>
                  <a:pt x="6646292" y="4800600"/>
                </a:cubicBezTo>
                <a:lnTo>
                  <a:pt x="211710" y="4800600"/>
                </a:lnTo>
                <a:cubicBezTo>
                  <a:pt x="94742" y="4800600"/>
                  <a:pt x="0" y="4705859"/>
                  <a:pt x="0" y="4588892"/>
                </a:cubicBezTo>
                <a:close/>
                <a:moveTo>
                  <a:pt x="4819015" y="63246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>
            <a:off x="1293875" y="533400"/>
            <a:ext cx="6858001" cy="4800600"/>
          </a:xfrm>
          <a:custGeom>
            <a:avLst/>
            <a:gdLst/>
            <a:ahLst/>
            <a:cxnLst/>
            <a:rect l="0" t="0" r="0" b="0"/>
            <a:pathLst>
              <a:path w="6858001" h="4800600">
                <a:moveTo>
                  <a:pt x="0" y="211710"/>
                </a:moveTo>
                <a:cubicBezTo>
                  <a:pt x="0" y="94742"/>
                  <a:pt x="94742" y="0"/>
                  <a:pt x="211710" y="0"/>
                </a:cubicBezTo>
                <a:lnTo>
                  <a:pt x="6646292" y="0"/>
                </a:lnTo>
                <a:cubicBezTo>
                  <a:pt x="6763258" y="0"/>
                  <a:pt x="6858001" y="94742"/>
                  <a:pt x="6858001" y="211710"/>
                </a:cubicBezTo>
                <a:lnTo>
                  <a:pt x="6858001" y="4588892"/>
                </a:lnTo>
                <a:cubicBezTo>
                  <a:pt x="6858001" y="4705859"/>
                  <a:pt x="6763258" y="4800600"/>
                  <a:pt x="6646292" y="4800600"/>
                </a:cubicBezTo>
                <a:lnTo>
                  <a:pt x="211710" y="4800600"/>
                </a:lnTo>
                <a:cubicBezTo>
                  <a:pt x="94742" y="4800600"/>
                  <a:pt x="0" y="4705859"/>
                  <a:pt x="0" y="4588892"/>
                </a:cubicBezTo>
                <a:close/>
                <a:moveTo>
                  <a:pt x="4819015" y="6324600"/>
                </a:moveTo>
              </a:path>
            </a:pathLst>
          </a:custGeom>
          <a:noFill/>
          <a:ln w="12191" cap="flat" cmpd="sng">
            <a:solidFill>
              <a:srgbClr val="DF5327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Rectangle 153"/>
          <p:cNvSpPr/>
          <p:nvPr/>
        </p:nvSpPr>
        <p:spPr>
          <a:xfrm>
            <a:off x="8930005" y="2233405"/>
            <a:ext cx="2312215" cy="16773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LAAJA-ALAINEN </a:t>
            </a:r>
          </a:p>
          <a:p>
            <a:pPr marL="0">
              <a:lnSpc>
                <a:spcPts val="2483"/>
              </a:lnSpc>
            </a:pP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OSAAMINEN</a:t>
            </a:r>
            <a:r>
              <a:rPr lang="en-US" sz="2304" b="0" i="0" spc="-21" baseline="0" dirty="0">
                <a:solidFill>
                  <a:srgbClr val="DF5327"/>
                </a:solidFill>
                <a:latin typeface="Bahnschrift"/>
              </a:rPr>
              <a:t> </a:t>
            </a: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~ </a:t>
            </a:r>
          </a:p>
          <a:p>
            <a:pPr marL="0">
              <a:lnSpc>
                <a:spcPts val="2485"/>
              </a:lnSpc>
            </a:pP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OPPIMIS-</a:t>
            </a:r>
          </a:p>
          <a:p>
            <a:pPr marL="0">
              <a:lnSpc>
                <a:spcPts val="2483"/>
              </a:lnSpc>
            </a:pP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KOKONAISUUDET</a:t>
            </a:r>
          </a:p>
          <a:p>
            <a:pPr marL="0">
              <a:lnSpc>
                <a:spcPts val="2436"/>
              </a:lnSpc>
            </a:pP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ESIOPS</a:t>
            </a:r>
            <a:r>
              <a:rPr lang="en-US" sz="2304" b="0" i="0" spc="-19" baseline="0" dirty="0">
                <a:solidFill>
                  <a:srgbClr val="DF5327"/>
                </a:solidFill>
                <a:latin typeface="Bahnschrift"/>
              </a:rPr>
              <a:t> </a:t>
            </a:r>
            <a:r>
              <a:rPr lang="en-US" sz="2304" b="0" i="0" spc="0" baseline="0" dirty="0">
                <a:solidFill>
                  <a:srgbClr val="DF5327"/>
                </a:solidFill>
                <a:latin typeface="Bahnschrift"/>
              </a:rPr>
              <a:t>2014</a:t>
            </a:r>
          </a:p>
        </p:txBody>
      </p:sp>
      <p:sp>
        <p:nvSpPr>
          <p:cNvPr id="154" name="Rectangle 154"/>
          <p:cNvSpPr/>
          <p:nvPr/>
        </p:nvSpPr>
        <p:spPr>
          <a:xfrm>
            <a:off x="1708150" y="1025500"/>
            <a:ext cx="2599791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Ilmaisun monet</a:t>
            </a:r>
            <a:r>
              <a:rPr lang="en-US" sz="1800" b="0" i="0" spc="-20" baseline="0" dirty="0">
                <a:solidFill>
                  <a:srgbClr val="585958"/>
                </a:solidFill>
                <a:latin typeface="Bahnschrift"/>
              </a:rPr>
              <a:t> 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muodot </a:t>
            </a:r>
          </a:p>
        </p:txBody>
      </p:sp>
      <p:sp>
        <p:nvSpPr>
          <p:cNvPr id="155" name="Rectangle 155"/>
          <p:cNvSpPr/>
          <p:nvPr/>
        </p:nvSpPr>
        <p:spPr>
          <a:xfrm>
            <a:off x="1708150" y="1299820"/>
            <a:ext cx="2285619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Kie</a:t>
            </a:r>
            <a:r>
              <a:rPr lang="en-US" sz="1800" b="0" i="0" spc="-11" baseline="0" dirty="0">
                <a:solidFill>
                  <a:srgbClr val="585958"/>
                </a:solidFill>
                <a:latin typeface="Bahnschrift"/>
              </a:rPr>
              <a:t>l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en rikas maailma</a:t>
            </a:r>
          </a:p>
        </p:txBody>
      </p:sp>
      <p:sp>
        <p:nvSpPr>
          <p:cNvPr id="156" name="Rectangle 156"/>
          <p:cNvSpPr/>
          <p:nvPr/>
        </p:nvSpPr>
        <p:spPr>
          <a:xfrm>
            <a:off x="1708150" y="1574140"/>
            <a:ext cx="3035960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Minä ja meidän yhteisömme </a:t>
            </a:r>
          </a:p>
        </p:txBody>
      </p:sp>
      <p:sp>
        <p:nvSpPr>
          <p:cNvPr id="157" name="Rectangle 157"/>
          <p:cNvSpPr/>
          <p:nvPr/>
        </p:nvSpPr>
        <p:spPr>
          <a:xfrm>
            <a:off x="1708150" y="1848714"/>
            <a:ext cx="3377488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Tutkin ja toimin</a:t>
            </a:r>
            <a:r>
              <a:rPr lang="en-US" sz="1800" b="0" i="0" spc="-28" baseline="0" dirty="0">
                <a:solidFill>
                  <a:srgbClr val="585958"/>
                </a:solidFill>
                <a:latin typeface="Bahnschrift"/>
              </a:rPr>
              <a:t> 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ympäristössäni </a:t>
            </a:r>
          </a:p>
        </p:txBody>
      </p:sp>
      <p:sp>
        <p:nvSpPr>
          <p:cNvPr id="158" name="Rectangle 158"/>
          <p:cNvSpPr/>
          <p:nvPr/>
        </p:nvSpPr>
        <p:spPr>
          <a:xfrm>
            <a:off x="1708150" y="2123034"/>
            <a:ext cx="1985771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Kasvan ja kehityn </a:t>
            </a:r>
          </a:p>
        </p:txBody>
      </p:sp>
      <p:sp>
        <p:nvSpPr>
          <p:cNvPr id="159" name="Rectangle 159"/>
          <p:cNvSpPr/>
          <p:nvPr/>
        </p:nvSpPr>
        <p:spPr>
          <a:xfrm>
            <a:off x="1708150" y="2397354"/>
            <a:ext cx="3409950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Ajattelu ja oppimaan</a:t>
            </a:r>
            <a:r>
              <a:rPr lang="en-US" sz="1800" b="0" i="0" spc="-27" baseline="0" dirty="0">
                <a:solidFill>
                  <a:srgbClr val="585958"/>
                </a:solidFill>
                <a:latin typeface="Bahnschrift"/>
              </a:rPr>
              <a:t> 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oppimi</a:t>
            </a:r>
            <a:r>
              <a:rPr lang="en-US" sz="1800" b="0" i="0" spc="-11" baseline="0" dirty="0">
                <a:solidFill>
                  <a:srgbClr val="585958"/>
                </a:solidFill>
                <a:latin typeface="Bahnschrift"/>
              </a:rPr>
              <a:t>n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en </a:t>
            </a:r>
          </a:p>
        </p:txBody>
      </p:sp>
      <p:sp>
        <p:nvSpPr>
          <p:cNvPr id="160" name="Rectangle 160"/>
          <p:cNvSpPr/>
          <p:nvPr/>
        </p:nvSpPr>
        <p:spPr>
          <a:xfrm>
            <a:off x="1708150" y="2671674"/>
            <a:ext cx="2639567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Kulttuurinen osaaminen </a:t>
            </a:r>
          </a:p>
        </p:txBody>
      </p:sp>
      <p:sp>
        <p:nvSpPr>
          <p:cNvPr id="161" name="Rectangle 161"/>
          <p:cNvSpPr/>
          <p:nvPr/>
        </p:nvSpPr>
        <p:spPr>
          <a:xfrm>
            <a:off x="1708150" y="2945994"/>
            <a:ext cx="2685516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vuorovaikutus ja ilmaisu </a:t>
            </a:r>
          </a:p>
        </p:txBody>
      </p:sp>
      <p:sp>
        <p:nvSpPr>
          <p:cNvPr id="162" name="Rectangle 162"/>
          <p:cNvSpPr/>
          <p:nvPr/>
        </p:nvSpPr>
        <p:spPr>
          <a:xfrm>
            <a:off x="1708150" y="3220695"/>
            <a:ext cx="3874693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Itsestä huolehtiminen</a:t>
            </a:r>
            <a:r>
              <a:rPr lang="en-US" sz="1800" b="0" i="0" spc="-27" baseline="0" dirty="0">
                <a:solidFill>
                  <a:srgbClr val="585958"/>
                </a:solidFill>
                <a:latin typeface="Bahnschrift"/>
              </a:rPr>
              <a:t> 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ja arjen taidot </a:t>
            </a:r>
          </a:p>
        </p:txBody>
      </p:sp>
      <p:sp>
        <p:nvSpPr>
          <p:cNvPr id="163" name="Rectangle 163"/>
          <p:cNvSpPr/>
          <p:nvPr/>
        </p:nvSpPr>
        <p:spPr>
          <a:xfrm>
            <a:off x="1708150" y="3495015"/>
            <a:ext cx="1567662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Monilukutaito </a:t>
            </a:r>
          </a:p>
        </p:txBody>
      </p:sp>
      <p:sp>
        <p:nvSpPr>
          <p:cNvPr id="164" name="Rectangle 164"/>
          <p:cNvSpPr/>
          <p:nvPr/>
        </p:nvSpPr>
        <p:spPr>
          <a:xfrm>
            <a:off x="1708150" y="3769335"/>
            <a:ext cx="2884779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Tieto</a:t>
            </a:r>
            <a:r>
              <a:rPr lang="en-US" sz="1800" b="0" i="0" spc="481" baseline="0" dirty="0">
                <a:solidFill>
                  <a:srgbClr val="585958"/>
                </a:solidFill>
                <a:latin typeface="Bahnschrift"/>
              </a:rPr>
              <a:t>-</a:t>
            </a: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ja viestintätekniikka </a:t>
            </a:r>
          </a:p>
        </p:txBody>
      </p:sp>
      <p:sp>
        <p:nvSpPr>
          <p:cNvPr id="165" name="Rectangle 165"/>
          <p:cNvSpPr/>
          <p:nvPr/>
        </p:nvSpPr>
        <p:spPr>
          <a:xfrm>
            <a:off x="1708150" y="4043655"/>
            <a:ext cx="2978353" cy="3291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Työelämätaidot ja yrittäjyys </a:t>
            </a:r>
          </a:p>
        </p:txBody>
      </p:sp>
      <p:sp>
        <p:nvSpPr>
          <p:cNvPr id="166" name="Rectangle 166"/>
          <p:cNvSpPr/>
          <p:nvPr/>
        </p:nvSpPr>
        <p:spPr>
          <a:xfrm>
            <a:off x="1708150" y="4317975"/>
            <a:ext cx="5989929" cy="6037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• Osallistuminen, vaikuttaminen ja kestävän tulevaisuuden </a:t>
            </a:r>
          </a:p>
          <a:p>
            <a:pPr marL="0">
              <a:lnSpc>
                <a:spcPts val="2161"/>
              </a:lnSpc>
            </a:pPr>
            <a:r>
              <a:rPr lang="en-US" sz="1800" b="0" i="0" spc="0" baseline="0" dirty="0">
                <a:solidFill>
                  <a:srgbClr val="585958"/>
                </a:solidFill>
                <a:latin typeface="Bahnschrift"/>
              </a:rPr>
              <a:t>rakentaminen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1" descr="Paper airplane on a blue background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836" y="0"/>
            <a:ext cx="9696327" cy="6858000"/>
          </a:xfrm>
          <a:prstGeom prst="rect">
            <a:avLst/>
          </a:prstGeom>
          <a:noFill/>
        </p:spPr>
      </p:pic>
      <p:pic>
        <p:nvPicPr>
          <p:cNvPr id="172" name="Picture 17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1" y="1621537"/>
            <a:ext cx="5771380" cy="4709190"/>
          </a:xfrm>
          <a:prstGeom prst="rect">
            <a:avLst/>
          </a:prstGeom>
          <a:noFill/>
        </p:spPr>
      </p:pic>
      <p:pic>
        <p:nvPicPr>
          <p:cNvPr id="173" name="Picture 17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621536"/>
            <a:ext cx="5771380" cy="4709189"/>
          </a:xfrm>
          <a:prstGeom prst="rect">
            <a:avLst/>
          </a:prstGeom>
          <a:noFill/>
        </p:spPr>
      </p:pic>
      <p:sp>
        <p:nvSpPr>
          <p:cNvPr id="174" name="Rectangle 174"/>
          <p:cNvSpPr/>
          <p:nvPr/>
        </p:nvSpPr>
        <p:spPr>
          <a:xfrm>
            <a:off x="863220" y="38677"/>
            <a:ext cx="10465557" cy="9771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0" baseline="0" dirty="0">
                <a:solidFill>
                  <a:srgbClr val="585958"/>
                </a:solidFill>
                <a:latin typeface="Bahnschrift"/>
              </a:rPr>
              <a:t>Kokonaisopet</a:t>
            </a:r>
            <a:r>
              <a:rPr lang="en-US" sz="3600" b="0" i="0" spc="-16" baseline="0" dirty="0">
                <a:solidFill>
                  <a:srgbClr val="585958"/>
                </a:solidFill>
                <a:latin typeface="Bahnschrift"/>
              </a:rPr>
              <a:t>u</a:t>
            </a:r>
            <a:r>
              <a:rPr lang="en-US" sz="3600" b="0" i="0" spc="0" baseline="0" dirty="0">
                <a:solidFill>
                  <a:srgbClr val="585958"/>
                </a:solidFill>
                <a:latin typeface="Bahnschrift"/>
              </a:rPr>
              <a:t>s ja eheytetty opetus (Halonen 2011, </a:t>
            </a:r>
          </a:p>
          <a:p>
            <a:pPr marL="0">
              <a:lnSpc>
                <a:spcPts val="3288"/>
              </a:lnSpc>
            </a:pPr>
            <a:r>
              <a:rPr lang="en-US" sz="3600" b="0" i="0" spc="0" baseline="0" dirty="0">
                <a:solidFill>
                  <a:srgbClr val="585958"/>
                </a:solidFill>
                <a:latin typeface="Bahnschrift"/>
              </a:rPr>
              <a:t>Kainulaisen 2018 mukaan)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5" descr="Abstract backtground of soap bubble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419" y="0"/>
            <a:ext cx="10289512" cy="6858000"/>
          </a:xfrm>
          <a:prstGeom prst="rect">
            <a:avLst/>
          </a:prstGeom>
          <a:noFill/>
          <a:effectLst>
            <a:glow rad="127000">
              <a:srgbClr val="00B0F0"/>
            </a:glow>
            <a:softEdge rad="12700"/>
          </a:effectLst>
        </p:spPr>
      </p:pic>
      <p:sp>
        <p:nvSpPr>
          <p:cNvPr id="176" name="Freeform 176"/>
          <p:cNvSpPr/>
          <p:nvPr/>
        </p:nvSpPr>
        <p:spPr>
          <a:xfrm>
            <a:off x="1189822" y="169165"/>
            <a:ext cx="4859823" cy="3297935"/>
          </a:xfrm>
          <a:custGeom>
            <a:avLst/>
            <a:gdLst/>
            <a:ahLst/>
            <a:cxnLst/>
            <a:rect l="0" t="0" r="0" b="0"/>
            <a:pathLst>
              <a:path w="5149596" h="3297935">
                <a:moveTo>
                  <a:pt x="0" y="549656"/>
                </a:moveTo>
                <a:cubicBezTo>
                  <a:pt x="0" y="246126"/>
                  <a:pt x="246100" y="0"/>
                  <a:pt x="549668" y="0"/>
                </a:cubicBezTo>
                <a:lnTo>
                  <a:pt x="4599940" y="0"/>
                </a:lnTo>
                <a:cubicBezTo>
                  <a:pt x="4903469" y="0"/>
                  <a:pt x="5149596" y="246126"/>
                  <a:pt x="5149596" y="549656"/>
                </a:cubicBezTo>
                <a:lnTo>
                  <a:pt x="5149596" y="2748280"/>
                </a:lnTo>
                <a:cubicBezTo>
                  <a:pt x="5149596" y="3051809"/>
                  <a:pt x="4903469" y="3297935"/>
                  <a:pt x="4599940" y="3297935"/>
                </a:cubicBezTo>
                <a:lnTo>
                  <a:pt x="549668" y="3297935"/>
                </a:lnTo>
                <a:cubicBezTo>
                  <a:pt x="246100" y="3297935"/>
                  <a:pt x="0" y="3051809"/>
                  <a:pt x="0" y="2748280"/>
                </a:cubicBezTo>
                <a:close/>
                <a:moveTo>
                  <a:pt x="5459475" y="6688835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/>
          <p:cNvSpPr/>
          <p:nvPr/>
        </p:nvSpPr>
        <p:spPr>
          <a:xfrm>
            <a:off x="1189822" y="169165"/>
            <a:ext cx="4639478" cy="3297935"/>
          </a:xfrm>
          <a:custGeom>
            <a:avLst/>
            <a:gdLst/>
            <a:ahLst/>
            <a:cxnLst/>
            <a:rect l="0" t="0" r="0" b="0"/>
            <a:pathLst>
              <a:path w="5149596" h="3297935">
                <a:moveTo>
                  <a:pt x="0" y="549656"/>
                </a:moveTo>
                <a:cubicBezTo>
                  <a:pt x="0" y="246126"/>
                  <a:pt x="246100" y="0"/>
                  <a:pt x="549668" y="0"/>
                </a:cubicBezTo>
                <a:lnTo>
                  <a:pt x="4599940" y="0"/>
                </a:lnTo>
                <a:cubicBezTo>
                  <a:pt x="4903469" y="0"/>
                  <a:pt x="5149596" y="246126"/>
                  <a:pt x="5149596" y="549656"/>
                </a:cubicBezTo>
                <a:lnTo>
                  <a:pt x="5149596" y="2748280"/>
                </a:lnTo>
                <a:cubicBezTo>
                  <a:pt x="5149596" y="3051809"/>
                  <a:pt x="4903469" y="3297935"/>
                  <a:pt x="4599940" y="3297935"/>
                </a:cubicBezTo>
                <a:lnTo>
                  <a:pt x="549668" y="3297935"/>
                </a:lnTo>
                <a:cubicBezTo>
                  <a:pt x="246100" y="3297935"/>
                  <a:pt x="0" y="3051809"/>
                  <a:pt x="0" y="2748280"/>
                </a:cubicBezTo>
                <a:close/>
                <a:moveTo>
                  <a:pt x="5459475" y="6688835"/>
                </a:moveTo>
              </a:path>
            </a:pathLst>
          </a:custGeom>
          <a:noFill/>
          <a:ln w="12191" cap="flat" cmpd="sng">
            <a:solidFill>
              <a:srgbClr val="79861A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Freeform 178"/>
          <p:cNvSpPr/>
          <p:nvPr/>
        </p:nvSpPr>
        <p:spPr>
          <a:xfrm>
            <a:off x="7946135" y="2985516"/>
            <a:ext cx="3320796" cy="2627376"/>
          </a:xfrm>
          <a:custGeom>
            <a:avLst/>
            <a:gdLst/>
            <a:ahLst/>
            <a:cxnLst/>
            <a:rect l="0" t="0" r="0" b="0"/>
            <a:pathLst>
              <a:path w="3320796" h="2627376">
                <a:moveTo>
                  <a:pt x="0" y="437896"/>
                </a:moveTo>
                <a:cubicBezTo>
                  <a:pt x="0" y="196088"/>
                  <a:pt x="196088" y="0"/>
                  <a:pt x="437896" y="0"/>
                </a:cubicBezTo>
                <a:lnTo>
                  <a:pt x="2882900" y="0"/>
                </a:lnTo>
                <a:cubicBezTo>
                  <a:pt x="3124708" y="0"/>
                  <a:pt x="3320796" y="196088"/>
                  <a:pt x="3320796" y="437896"/>
                </a:cubicBezTo>
                <a:lnTo>
                  <a:pt x="3320796" y="2189480"/>
                </a:lnTo>
                <a:cubicBezTo>
                  <a:pt x="3320796" y="2431288"/>
                  <a:pt x="3124708" y="2627376"/>
                  <a:pt x="2882900" y="2627376"/>
                </a:cubicBezTo>
                <a:lnTo>
                  <a:pt x="437896" y="2627376"/>
                </a:lnTo>
                <a:cubicBezTo>
                  <a:pt x="196088" y="2627376"/>
                  <a:pt x="0" y="2431288"/>
                  <a:pt x="0" y="2189480"/>
                </a:cubicBezTo>
                <a:close/>
                <a:moveTo>
                  <a:pt x="-4511547" y="3872484"/>
                </a:move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19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/>
          <p:cNvSpPr/>
          <p:nvPr/>
        </p:nvSpPr>
        <p:spPr>
          <a:xfrm>
            <a:off x="7946135" y="2985516"/>
            <a:ext cx="3320796" cy="2627376"/>
          </a:xfrm>
          <a:custGeom>
            <a:avLst/>
            <a:gdLst/>
            <a:ahLst/>
            <a:cxnLst/>
            <a:rect l="0" t="0" r="0" b="0"/>
            <a:pathLst>
              <a:path w="3320796" h="2627376">
                <a:moveTo>
                  <a:pt x="0" y="437896"/>
                </a:moveTo>
                <a:cubicBezTo>
                  <a:pt x="0" y="196088"/>
                  <a:pt x="196088" y="0"/>
                  <a:pt x="437896" y="0"/>
                </a:cubicBezTo>
                <a:lnTo>
                  <a:pt x="2882900" y="0"/>
                </a:lnTo>
                <a:cubicBezTo>
                  <a:pt x="3124708" y="0"/>
                  <a:pt x="3320796" y="196088"/>
                  <a:pt x="3320796" y="437896"/>
                </a:cubicBezTo>
                <a:lnTo>
                  <a:pt x="3320796" y="2189480"/>
                </a:lnTo>
                <a:cubicBezTo>
                  <a:pt x="3320796" y="2431288"/>
                  <a:pt x="3124708" y="2627376"/>
                  <a:pt x="2882900" y="2627376"/>
                </a:cubicBezTo>
                <a:lnTo>
                  <a:pt x="437896" y="2627376"/>
                </a:lnTo>
                <a:cubicBezTo>
                  <a:pt x="196088" y="2627376"/>
                  <a:pt x="0" y="2431288"/>
                  <a:pt x="0" y="2189480"/>
                </a:cubicBezTo>
                <a:close/>
                <a:moveTo>
                  <a:pt x="-4511547" y="3872484"/>
                </a:moveTo>
              </a:path>
            </a:pathLst>
          </a:custGeom>
          <a:noFill/>
          <a:ln w="12191" cap="flat" cmpd="sng">
            <a:solidFill>
              <a:srgbClr val="79861A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Rectangle 180"/>
          <p:cNvSpPr/>
          <p:nvPr/>
        </p:nvSpPr>
        <p:spPr>
          <a:xfrm>
            <a:off x="1780667" y="124918"/>
            <a:ext cx="2277536" cy="5774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398" b="0" i="0" spc="0" baseline="0" dirty="0">
                <a:solidFill>
                  <a:srgbClr val="585958"/>
                </a:solidFill>
                <a:latin typeface="Arial"/>
              </a:rPr>
              <a:t>Poh</a:t>
            </a:r>
            <a:r>
              <a:rPr lang="en-US" sz="3398" b="0" i="0" spc="-14" baseline="0" dirty="0">
                <a:solidFill>
                  <a:srgbClr val="585958"/>
                </a:solidFill>
                <a:latin typeface="Arial"/>
              </a:rPr>
              <a:t>d</a:t>
            </a:r>
            <a:r>
              <a:rPr lang="en-US" sz="3398" b="0" i="0" spc="0" baseline="0" dirty="0">
                <a:solidFill>
                  <a:srgbClr val="585958"/>
                </a:solidFill>
                <a:latin typeface="Arial"/>
              </a:rPr>
              <a:t>ittavaa</a:t>
            </a:r>
          </a:p>
        </p:txBody>
      </p:sp>
      <p:sp>
        <p:nvSpPr>
          <p:cNvPr id="181" name="Rectangle 181"/>
          <p:cNvSpPr/>
          <p:nvPr/>
        </p:nvSpPr>
        <p:spPr>
          <a:xfrm>
            <a:off x="2020823" y="1074090"/>
            <a:ext cx="2483052" cy="7027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20" b="0" i="0" spc="922" baseline="0" dirty="0">
                <a:solidFill>
                  <a:srgbClr val="585958"/>
                </a:solidFill>
                <a:latin typeface="Wingdings-Regular"/>
              </a:rPr>
              <a:t></a:t>
            </a:r>
            <a:r>
              <a:rPr lang="en-US" sz="2400" b="0" i="0" spc="0" baseline="0" dirty="0">
                <a:latin typeface="Bahnschrift"/>
              </a:rPr>
              <a:t>Miksi </a:t>
            </a:r>
          </a:p>
          <a:p>
            <a:pPr marL="228854">
              <a:lnSpc>
                <a:spcPts val="2591"/>
              </a:lnSpc>
            </a:pPr>
            <a:r>
              <a:rPr lang="en-US" sz="2400" b="0" i="0" spc="0" baseline="0" dirty="0">
                <a:latin typeface="Bahnschrift"/>
              </a:rPr>
              <a:t>kokonaisopetus </a:t>
            </a:r>
          </a:p>
        </p:txBody>
      </p:sp>
      <p:sp>
        <p:nvSpPr>
          <p:cNvPr id="182" name="Rectangle 182"/>
          <p:cNvSpPr/>
          <p:nvPr/>
        </p:nvSpPr>
        <p:spPr>
          <a:xfrm>
            <a:off x="2249677" y="1732458"/>
            <a:ext cx="2104679" cy="10361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="0" i="0" spc="0" baseline="0" dirty="0">
                <a:latin typeface="Bahnschrift"/>
              </a:rPr>
              <a:t>usein päättyy </a:t>
            </a:r>
          </a:p>
          <a:p>
            <a:pPr marL="0">
              <a:lnSpc>
                <a:spcPts val="2592"/>
              </a:lnSpc>
            </a:pPr>
            <a:r>
              <a:rPr lang="en-US" sz="2402" b="0" i="0" spc="0" baseline="0" dirty="0">
                <a:latin typeface="Bahnschrift"/>
              </a:rPr>
              <a:t>alkuopet</a:t>
            </a:r>
            <a:r>
              <a:rPr lang="en-US" sz="2402" b="0" i="0" spc="-13" baseline="0" dirty="0">
                <a:latin typeface="Bahnschrift"/>
              </a:rPr>
              <a:t>u</a:t>
            </a:r>
            <a:r>
              <a:rPr lang="en-US" sz="2402" b="0" i="0" spc="0" baseline="0" dirty="0">
                <a:latin typeface="Bahnschrift"/>
              </a:rPr>
              <a:t>ksen </a:t>
            </a:r>
          </a:p>
          <a:p>
            <a:pPr marL="0">
              <a:lnSpc>
                <a:spcPts val="2594"/>
              </a:lnSpc>
            </a:pPr>
            <a:r>
              <a:rPr lang="en-US" sz="2400" b="0" i="0" spc="0" baseline="0" dirty="0">
                <a:latin typeface="Bahnschrift"/>
              </a:rPr>
              <a:t>jälkeen?</a:t>
            </a:r>
          </a:p>
        </p:txBody>
      </p:sp>
      <p:sp>
        <p:nvSpPr>
          <p:cNvPr id="183" name="Rectangle 183"/>
          <p:cNvSpPr/>
          <p:nvPr/>
        </p:nvSpPr>
        <p:spPr>
          <a:xfrm>
            <a:off x="8166481" y="3148678"/>
            <a:ext cx="2159245" cy="4301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0" i="0" spc="0" baseline="0" dirty="0" err="1">
                <a:latin typeface="Bahnschrift"/>
              </a:rPr>
              <a:t>Seuraavaksi</a:t>
            </a:r>
            <a:r>
              <a:rPr lang="en-US" sz="2795" b="0" i="0" spc="0" baseline="0" dirty="0">
                <a:latin typeface="Bahnschrift"/>
              </a:rPr>
              <a:t>: </a:t>
            </a:r>
          </a:p>
        </p:txBody>
      </p:sp>
      <p:sp>
        <p:nvSpPr>
          <p:cNvPr id="184" name="Rectangle 184"/>
          <p:cNvSpPr/>
          <p:nvPr/>
        </p:nvSpPr>
        <p:spPr>
          <a:xfrm>
            <a:off x="8166481" y="4429219"/>
            <a:ext cx="1930016" cy="8309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="0" i="0" spc="0" baseline="0" dirty="0">
                <a:latin typeface="Bahnschrift"/>
              </a:rPr>
              <a:t>Hyvinvointi-</a:t>
            </a:r>
          </a:p>
          <a:p>
            <a:pPr marL="0">
              <a:lnSpc>
                <a:spcPts val="3359"/>
              </a:lnSpc>
            </a:pPr>
            <a:r>
              <a:rPr lang="en-US" sz="2795" b="0" i="0" spc="0" baseline="0" dirty="0">
                <a:latin typeface="Bahnschrift"/>
              </a:rPr>
              <a:t>oppiminen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73</TotalTime>
  <Words>502</Words>
  <Application>Microsoft Office PowerPoint</Application>
  <PresentationFormat>Widescreen</PresentationFormat>
  <Paragraphs>93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ArialMT</vt:lpstr>
      <vt:lpstr>Bahnschrift</vt:lpstr>
      <vt:lpstr>Calibri</vt:lpstr>
      <vt:lpstr>Tw Cen MT</vt:lpstr>
      <vt:lpstr>myriad-pro</vt:lpstr>
      <vt:lpstr>Wingdings 3</vt:lpstr>
      <vt:lpstr>Arial</vt:lpstr>
      <vt:lpstr>Calibri-Light</vt:lpstr>
      <vt:lpstr>Wingdings-Regular</vt:lpstr>
      <vt:lpstr>Tw Cen MT Condensed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Innanen, Hely</dc:creator>
  <cp:lastModifiedBy>Kepler-Uotinen, Kaili</cp:lastModifiedBy>
  <cp:revision>11</cp:revision>
  <dcterms:modified xsi:type="dcterms:W3CDTF">2022-10-26T11:13:13Z</dcterms:modified>
</cp:coreProperties>
</file>