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forms.gle/WsDEELR6cRb7bT5C8" TargetMode="Externa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742fa0e72d_2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2742fa0e72d_2_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742fa0e72d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742fa0e72d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Ryhmänohjaaja: Voit kertoa tässä sertifikaatista: se uusitaan joka 3. vuosi ja se edellyttää meiltä keke-toiminnan kehittämistä. Sertifikaattia juhlitaan aina, kun se saadaan uusittua! Keke-kursseja saa myös mainostaa - niitä tosin markkinoidaan erikseenkin, mutta toisto on vain hyväksi.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742fa0e72d_2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Tasot: minä (omat asenteet, elämäntavat), me (lähiyhteisöt, kuten perhe, koulu, paikallinen ympäristö), maailma (globaali ajattelu)</a:t>
            </a:r>
            <a:endParaRPr/>
          </a:p>
        </p:txBody>
      </p:sp>
      <p:sp>
        <p:nvSpPr>
          <p:cNvPr id="74" name="Google Shape;74;g2742fa0e72d_2_10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742fa0e72d_2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2742fa0e72d_2_10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742fa0e72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742fa0e72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u="sng">
                <a:solidFill>
                  <a:schemeClr val="hlink"/>
                </a:solidFill>
                <a:hlinkClick r:id="rId2"/>
              </a:rPr>
              <a:t>https://forms.gle/WsDEELR6cRb7bT5C8</a:t>
            </a:r>
            <a:r>
              <a:rPr lang="fi"/>
              <a:t> (Jos QR-koodin kanssa ongelmia, tässä linkki kyselyyn. Lähetä esim. Wilmassa.)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f7f63930c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f7f63930c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/>
          <p:nvPr/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Kuva, joka sisältää kohteen henkilö, ulko, sumea&#10;&#10;Kuvaus luotu automaattisesti" id="61" name="Google Shape;61;p14"/>
          <p:cNvPicPr preferRelativeResize="0"/>
          <p:nvPr/>
        </p:nvPicPr>
        <p:blipFill rotWithShape="1">
          <a:blip r:embed="rId3">
            <a:alphaModFix amt="50000"/>
          </a:blip>
          <a:srcRect b="0" l="0" r="0" t="1316"/>
          <a:stretch/>
        </p:blipFill>
        <p:spPr>
          <a:xfrm>
            <a:off x="15" y="1"/>
            <a:ext cx="9143985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>
            <p:ph type="ctrTitle"/>
          </p:nvPr>
        </p:nvSpPr>
        <p:spPr>
          <a:xfrm>
            <a:off x="1143000" y="841772"/>
            <a:ext cx="6858000" cy="2175389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500"/>
              <a:buFont typeface="Calibri"/>
              <a:buNone/>
            </a:pPr>
            <a:r>
              <a:rPr lang="fi">
                <a:solidFill>
                  <a:srgbClr val="FFFFFF"/>
                </a:solidFill>
              </a:rPr>
              <a:t>Kestävän kehityksen tiekartta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3" name="Google Shape;63;p14"/>
          <p:cNvSpPr txBox="1"/>
          <p:nvPr>
            <p:ph idx="1" type="subTitle"/>
          </p:nvPr>
        </p:nvSpPr>
        <p:spPr>
          <a:xfrm>
            <a:off x="1143000" y="3119553"/>
            <a:ext cx="6858000" cy="82379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</a:pPr>
            <a:r>
              <a:rPr lang="fi">
                <a:solidFill>
                  <a:srgbClr val="FFFFFF"/>
                </a:solidFill>
              </a:rPr>
              <a:t> </a:t>
            </a: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86526" y="4040900"/>
            <a:ext cx="792900" cy="76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“Keke” meillä</a:t>
            </a:r>
            <a:endParaRPr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Meille Muuramen lukiossa kestävä elämäntapa on tärkeää: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haluamme, että ihmiset voivat hyvin maapallon kantokyvyn rajoissa.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Toimimme 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ekologisen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taloudellisen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sosiaalisen ja kulttuurisen 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kestävyyden puolesta.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fi"/>
              <a:t>Siksi meillä on kestävän kehityksen sertifikaatti.</a:t>
            </a:r>
            <a:endParaRPr/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66550" y="1944525"/>
            <a:ext cx="2660500" cy="266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/>
          <p:nvPr/>
        </p:nvSpPr>
        <p:spPr>
          <a:xfrm>
            <a:off x="0" y="0"/>
            <a:ext cx="9141714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35585" y="-135911"/>
            <a:ext cx="3938487" cy="1355479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</a:pPr>
            <a:r>
              <a:rPr b="1" lang="fi" sz="2900">
                <a:latin typeface="Calibri"/>
                <a:ea typeface="Calibri"/>
                <a:cs typeface="Calibri"/>
                <a:sym typeface="Calibri"/>
              </a:rPr>
              <a:t>Kestävyyskasvatuksen opiskelupolku</a:t>
            </a:r>
            <a:endParaRPr sz="2900"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143425" y="1511076"/>
            <a:ext cx="5438100" cy="3337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fi" sz="1600"/>
              <a:t>Kestävän kehityksen kysymyksiä käsitellään myös ryhmänohjauksissa. </a:t>
            </a:r>
            <a:endParaRPr b="1" sz="1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fi" sz="1600"/>
              <a:t>Kolmen lukiovuoden aikana ryhmänohjauksissa herätellään ajatuksia, tarkastellaan asenteita ja mietitään keinoja kestävän elämäntavan edistämiseksi. </a:t>
            </a:r>
            <a:endParaRPr b="1" sz="1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fi" sz="1600"/>
              <a:t>Teemoja tutkitaan eri tasoilla:</a:t>
            </a:r>
            <a:endParaRPr b="1" sz="1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fi" sz="1600"/>
              <a:t>MINÄ 		(1. vuosi)</a:t>
            </a:r>
            <a:endParaRPr b="1" sz="1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fi" sz="1600"/>
              <a:t>ME 			(2. vuosi)</a:t>
            </a:r>
            <a:endParaRPr b="1" sz="1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fi" sz="1600"/>
              <a:t>MAAILMA	(3. vuosi)</a:t>
            </a:r>
            <a:endParaRPr b="1" sz="1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400"/>
          </a:p>
          <a:p>
            <a:pPr indent="-1143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100"/>
          </a:p>
          <a:p>
            <a:pPr indent="-114300" lvl="0" marL="177800" rtl="0" algn="l">
              <a:lnSpc>
                <a:spcPct val="90000"/>
              </a:lnSpc>
              <a:spcBef>
                <a:spcPts val="800"/>
              </a:spcBef>
              <a:spcAft>
                <a:spcPts val="120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100"/>
          </a:p>
        </p:txBody>
      </p:sp>
      <p:pic>
        <p:nvPicPr>
          <p:cNvPr id="79" name="Google Shape;79;p16"/>
          <p:cNvPicPr preferRelativeResize="0"/>
          <p:nvPr/>
        </p:nvPicPr>
        <p:blipFill rotWithShape="1">
          <a:blip r:embed="rId3">
            <a:alphaModFix/>
          </a:blip>
          <a:srcRect b="-1" l="23677" r="18285" t="0"/>
          <a:stretch/>
        </p:blipFill>
        <p:spPr>
          <a:xfrm>
            <a:off x="5620817" y="8"/>
            <a:ext cx="3523184" cy="5143492"/>
          </a:xfrm>
          <a:custGeom>
            <a:rect b="b" l="l" r="r" t="t"/>
            <a:pathLst>
              <a:path extrusionOk="0" h="6858000" w="5962785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/>
          <p:nvPr/>
        </p:nvSpPr>
        <p:spPr>
          <a:xfrm>
            <a:off x="-1" y="0"/>
            <a:ext cx="9141714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Kuva, joka sisältää kohteen ruoho, ulko, henkilö&#10;&#10;Kuvaus luotu automaattisesti" id="85" name="Google Shape;85;p17"/>
          <p:cNvPicPr preferRelativeResize="0"/>
          <p:nvPr/>
        </p:nvPicPr>
        <p:blipFill rotWithShape="1">
          <a:blip r:embed="rId3">
            <a:alphaModFix/>
          </a:blip>
          <a:srcRect b="-1" l="34797" r="8802" t="0"/>
          <a:stretch/>
        </p:blipFill>
        <p:spPr>
          <a:xfrm>
            <a:off x="1" y="8"/>
            <a:ext cx="7252232" cy="5143493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7"/>
          <p:cNvSpPr/>
          <p:nvPr/>
        </p:nvSpPr>
        <p:spPr>
          <a:xfrm flipH="1">
            <a:off x="3843764" y="0"/>
            <a:ext cx="5300233" cy="51435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9000">
                <a:srgbClr val="FFFFFF">
                  <a:alpha val="37647"/>
                </a:srgbClr>
              </a:gs>
              <a:gs pos="35000">
                <a:srgbClr val="FFFFFF">
                  <a:alpha val="76862"/>
                </a:srgbClr>
              </a:gs>
              <a:gs pos="48000">
                <a:schemeClr val="lt1"/>
              </a:gs>
              <a:gs pos="100000">
                <a:schemeClr val="lt1"/>
              </a:gs>
            </a:gsLst>
            <a:lin ang="10800000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5810453" y="909094"/>
            <a:ext cx="3233264" cy="410103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20000"/>
          </a:bodyPr>
          <a:lstStyle/>
          <a:p>
            <a:pPr indent="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Aloitetaan!</a:t>
            </a:r>
            <a:endParaRPr/>
          </a:p>
          <a:p>
            <a:pPr indent="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Tällä kertaa pääset miettimään omia asenteitasi ja elämäntapojasi. </a:t>
            </a:r>
            <a:endParaRPr/>
          </a:p>
          <a:p>
            <a:pPr indent="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Vastaa rehellisesti.</a:t>
            </a:r>
            <a:endParaRPr/>
          </a:p>
          <a:p>
            <a:pPr indent="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Tuloksia käsitellään vuosikurssin tasolla – yksittäisiä vastauksia ei erotella. </a:t>
            </a:r>
            <a:endParaRPr/>
          </a:p>
          <a:p>
            <a:pPr indent="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Abivuonna tehdään sama testi uudestaan. Nähdään, onko jotain muuttunut.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Aloituskyselyyn</a:t>
            </a:r>
            <a:endParaRPr/>
          </a:p>
        </p:txBody>
      </p:sp>
      <p:sp>
        <p:nvSpPr>
          <p:cNvPr id="93" name="Google Shape;93;p18"/>
          <p:cNvSpPr txBox="1"/>
          <p:nvPr>
            <p:ph idx="1" type="body"/>
          </p:nvPr>
        </p:nvSpPr>
        <p:spPr>
          <a:xfrm>
            <a:off x="311700" y="1152475"/>
            <a:ext cx="8520600" cy="298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QR-koodi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4" name="Google Shape;9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12750" y="1231063"/>
            <a:ext cx="2681375" cy="2681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433313"/>
            <a:ext cx="8839198" cy="2276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