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3625E-D2E7-4303-8E96-C99FD94CEBE9}" type="datetimeFigureOut">
              <a:rPr lang="fi-FI" smtClean="0"/>
              <a:pPr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225C2-328A-4926-BC5A-44FD658C968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Luku2, Alkuaineita ja yhdisteitä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Olomuodot</a:t>
            </a:r>
          </a:p>
          <a:p>
            <a:r>
              <a:rPr lang="fi-FI" dirty="0" smtClean="0"/>
              <a:t>Puhtaat aineet ja seokset</a:t>
            </a:r>
          </a:p>
          <a:p>
            <a:r>
              <a:rPr lang="fi-FI" dirty="0" smtClean="0"/>
              <a:t>Erotusmenetelmät</a:t>
            </a:r>
          </a:p>
          <a:p>
            <a:r>
              <a:rPr lang="fi-FI" dirty="0" smtClean="0"/>
              <a:t>Pitoisuuslaskut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Erotusmenetelmät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Seoksen eri aineet voidaan erottaa toisistaan erilaisilla erotusmenetelmillä, jotka perustuvat aineiden erilaisiin ominaisuuksiin, esim. liukoisuus ja olomuodon muutoksiin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Suodatus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Käytetään yleensä kiinteän nesteeseen liukenemattoman aineen ja nesteen erottamiseen toisistaan</a:t>
            </a:r>
          </a:p>
          <a:p>
            <a:r>
              <a:rPr lang="fi-FI" dirty="0" smtClean="0"/>
              <a:t>Kiinteä aine jää suodatinpaperiin ja neste valuu paperin läpi</a:t>
            </a:r>
          </a:p>
          <a:p>
            <a:r>
              <a:rPr lang="fi-FI" dirty="0" smtClean="0"/>
              <a:t>Hyvin hienojakoisen saostuman erottamiseen käytetään usein imusuodatusta</a:t>
            </a:r>
          </a:p>
          <a:p>
            <a:r>
              <a:rPr lang="fi-FI" dirty="0" smtClean="0"/>
              <a:t>Suodatusta käytetään myös kiinteän aineen ja kaasun erottamiseen</a:t>
            </a:r>
            <a:endParaRPr lang="fi-FI" dirty="0"/>
          </a:p>
        </p:txBody>
      </p:sp>
      <p:pic>
        <p:nvPicPr>
          <p:cNvPr id="5" name="Sisällön paikkamerkki 4" descr="suodatu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600700" y="1640681"/>
            <a:ext cx="699492" cy="1457275"/>
          </a:xfrm>
        </p:spPr>
      </p:pic>
      <p:pic>
        <p:nvPicPr>
          <p:cNvPr id="6" name="Kuva 5" descr="imusuodatu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3645024"/>
            <a:ext cx="2190750" cy="12668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Dekantointi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Dekantointi onnistuu hyvin, jos kiinteä aine on karkeajakoista ja raskasta nesteeseen verrattuna</a:t>
            </a:r>
          </a:p>
          <a:p>
            <a:r>
              <a:rPr lang="fi-FI" dirty="0" smtClean="0"/>
              <a:t>Neste kaadetaan pois astian pohjalle painuneen kiinteän </a:t>
            </a:r>
            <a:r>
              <a:rPr lang="fi-FI" smtClean="0"/>
              <a:t>aineen päältä </a:t>
            </a:r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Sentrifugointi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Nesteen ja hienojakoisen saostuman erottamisessa voidaan käyttää sentrifugointia</a:t>
            </a:r>
          </a:p>
          <a:p>
            <a:r>
              <a:rPr lang="fi-FI" dirty="0" smtClean="0"/>
              <a:t>Koeputkea pyöritetään </a:t>
            </a:r>
            <a:r>
              <a:rPr lang="fi-FI" dirty="0" err="1" smtClean="0"/>
              <a:t>sentrifuugissa</a:t>
            </a:r>
            <a:r>
              <a:rPr lang="fi-FI" dirty="0" smtClean="0"/>
              <a:t> suurella nopeudella, jolloin saostuma painuu pohjalle ja neste jää yläpuolelle</a:t>
            </a:r>
            <a:endParaRPr lang="fi-FI" dirty="0"/>
          </a:p>
        </p:txBody>
      </p:sp>
      <p:pic>
        <p:nvPicPr>
          <p:cNvPr id="4" name="Kuva 3" descr="sentrifuu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4005064"/>
            <a:ext cx="2976331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Haihdutus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Liuennut aine voidaan erottaa liuottimesta haihduttamalla</a:t>
            </a:r>
          </a:p>
          <a:p>
            <a:r>
              <a:rPr lang="fi-FI" dirty="0" smtClean="0"/>
              <a:t>Liuosta kuumennetaan jolloin liuotin haihtuu ja liuennut aine jää astiaan</a:t>
            </a:r>
            <a:endParaRPr lang="fi-FI" dirty="0"/>
          </a:p>
        </p:txBody>
      </p:sp>
      <p:pic>
        <p:nvPicPr>
          <p:cNvPr id="4" name="Kuva 3" descr="haihdut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861048"/>
            <a:ext cx="4716016" cy="265275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Tislaus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Nesteet joilla on eri kiehumispisteet, voidaan erottaa toisistaan tislaamalla</a:t>
            </a:r>
          </a:p>
          <a:p>
            <a:r>
              <a:rPr lang="fi-FI" dirty="0" smtClean="0"/>
              <a:t>Seosta kuumennetaan, jolloin alimpana kiehuva aine höyrystyy ja muuttuu jäähdyttimessä takaisin nesteeksi, joka otetaan talteen</a:t>
            </a:r>
            <a:endParaRPr lang="fi-FI" dirty="0"/>
          </a:p>
        </p:txBody>
      </p:sp>
      <p:pic>
        <p:nvPicPr>
          <p:cNvPr id="4" name="Kuva 3" descr="tisla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4221088"/>
            <a:ext cx="3168352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Sublimointi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Aine, joka kuumennettaessa muuttuu suoraan kiinteästä kaasuksi (sublimoituu), voidaan erottaa kiinteiden aineiden seoksesta sublimoimalla </a:t>
            </a:r>
          </a:p>
          <a:p>
            <a:r>
              <a:rPr lang="fi-FI" dirty="0" smtClean="0"/>
              <a:t>Sublimoitu aine voidaan ottaa talteen härmistämällä se kylmälle pinnalle</a:t>
            </a:r>
            <a:endParaRPr lang="fi-FI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Uutto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Uuttaminen perustuu aineiden erilaiseen </a:t>
            </a:r>
            <a:r>
              <a:rPr lang="fi-FI" dirty="0" err="1" smtClean="0"/>
              <a:t>liukousuuteen</a:t>
            </a:r>
            <a:endParaRPr lang="fi-FI" dirty="0" smtClean="0"/>
          </a:p>
          <a:p>
            <a:r>
              <a:rPr lang="fi-FI" dirty="0" smtClean="0"/>
              <a:t>Esim. seosta joka sisältää poolista ainetta ja poolitonta ainetta sekoitetaan vesi-eetteriseokseen. </a:t>
            </a:r>
            <a:r>
              <a:rPr lang="fi-FI" dirty="0" err="1" smtClean="0"/>
              <a:t>Poolinen</a:t>
            </a:r>
            <a:r>
              <a:rPr lang="fi-FI" dirty="0" smtClean="0"/>
              <a:t> aine liukenee veteen ja pooliton eetteriin. Kerrokset voidaan erottaa erotussuppilolla</a:t>
            </a:r>
          </a:p>
          <a:p>
            <a:r>
              <a:rPr lang="fi-FI" dirty="0" smtClean="0"/>
              <a:t>Myös teen valmistuksessa on kyse uuttamisesta (haju-, maku- ja väriaineita liukenee liuottimeen)</a:t>
            </a:r>
            <a:endParaRPr lang="fi-F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Pitoisuudet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Massaprosentti 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Tilavuusprosentti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Promille</a:t>
            </a:r>
          </a:p>
          <a:p>
            <a:r>
              <a:rPr lang="fi-FI" dirty="0"/>
              <a:t>p</a:t>
            </a:r>
            <a:r>
              <a:rPr lang="fi-FI" dirty="0" smtClean="0"/>
              <a:t>pm (</a:t>
            </a:r>
            <a:r>
              <a:rPr lang="fi-FI" dirty="0" err="1" smtClean="0"/>
              <a:t>parts</a:t>
            </a:r>
            <a:r>
              <a:rPr lang="fi-FI" dirty="0" smtClean="0"/>
              <a:t> per </a:t>
            </a:r>
            <a:r>
              <a:rPr lang="fi-FI" dirty="0" err="1" smtClean="0"/>
              <a:t>million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1772816"/>
            <a:ext cx="4270474" cy="50405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3140968"/>
            <a:ext cx="4392488" cy="5452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459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Olomuodot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403648" y="1916832"/>
            <a:ext cx="5976664" cy="4203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39552" y="1340768"/>
            <a:ext cx="8136904" cy="576064"/>
          </a:xfrm>
        </p:spPr>
        <p:txBody>
          <a:bodyPr/>
          <a:lstStyle/>
          <a:p>
            <a:r>
              <a:rPr lang="fi-FI" dirty="0" smtClean="0"/>
              <a:t>Miten kuva liittyy olomuotoihin?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Olomuodot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 smtClean="0"/>
              <a:t>Kiinteä</a:t>
            </a:r>
            <a:r>
              <a:rPr lang="fi-FI" dirty="0" smtClean="0"/>
              <a:t> (s) </a:t>
            </a:r>
          </a:p>
          <a:p>
            <a:pPr lvl="1"/>
            <a:r>
              <a:rPr lang="fi-FI" dirty="0" smtClean="0"/>
              <a:t>aineen hiukkaset värähtelevät paikoillaan, hiukkaset kiinni toisissaan sidoksin.</a:t>
            </a:r>
          </a:p>
          <a:p>
            <a:pPr>
              <a:buNone/>
            </a:pPr>
            <a:endParaRPr lang="fi-FI" dirty="0" smtClean="0"/>
          </a:p>
          <a:p>
            <a:r>
              <a:rPr lang="fi-FI" b="1" dirty="0" smtClean="0"/>
              <a:t>Neste</a:t>
            </a:r>
            <a:r>
              <a:rPr lang="fi-FI" dirty="0" smtClean="0"/>
              <a:t> (l) </a:t>
            </a:r>
          </a:p>
          <a:p>
            <a:pPr lvl="1"/>
            <a:r>
              <a:rPr lang="fi-FI" dirty="0" smtClean="0"/>
              <a:t>hiukkaset pääsevät liikkumaan toistensa ohi, osa hiukkasten välisistä sidoksista purkautunut, asettuu astian muotoon.</a:t>
            </a:r>
          </a:p>
          <a:p>
            <a:pPr>
              <a:buNone/>
            </a:pPr>
            <a:endParaRPr lang="fi-FI" dirty="0" smtClean="0"/>
          </a:p>
          <a:p>
            <a:r>
              <a:rPr lang="fi-FI" b="1" dirty="0" smtClean="0"/>
              <a:t>Kaasu</a:t>
            </a:r>
            <a:r>
              <a:rPr lang="fi-FI" dirty="0" smtClean="0"/>
              <a:t> (g)</a:t>
            </a:r>
          </a:p>
          <a:p>
            <a:pPr lvl="1"/>
            <a:r>
              <a:rPr lang="fi-FI" dirty="0" smtClean="0"/>
              <a:t>Hiukkaset liikkuvat vapaasti eri suuntiin, hiukkasten välillä ei juurikaan vetovoimia, hiukkaset leviävät kaikkialle astiaan tai tilaan.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Olomuodon muutokset</a:t>
            </a:r>
            <a:endParaRPr lang="fi-FI" dirty="0"/>
          </a:p>
        </p:txBody>
      </p:sp>
      <p:pic>
        <p:nvPicPr>
          <p:cNvPr id="4" name="Sisällön paikkamerkki 3" descr="olomuodon_muutokse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341438"/>
            <a:ext cx="7344816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Puhtaat 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Aineen kaikki rakenneosat samanlaisia</a:t>
            </a:r>
          </a:p>
          <a:p>
            <a:r>
              <a:rPr lang="fi-FI" sz="3500" b="1" dirty="0" smtClean="0"/>
              <a:t>Alkuaineet</a:t>
            </a:r>
            <a:r>
              <a:rPr lang="fi-FI" dirty="0" smtClean="0"/>
              <a:t>, metallit, puolimetallit ja epämetallit</a:t>
            </a:r>
          </a:p>
          <a:p>
            <a:r>
              <a:rPr lang="fi-FI" sz="3500" b="1" dirty="0" smtClean="0"/>
              <a:t>Yhdisteet</a:t>
            </a:r>
            <a:r>
              <a:rPr lang="fi-FI" dirty="0" smtClean="0"/>
              <a:t>, ioniyhdisteet ja molekyyliyhdisteet</a:t>
            </a:r>
          </a:p>
          <a:p>
            <a:r>
              <a:rPr lang="fi-FI" sz="3500" b="1" dirty="0" smtClean="0"/>
              <a:t>Kiteinen aine</a:t>
            </a:r>
            <a:r>
              <a:rPr lang="fi-FI" dirty="0" smtClean="0"/>
              <a:t>, hiukkaset ovat järjestäytyneet tiiviiksi hilaksi, aineilla on tarkat </a:t>
            </a:r>
            <a:r>
              <a:rPr lang="fi-FI" dirty="0" err="1" smtClean="0"/>
              <a:t>sulamis</a:t>
            </a:r>
            <a:r>
              <a:rPr lang="fi-FI" dirty="0" smtClean="0"/>
              <a:t>- ja kiehumispisteet</a:t>
            </a:r>
          </a:p>
          <a:p>
            <a:r>
              <a:rPr lang="fi-FI" sz="3500" b="1" dirty="0" smtClean="0"/>
              <a:t>Amorfinen aine</a:t>
            </a:r>
            <a:r>
              <a:rPr lang="fi-FI" dirty="0" smtClean="0"/>
              <a:t>, ei järjestelmällistä hilarakennetta, ei tarkkaa sulamispistettä vaan aine pehmenee kuumennettaessa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49959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Jaettu metalleihin, puolimetalleihin ja epämetalleihin</a:t>
            </a:r>
          </a:p>
          <a:p>
            <a:r>
              <a:rPr lang="fi-FI" dirty="0" smtClean="0"/>
              <a:t>Jokaisella alkuaineella oma kemiallinen merkki</a:t>
            </a:r>
          </a:p>
          <a:p>
            <a:r>
              <a:rPr lang="fi-FI" dirty="0"/>
              <a:t>A</a:t>
            </a:r>
            <a:r>
              <a:rPr lang="fi-FI" dirty="0" smtClean="0"/>
              <a:t>lkuaineet esiintyvät yksittäisinä atomeina (esim. jalokaasut), kaksiatomisina molekyyleinä (esim. typpi N</a:t>
            </a:r>
            <a:r>
              <a:rPr lang="fi-FI" baseline="-25000" dirty="0" smtClean="0"/>
              <a:t>2</a:t>
            </a:r>
            <a:r>
              <a:rPr lang="fi-FI" dirty="0" smtClean="0"/>
              <a:t>) tai suurempina molekyyleinä (esim. hiili)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780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Allotropia</a:t>
            </a:r>
            <a:r>
              <a:rPr lang="fi-FI" dirty="0" smtClean="0"/>
              <a:t>, alkuaineella samassa olomuodossa vähintään kaksi erilaista esiintymismuotoa. Esim. hapella kaksiatominen O</a:t>
            </a:r>
            <a:r>
              <a:rPr lang="fi-FI" baseline="-25000" dirty="0" smtClean="0"/>
              <a:t>2</a:t>
            </a:r>
            <a:r>
              <a:rPr lang="fi-FI" dirty="0" smtClean="0"/>
              <a:t> ja kolmiatominen O</a:t>
            </a:r>
            <a:r>
              <a:rPr lang="fi-FI" baseline="-25000" dirty="0" smtClean="0"/>
              <a:t>3</a:t>
            </a:r>
            <a:r>
              <a:rPr lang="fi-FI" dirty="0"/>
              <a:t> </a:t>
            </a:r>
            <a:r>
              <a:rPr lang="fi-FI" dirty="0" smtClean="0"/>
              <a:t>ja hiilellä grafiitti, timantti ja </a:t>
            </a:r>
            <a:r>
              <a:rPr lang="fi-FI" dirty="0" err="1" smtClean="0"/>
              <a:t>fullereeni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4506030"/>
            <a:ext cx="2800350" cy="97155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4456733"/>
            <a:ext cx="1123613" cy="102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06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Seokset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Vähintään kahdenlaisia hiukkasia sekaisin</a:t>
            </a:r>
          </a:p>
          <a:p>
            <a:r>
              <a:rPr lang="fi-FI" dirty="0" smtClean="0"/>
              <a:t>Homogeeninen seos</a:t>
            </a:r>
          </a:p>
          <a:p>
            <a:pPr lvl="1"/>
            <a:r>
              <a:rPr lang="fi-FI" dirty="0" smtClean="0"/>
              <a:t>Erilaisia hiukkasia ei erota paljaalla silmällä</a:t>
            </a:r>
          </a:p>
          <a:p>
            <a:pPr lvl="1"/>
            <a:r>
              <a:rPr lang="fi-FI" dirty="0" smtClean="0"/>
              <a:t>Esim. liuokset, kaasuseokset ja metalliseokset (lejeeringit)</a:t>
            </a:r>
          </a:p>
          <a:p>
            <a:r>
              <a:rPr lang="fi-FI" dirty="0" smtClean="0"/>
              <a:t>Heterogeeninen seos</a:t>
            </a:r>
          </a:p>
          <a:p>
            <a:pPr lvl="1"/>
            <a:r>
              <a:rPr lang="fi-FI" dirty="0" smtClean="0"/>
              <a:t>Eri faasit erottuvat selvästi</a:t>
            </a:r>
          </a:p>
          <a:p>
            <a:pPr lvl="1"/>
            <a:r>
              <a:rPr lang="fi-FI" dirty="0" smtClean="0"/>
              <a:t>Esim. liete, sumu, vaahto, emulsio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77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457</Words>
  <Application>Microsoft Office PowerPoint</Application>
  <PresentationFormat>Näytössä katseltava diaesitys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Office-teema</vt:lpstr>
      <vt:lpstr>Luku2, Alkuaineita ja yhdisteitä</vt:lpstr>
      <vt:lpstr>Olomuodot</vt:lpstr>
      <vt:lpstr>Olomuodot</vt:lpstr>
      <vt:lpstr>Olomuodon muutokset</vt:lpstr>
      <vt:lpstr>Puhtaat aineet</vt:lpstr>
      <vt:lpstr>Alkuaineet</vt:lpstr>
      <vt:lpstr>Alkuaineet</vt:lpstr>
      <vt:lpstr>Seokset </vt:lpstr>
      <vt:lpstr>Dia 9</vt:lpstr>
      <vt:lpstr>Erotusmenetelmät</vt:lpstr>
      <vt:lpstr>Suodatus</vt:lpstr>
      <vt:lpstr>Dekantointi</vt:lpstr>
      <vt:lpstr>Sentrifugointi</vt:lpstr>
      <vt:lpstr>Haihdutus</vt:lpstr>
      <vt:lpstr>Tislaus</vt:lpstr>
      <vt:lpstr>Sublimointi</vt:lpstr>
      <vt:lpstr>Uutto</vt:lpstr>
      <vt:lpstr>Pitoisuudet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Luku2, Alkuaineita ja yhdisteitä</dc:title>
  <dc:creator>liimatainen</dc:creator>
  <cp:lastModifiedBy>liimatainen</cp:lastModifiedBy>
  <cp:revision>4</cp:revision>
  <dcterms:created xsi:type="dcterms:W3CDTF">2017-02-13T13:24:10Z</dcterms:created>
  <dcterms:modified xsi:type="dcterms:W3CDTF">2017-02-17T10:28:40Z</dcterms:modified>
</cp:coreProperties>
</file>