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F4F28-B311-4657-8BEA-6908EBCD1EAF}" type="datetimeFigureOut">
              <a:rPr lang="fi-FI" smtClean="0"/>
              <a:pPr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68A72-E897-4128-B7F3-0A25C4F69FB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Kemiaa </a:t>
            </a:r>
            <a:r>
              <a:rPr lang="fi-FI" dirty="0" err="1" smtClean="0"/>
              <a:t>ympäristöstössämme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</a:p>
          <a:p>
            <a:r>
              <a:rPr lang="fi-FI" dirty="0" smtClean="0"/>
              <a:t>Ilma ja ilmakehä</a:t>
            </a:r>
          </a:p>
          <a:p>
            <a:r>
              <a:rPr lang="fi-FI" dirty="0" smtClean="0"/>
              <a:t>Kallio- ja maaperä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5.3 Kallio- ja maaperä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Maaperä:</a:t>
            </a:r>
            <a:r>
              <a:rPr lang="fi-FI" dirty="0" smtClean="0"/>
              <a:t> pinnalla oleva irtomaakerros (kivennäismaalajit, eloperäiset maalajit)</a:t>
            </a:r>
          </a:p>
          <a:p>
            <a:r>
              <a:rPr lang="fi-FI" b="1" dirty="0" smtClean="0"/>
              <a:t>Kallioperä:</a:t>
            </a:r>
            <a:r>
              <a:rPr lang="fi-FI" dirty="0" smtClean="0"/>
              <a:t> Yhtenäistä kiinteää kiviainesta</a:t>
            </a:r>
          </a:p>
          <a:p>
            <a:r>
              <a:rPr lang="fi-FI" dirty="0" smtClean="0"/>
              <a:t>Eri kivilajit muodostuvat eri </a:t>
            </a:r>
            <a:r>
              <a:rPr lang="fi-FI" b="1" dirty="0" smtClean="0"/>
              <a:t>mineraaleista</a:t>
            </a:r>
            <a:r>
              <a:rPr lang="fi-FI" dirty="0" smtClean="0"/>
              <a:t> eli kiteisessä muodossa olevista yhdisteistä</a:t>
            </a:r>
          </a:p>
          <a:p>
            <a:r>
              <a:rPr lang="fi-FI" dirty="0" smtClean="0"/>
              <a:t>Mineraalit luokitellaan niiden käytön perusteella kivimineraaleihin, malmimineraaleihin, teollisuusmineraaleihin ja korukiviin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Kallio- ja maaperä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 smtClean="0"/>
              <a:t>Kivimineraalit</a:t>
            </a:r>
            <a:r>
              <a:rPr lang="fi-FI" dirty="0" smtClean="0"/>
              <a:t> esiintyvät kivilajien aineksena</a:t>
            </a:r>
          </a:p>
          <a:p>
            <a:r>
              <a:rPr lang="fi-FI" b="1" dirty="0" smtClean="0"/>
              <a:t>Malmimineraalit</a:t>
            </a:r>
            <a:r>
              <a:rPr lang="fi-FI" dirty="0" smtClean="0"/>
              <a:t> (esim. bauksiitti, hematiitti, kuparikiisu) sisältävät jotain metallia niin paljon, että malmin rikastaminen ja jalostaminen on taloudellisesti kannattavaa</a:t>
            </a:r>
          </a:p>
          <a:p>
            <a:r>
              <a:rPr lang="fi-FI" b="1" dirty="0" smtClean="0"/>
              <a:t>Teollisuusmineraaleja</a:t>
            </a:r>
            <a:r>
              <a:rPr lang="fi-FI" dirty="0" smtClean="0"/>
              <a:t> (esim. kaoliini, kalkkikivi, apatiitti) hyödynnetään suuria määriä teollisessa mittakaavassa erilaisten tuotteiden valmistuksessa</a:t>
            </a:r>
          </a:p>
          <a:p>
            <a:r>
              <a:rPr lang="fi-FI" b="1" dirty="0" smtClean="0"/>
              <a:t>Korukivet</a:t>
            </a:r>
            <a:r>
              <a:rPr lang="fi-FI" dirty="0" smtClean="0"/>
              <a:t> ovat kovia, läpinäkyviä, harvinaisia mineraaleja, joita käytetään koruissa. Hiottuna ne ovat </a:t>
            </a:r>
            <a:r>
              <a:rPr lang="fi-FI" dirty="0" smtClean="0"/>
              <a:t>kauniita</a:t>
            </a:r>
          </a:p>
          <a:p>
            <a:r>
              <a:rPr lang="fi-FI" dirty="0" smtClean="0"/>
              <a:t>Mineraalien koostumuksia </a:t>
            </a:r>
            <a:r>
              <a:rPr lang="fi-FI" dirty="0" err="1" smtClean="0"/>
              <a:t>MAOLissa</a:t>
            </a:r>
            <a:r>
              <a:rPr lang="fi-FI" smtClean="0"/>
              <a:t> s.152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5.1 Vesi ja vesiliuokset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b="1" dirty="0"/>
              <a:t>Suuri pintajännitys</a:t>
            </a:r>
            <a:endParaRPr lang="fi-FI" dirty="0"/>
          </a:p>
          <a:p>
            <a:pPr lvl="0">
              <a:buNone/>
            </a:pPr>
            <a:r>
              <a:rPr lang="fi-FI" dirty="0" smtClean="0"/>
              <a:t>	Pinnan </a:t>
            </a:r>
            <a:r>
              <a:rPr lang="fi-FI" dirty="0"/>
              <a:t>alla olevat molekyylit vetävät pinnalla olevia molekyylejä vetysidoksin voimakkaammin kuin ilmassa olevat molekyylit</a:t>
            </a:r>
          </a:p>
          <a:p>
            <a:pPr>
              <a:buNone/>
            </a:pPr>
            <a:r>
              <a:rPr lang="fi-FI" dirty="0"/>
              <a:t> </a:t>
            </a:r>
          </a:p>
          <a:p>
            <a:pPr lvl="0"/>
            <a:r>
              <a:rPr lang="fi-FI" b="1" dirty="0"/>
              <a:t>Nesteen tiheys suurempi kuin kiinteän</a:t>
            </a:r>
          </a:p>
          <a:p>
            <a:pPr lvl="1"/>
            <a:r>
              <a:rPr lang="fi-FI" dirty="0"/>
              <a:t>Jäässä vetysidokset sitovat vesimolekyylit säännölliseksi kiteeksi</a:t>
            </a:r>
          </a:p>
          <a:p>
            <a:pPr lvl="1"/>
            <a:r>
              <a:rPr lang="fi-FI" dirty="0"/>
              <a:t>Sulamisessa osa vetysidoksista katkeaa ja rakenne ”romahtaa”, molekyylit pakkautuvat siis tiheämmin</a:t>
            </a:r>
          </a:p>
          <a:p>
            <a:pPr lvl="1"/>
            <a:r>
              <a:rPr lang="fi-FI" dirty="0"/>
              <a:t>Tiheys suurin +4ºC lämpötilassa, sen jälkeen tiheys pienenee, koska lämmitys katkoo niin paljon vetysidoksia, että molekyylit pääsevät kauemmaksi toisistaan </a:t>
            </a:r>
          </a:p>
          <a:p>
            <a:pPr>
              <a:buNone/>
            </a:pPr>
            <a:r>
              <a:rPr lang="fi-FI" dirty="0"/>
              <a:t> </a:t>
            </a:r>
          </a:p>
          <a:p>
            <a:endParaRPr lang="fi-FI" dirty="0" smtClean="0"/>
          </a:p>
        </p:txBody>
      </p:sp>
      <p:pic>
        <p:nvPicPr>
          <p:cNvPr id="5" name="Sisällön paikkamerkki 4" descr="veden_pint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412776"/>
            <a:ext cx="2232248" cy="1836954"/>
          </a:xfrm>
        </p:spPr>
      </p:pic>
      <p:pic>
        <p:nvPicPr>
          <p:cNvPr id="6" name="Kuva 5" descr="veden_tihey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429000"/>
            <a:ext cx="2401817" cy="23042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Korkea kiehumispiste</a:t>
            </a:r>
            <a:endParaRPr lang="fi-FI" dirty="0" smtClean="0"/>
          </a:p>
          <a:p>
            <a:pPr lvl="0">
              <a:buNone/>
            </a:pPr>
            <a:r>
              <a:rPr lang="fi-FI" dirty="0" smtClean="0"/>
              <a:t>	- Molekyylien välisten vetysidosten vuoksi veden kiehumispiste paljon korkeampi kuin monilla muilla vastaavan kokoisilla molekyyleillä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4" name="Kuva 3" descr="veden_kiehumi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3861048"/>
            <a:ext cx="3456384" cy="24997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Hyvä liuotin</a:t>
            </a:r>
            <a:endParaRPr lang="fi-FI" dirty="0" smtClean="0"/>
          </a:p>
          <a:p>
            <a:pPr lvl="0"/>
            <a:r>
              <a:rPr lang="fi-FI" dirty="0" smtClean="0"/>
              <a:t>Vesi on </a:t>
            </a:r>
            <a:r>
              <a:rPr lang="fi-FI" dirty="0" err="1" smtClean="0"/>
              <a:t>poolinen</a:t>
            </a:r>
            <a:r>
              <a:rPr lang="fi-FI" dirty="0" smtClean="0"/>
              <a:t> aine </a:t>
            </a:r>
            <a:r>
              <a:rPr lang="fi-FI" dirty="0" smtClean="0">
                <a:sym typeface="Wingdings"/>
              </a:rPr>
              <a:t></a:t>
            </a:r>
            <a:r>
              <a:rPr lang="fi-FI" dirty="0" smtClean="0"/>
              <a:t> liuottaa </a:t>
            </a:r>
            <a:r>
              <a:rPr lang="fi-FI" dirty="0" err="1" smtClean="0"/>
              <a:t>poolisia</a:t>
            </a:r>
            <a:r>
              <a:rPr lang="fi-FI" dirty="0" smtClean="0"/>
              <a:t> aineita ja useimpia ioniyhdisteitä</a:t>
            </a:r>
          </a:p>
          <a:p>
            <a:pPr lvl="0"/>
            <a:r>
              <a:rPr lang="fi-FI" dirty="0" smtClean="0"/>
              <a:t>Pienet </a:t>
            </a:r>
            <a:r>
              <a:rPr lang="fi-FI" dirty="0" err="1" smtClean="0"/>
              <a:t>pooliset</a:t>
            </a:r>
            <a:r>
              <a:rPr lang="fi-FI" dirty="0" smtClean="0"/>
              <a:t> molekyylit (esim. NH</a:t>
            </a:r>
            <a:r>
              <a:rPr lang="fi-FI" baseline="-25000" dirty="0" smtClean="0"/>
              <a:t>3</a:t>
            </a:r>
            <a:r>
              <a:rPr lang="fi-FI" dirty="0" smtClean="0"/>
              <a:t>, </a:t>
            </a:r>
            <a:r>
              <a:rPr lang="fi-FI" dirty="0" err="1" smtClean="0"/>
              <a:t>HCl</a:t>
            </a:r>
            <a:r>
              <a:rPr lang="fi-FI" dirty="0" smtClean="0"/>
              <a:t>, etanoli CH</a:t>
            </a:r>
            <a:r>
              <a:rPr lang="fi-FI" baseline="-25000" dirty="0" smtClean="0"/>
              <a:t>3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OH) liukenevat hyvin veteen</a:t>
            </a:r>
          </a:p>
          <a:p>
            <a:pPr lvl="0"/>
            <a:r>
              <a:rPr lang="fi-FI" dirty="0" smtClean="0"/>
              <a:t>Poolittoman hiiliketjun kasvaessa liukoisuus veteen heikkenee, esim.  </a:t>
            </a:r>
            <a:r>
              <a:rPr lang="fi-FI" dirty="0" err="1" smtClean="0"/>
              <a:t>pentanoli</a:t>
            </a:r>
            <a:r>
              <a:rPr lang="fi-FI" dirty="0" smtClean="0"/>
              <a:t> (CH</a:t>
            </a:r>
            <a:r>
              <a:rPr lang="fi-FI" baseline="-25000" dirty="0" smtClean="0"/>
              <a:t>3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OH) huonosti</a:t>
            </a:r>
          </a:p>
          <a:p>
            <a:pPr lvl="0"/>
            <a:r>
              <a:rPr lang="fi-FI" dirty="0" smtClean="0"/>
              <a:t>Veteen liukenee vähän myös pieniä poolittomia molekyylejä, esim. O</a:t>
            </a:r>
            <a:r>
              <a:rPr lang="fi-FI" baseline="-25000" dirty="0" smtClean="0"/>
              <a:t>2</a:t>
            </a:r>
            <a:r>
              <a:rPr lang="fi-FI" dirty="0" smtClean="0"/>
              <a:t> ja CO</a:t>
            </a:r>
            <a:r>
              <a:rPr lang="fi-FI" baseline="-25000" dirty="0" smtClean="0"/>
              <a:t>2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fi-FI" dirty="0" smtClean="0"/>
              <a:t>Suolan liukenemisessa veteen (</a:t>
            </a:r>
            <a:r>
              <a:rPr lang="fi-FI" dirty="0" err="1" smtClean="0"/>
              <a:t>hydratoitumisessa</a:t>
            </a:r>
            <a:r>
              <a:rPr lang="fi-FI" dirty="0" smtClean="0"/>
              <a:t>) veden (+)-päät ympäröivät negatiiviset ionit ja (-)-päät positiiviset ionit, syntyy </a:t>
            </a:r>
            <a:r>
              <a:rPr lang="fi-FI" b="1" dirty="0" err="1" smtClean="0"/>
              <a:t>ioni-dipolisidoksia</a:t>
            </a:r>
            <a:r>
              <a:rPr lang="fi-FI" dirty="0" smtClean="0"/>
              <a:t>. </a:t>
            </a:r>
          </a:p>
          <a:p>
            <a:pPr lvl="0"/>
            <a:r>
              <a:rPr lang="fi-FI" dirty="0" smtClean="0"/>
              <a:t>Liuenneita ioneja sanotaan </a:t>
            </a:r>
            <a:r>
              <a:rPr lang="fi-FI" b="1" dirty="0" err="1" smtClean="0"/>
              <a:t>akvaioneiksi</a:t>
            </a:r>
            <a:r>
              <a:rPr lang="fi-FI" dirty="0" smtClean="0"/>
              <a:t> (hydraateiksi)</a:t>
            </a:r>
          </a:p>
          <a:p>
            <a:r>
              <a:rPr lang="en-GB" dirty="0" err="1" smtClean="0"/>
              <a:t>esim</a:t>
            </a:r>
            <a:r>
              <a:rPr lang="en-GB" dirty="0" smtClean="0"/>
              <a:t>. </a:t>
            </a:r>
            <a:r>
              <a:rPr lang="en-GB" dirty="0" err="1" smtClean="0"/>
              <a:t>NaCl</a:t>
            </a:r>
            <a:r>
              <a:rPr lang="en-GB" dirty="0" smtClean="0"/>
              <a:t> (s) </a:t>
            </a:r>
            <a:r>
              <a:rPr lang="fi-FI" dirty="0" smtClean="0">
                <a:sym typeface="Wingdings"/>
              </a:rPr>
              <a:t></a:t>
            </a:r>
            <a:r>
              <a:rPr lang="en-GB" dirty="0" smtClean="0"/>
              <a:t> Na</a:t>
            </a:r>
            <a:r>
              <a:rPr lang="en-GB" baseline="30000" dirty="0" smtClean="0"/>
              <a:t>+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+ </a:t>
            </a:r>
            <a:r>
              <a:rPr lang="en-GB" dirty="0" err="1" smtClean="0"/>
              <a:t>Cl</a:t>
            </a:r>
            <a:r>
              <a:rPr lang="en-GB" baseline="30000" dirty="0" smtClean="0"/>
              <a:t>-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  <a:r>
              <a:rPr lang="en-GB" smtClean="0"/>
              <a:t> </a:t>
            </a:r>
          </a:p>
          <a:p>
            <a:pPr>
              <a:buNone/>
            </a:pPr>
            <a:endParaRPr lang="fi-FI" dirty="0" smtClean="0"/>
          </a:p>
          <a:p>
            <a:pPr lvl="0"/>
            <a:r>
              <a:rPr lang="fi-FI" dirty="0" smtClean="0"/>
              <a:t>Jotkut suolat ovat veteen niukkaliukoisia, ionisidokset niin vahvoja ja syntyvät </a:t>
            </a:r>
            <a:r>
              <a:rPr lang="fi-FI" dirty="0" err="1" smtClean="0"/>
              <a:t>ioni-dipolisidokset</a:t>
            </a:r>
            <a:r>
              <a:rPr lang="fi-FI" dirty="0" smtClean="0"/>
              <a:t> niin heikkoja, että ionit eivät irtoa toisistaan.</a:t>
            </a:r>
          </a:p>
          <a:p>
            <a:endParaRPr lang="fi-FI" dirty="0"/>
          </a:p>
        </p:txBody>
      </p:sp>
      <p:pic>
        <p:nvPicPr>
          <p:cNvPr id="6" name="Sisällön paikkamerkki 5" descr="suolan-liukenemin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2568758"/>
            <a:ext cx="3538736" cy="25888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Kiinteän aineen liukoisuus yleensä kasvaa, kun lämpötila nousee</a:t>
            </a:r>
          </a:p>
          <a:p>
            <a:r>
              <a:rPr lang="fi-FI" dirty="0" smtClean="0"/>
              <a:t>Kaasujen liukoisuus yleensä pienenee lämpötilan noustessa</a:t>
            </a:r>
          </a:p>
          <a:p>
            <a:r>
              <a:rPr lang="fi-FI" b="1" dirty="0" err="1" smtClean="0"/>
              <a:t>Tensidit</a:t>
            </a:r>
            <a:r>
              <a:rPr lang="fi-FI" dirty="0" smtClean="0"/>
              <a:t> ovat pesuaineen peseviä aineita</a:t>
            </a:r>
          </a:p>
          <a:p>
            <a:pPr lvl="1"/>
            <a:r>
              <a:rPr lang="fi-FI" dirty="0" smtClean="0"/>
              <a:t>Hydrofobinen pää (pooliton) uppoutuu likaan tai rasvaan</a:t>
            </a:r>
          </a:p>
          <a:p>
            <a:pPr lvl="1"/>
            <a:r>
              <a:rPr lang="fi-FI" dirty="0" smtClean="0"/>
              <a:t>Hydrofiilinen pää (</a:t>
            </a:r>
            <a:r>
              <a:rPr lang="fi-FI" dirty="0" err="1" smtClean="0"/>
              <a:t>poolinen</a:t>
            </a:r>
            <a:r>
              <a:rPr lang="fi-FI" dirty="0" smtClean="0"/>
              <a:t>) jää veteen</a:t>
            </a:r>
            <a:endParaRPr lang="fi-FI" dirty="0"/>
          </a:p>
        </p:txBody>
      </p:sp>
      <p:pic>
        <p:nvPicPr>
          <p:cNvPr id="7" name="Sisällön paikkamerkki 6" descr="liukoisuus_lampo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556792"/>
            <a:ext cx="2079487" cy="1951062"/>
          </a:xfrm>
        </p:spPr>
      </p:pic>
      <p:pic>
        <p:nvPicPr>
          <p:cNvPr id="8" name="Kuva 7" descr="tensidin_toimin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3645024"/>
            <a:ext cx="1447780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 ja vesiliuokset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Osmoosi: </a:t>
            </a:r>
            <a:r>
              <a:rPr lang="fi-FI" dirty="0" smtClean="0"/>
              <a:t>liuotin (vesi) virtaa puoliläpäisevän kalvon (esim. solukalvo) läpi laimeammasta liuoksesta väkevämpään liuokseen</a:t>
            </a:r>
            <a:endParaRPr lang="fi-FI" dirty="0"/>
          </a:p>
        </p:txBody>
      </p:sp>
      <p:pic>
        <p:nvPicPr>
          <p:cNvPr id="5" name="Sisällön paikkamerkki 4" descr="osmosis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772816"/>
            <a:ext cx="2743200" cy="2057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5.2 Ilma ja ilmakehä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Ilmakehä</a:t>
            </a:r>
            <a:r>
              <a:rPr lang="fi-FI" dirty="0" smtClean="0"/>
              <a:t>: maata ympäröivä kaasukerros, joka suojelee maata avaruuden säteilyltä ja pitää lämpötilan sopivana</a:t>
            </a:r>
          </a:p>
          <a:p>
            <a:r>
              <a:rPr lang="fi-FI" dirty="0" smtClean="0"/>
              <a:t>Typpeä noin 78%, happea noin 21% ja noin 1% muita (argon, hiilidioksidi, muita jalokaasuja) (MAOL s.154)</a:t>
            </a:r>
          </a:p>
          <a:p>
            <a:r>
              <a:rPr lang="fi-FI" dirty="0" smtClean="0"/>
              <a:t>Typpi, jalokaasut ja hiilidioksidi eivät juuri reagoi ilmakehän olosuhteissa</a:t>
            </a:r>
          </a:p>
          <a:p>
            <a:r>
              <a:rPr lang="fi-FI" dirty="0" smtClean="0"/>
              <a:t>Ylöspäin mentäessä ilman tiheys pienenee, mutta osuudet pysyvät lähes ennallaan, paitsi ylimmissä kerroksissa on enimmäkseen heliumia ja vetyä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Ilma ja ilmakehä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Ilman saastuminen: </a:t>
            </a:r>
            <a:r>
              <a:rPr lang="fi-FI" dirty="0" smtClean="0"/>
              <a:t>Ilmassa on saasteita niin paljon, että niistä on haittaa ihmisille, ympäristölle ja materiaaleille</a:t>
            </a:r>
          </a:p>
          <a:p>
            <a:r>
              <a:rPr lang="fi-FI" dirty="0" smtClean="0"/>
              <a:t>Haitallisia aineita alailmakehässä: pienhiukkaset, otsoni, typen oksidit, rikkidioksidi, bentseeni, hiilimonoksidi, raskasmetallit</a:t>
            </a:r>
          </a:p>
          <a:p>
            <a:r>
              <a:rPr lang="fi-FI" dirty="0" smtClean="0"/>
              <a:t>Liian suuret typpiyhdisteiden määrät voivat aiheuttaa rehevöitymistä</a:t>
            </a:r>
          </a:p>
          <a:p>
            <a:r>
              <a:rPr lang="fi-FI" dirty="0" smtClean="0"/>
              <a:t>Typen oksidit ja rikkidioksidi aiheuttavat happamia sateita ja aiheuttavat maaperän ja vesistöjen happamoitumista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436</Words>
  <Application>Microsoft Office PowerPoint</Application>
  <PresentationFormat>Näytössä katseltava diaesitys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5. Kemiaa ympäristöstössämme</vt:lpstr>
      <vt:lpstr>5.1 Vesi ja vesiliuokset</vt:lpstr>
      <vt:lpstr>Vesi ja vesiliuokset</vt:lpstr>
      <vt:lpstr>Vesi ja vesiliuokset</vt:lpstr>
      <vt:lpstr>Vesi ja vesiliuokset</vt:lpstr>
      <vt:lpstr>Vesi ja vesiliuokset</vt:lpstr>
      <vt:lpstr>Vesi ja vesiliuokset</vt:lpstr>
      <vt:lpstr>5.2 Ilma ja ilmakehä</vt:lpstr>
      <vt:lpstr>Ilma ja ilmakehä</vt:lpstr>
      <vt:lpstr>5.3 Kallio- ja maaperä</vt:lpstr>
      <vt:lpstr>Kallio- ja maaperä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Kemiaa ympäristöstössämme</dc:title>
  <dc:creator>liimatainen</dc:creator>
  <cp:lastModifiedBy>liimatainen</cp:lastModifiedBy>
  <cp:revision>27</cp:revision>
  <dcterms:created xsi:type="dcterms:W3CDTF">2017-03-07T06:34:48Z</dcterms:created>
  <dcterms:modified xsi:type="dcterms:W3CDTF">2017-03-14T06:23:41Z</dcterms:modified>
</cp:coreProperties>
</file>