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8" r:id="rId4"/>
    <p:sldId id="259" r:id="rId5"/>
    <p:sldId id="263" r:id="rId6"/>
    <p:sldId id="284" r:id="rId7"/>
    <p:sldId id="283" r:id="rId8"/>
    <p:sldId id="282" r:id="rId9"/>
    <p:sldId id="285" r:id="rId10"/>
    <p:sldId id="286" r:id="rId11"/>
    <p:sldId id="287" r:id="rId12"/>
    <p:sldId id="260" r:id="rId13"/>
    <p:sldId id="274" r:id="rId14"/>
    <p:sldId id="265" r:id="rId15"/>
    <p:sldId id="267" r:id="rId16"/>
    <p:sldId id="271" r:id="rId17"/>
    <p:sldId id="280" r:id="rId18"/>
    <p:sldId id="27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01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64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87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02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39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82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4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63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74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99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0F133-6EE1-4E14-A8F8-4DD8077D079D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AF93-15A1-4234-835E-E99AAF0DBB1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3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2" y="169762"/>
            <a:ext cx="4741817" cy="661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046719" y="3257550"/>
            <a:ext cx="2886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Muistutus!</a:t>
            </a:r>
          </a:p>
          <a:p>
            <a:r>
              <a:rPr lang="fi-FI" b="1" dirty="0" smtClean="0">
                <a:solidFill>
                  <a:srgbClr val="FF0000"/>
                </a:solidFill>
              </a:rPr>
              <a:t>Ihmisen elämä on solujen elämää!</a:t>
            </a:r>
            <a:endParaRPr lang="fi-FI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3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21A01-B082-43EC-A1B1-4798112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68707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MITÄ IHMINEN SYÖ?</a:t>
            </a:r>
            <a:endParaRPr lang="fi-FI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329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723763" y="1678305"/>
            <a:ext cx="6491426" cy="4649833"/>
          </a:xfrm>
        </p:spPr>
        <p:txBody>
          <a:bodyPr>
            <a:normAutofit/>
          </a:bodyPr>
          <a:lstStyle/>
          <a:p>
            <a:r>
              <a:rPr lang="fi-FI" altLang="fi-FI" sz="4400" dirty="0" smtClean="0"/>
              <a:t>Hivenaineita</a:t>
            </a:r>
          </a:p>
          <a:p>
            <a:pPr>
              <a:buFontTx/>
              <a:buChar char="-"/>
            </a:pPr>
            <a:r>
              <a:rPr lang="fi-FI" altLang="fi-FI" sz="3000" dirty="0" smtClean="0"/>
              <a:t>näitäkin kasvit ottavat maasta</a:t>
            </a:r>
          </a:p>
          <a:p>
            <a:pPr>
              <a:buFontTx/>
              <a:buChar char="-"/>
            </a:pPr>
            <a:r>
              <a:rPr lang="fi-FI" altLang="fi-FI" sz="3000" dirty="0" smtClean="0"/>
              <a:t>näitä tarvitaan vain hyvin pieniä määriä (hiven = hyvin vähän)</a:t>
            </a:r>
          </a:p>
          <a:p>
            <a:pPr>
              <a:buFontTx/>
              <a:buChar char="-"/>
            </a:pPr>
            <a:r>
              <a:rPr lang="fi-FI" altLang="fi-FI" sz="3000" dirty="0" smtClean="0"/>
              <a:t>määrät ilmoitetaan milligrammoina (mg, tuhannesosagrammoina)</a:t>
            </a:r>
            <a:endParaRPr lang="fi-FI" altLang="fi-FI" sz="3000" dirty="0" smtClean="0"/>
          </a:p>
          <a:p>
            <a:pPr marL="0" indent="0">
              <a:buNone/>
            </a:pPr>
            <a:endParaRPr lang="fi-FI" altLang="fi-FI" sz="3000" dirty="0" smtClean="0"/>
          </a:p>
        </p:txBody>
      </p:sp>
      <p:sp>
        <p:nvSpPr>
          <p:cNvPr id="3" name="Tekstiruutu 2"/>
          <p:cNvSpPr txBox="1"/>
          <p:nvPr/>
        </p:nvSpPr>
        <p:spPr>
          <a:xfrm flipH="1">
            <a:off x="9072563" y="601087"/>
            <a:ext cx="2577877" cy="1077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50"/>
                </a:solidFill>
              </a:rPr>
              <a:t>orgaanisia</a:t>
            </a:r>
          </a:p>
          <a:p>
            <a:r>
              <a:rPr lang="fi-FI" sz="3200" b="1" dirty="0" smtClean="0"/>
              <a:t>epäorgaanisia</a:t>
            </a: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674" y="1127805"/>
            <a:ext cx="6355439" cy="4766579"/>
          </a:xfrm>
          <a:prstGeom prst="rect">
            <a:avLst/>
          </a:prstGeom>
        </p:spPr>
      </p:pic>
      <p:cxnSp>
        <p:nvCxnSpPr>
          <p:cNvPr id="7" name="Suora nuoliyhdysviiva 6"/>
          <p:cNvCxnSpPr/>
          <p:nvPr/>
        </p:nvCxnSpPr>
        <p:spPr>
          <a:xfrm>
            <a:off x="4083776" y="2486204"/>
            <a:ext cx="3560037" cy="296114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7643813" y="5486400"/>
            <a:ext cx="4186237" cy="10858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829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21A01-B082-43EC-A1B1-4798112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68707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MITÄ IHMINEN SYÖ?</a:t>
            </a:r>
            <a:endParaRPr lang="fi-FI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329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400050" y="1678305"/>
            <a:ext cx="6815139" cy="4649833"/>
          </a:xfrm>
        </p:spPr>
        <p:txBody>
          <a:bodyPr>
            <a:normAutofit/>
          </a:bodyPr>
          <a:lstStyle/>
          <a:p>
            <a:r>
              <a:rPr lang="fi-FI" altLang="fi-FI" sz="4400" dirty="0" smtClean="0">
                <a:solidFill>
                  <a:srgbClr val="00B050"/>
                </a:solidFill>
              </a:rPr>
              <a:t>Hiilihydraatteja</a:t>
            </a:r>
            <a:endParaRPr lang="fi-FI" altLang="fi-FI" sz="4400" dirty="0" smtClean="0">
              <a:solidFill>
                <a:srgbClr val="00B050"/>
              </a:solidFill>
            </a:endParaRPr>
          </a:p>
          <a:p>
            <a:r>
              <a:rPr lang="fi-FI" altLang="fi-FI" sz="4400" dirty="0" smtClean="0">
                <a:solidFill>
                  <a:srgbClr val="00B050"/>
                </a:solidFill>
              </a:rPr>
              <a:t>Proteiineja</a:t>
            </a:r>
            <a:endParaRPr lang="fi-FI" altLang="fi-FI" sz="4400" dirty="0" smtClean="0">
              <a:solidFill>
                <a:srgbClr val="00B050"/>
              </a:solidFill>
            </a:endParaRPr>
          </a:p>
          <a:p>
            <a:r>
              <a:rPr lang="fi-FI" altLang="fi-FI" sz="4400" dirty="0" smtClean="0">
                <a:solidFill>
                  <a:srgbClr val="00B050"/>
                </a:solidFill>
              </a:rPr>
              <a:t>Lipidejä eli rasvoja</a:t>
            </a:r>
            <a:endParaRPr lang="fi-FI" altLang="fi-FI" sz="4400" dirty="0" smtClean="0">
              <a:solidFill>
                <a:srgbClr val="00B050"/>
              </a:solidFill>
            </a:endParaRPr>
          </a:p>
          <a:p>
            <a:r>
              <a:rPr lang="fi-FI" altLang="fi-FI" sz="4400" dirty="0" smtClean="0">
                <a:solidFill>
                  <a:srgbClr val="00B050"/>
                </a:solidFill>
              </a:rPr>
              <a:t>Vitamiineja</a:t>
            </a:r>
            <a:endParaRPr lang="fi-FI" altLang="fi-FI" sz="4400" dirty="0" smtClean="0">
              <a:solidFill>
                <a:srgbClr val="00B050"/>
              </a:solidFill>
            </a:endParaRPr>
          </a:p>
          <a:p>
            <a:r>
              <a:rPr lang="fi-FI" altLang="fi-FI" sz="4400" dirty="0" err="1" smtClean="0"/>
              <a:t>Kivennäis</a:t>
            </a:r>
            <a:r>
              <a:rPr lang="fi-FI" altLang="fi-FI" sz="4400" dirty="0" smtClean="0"/>
              <a:t>- ja hivenaineita</a:t>
            </a:r>
            <a:endParaRPr lang="fi-FI" altLang="fi-FI" sz="4400" dirty="0" smtClean="0"/>
          </a:p>
          <a:p>
            <a:r>
              <a:rPr lang="fi-FI" altLang="fi-FI" sz="4400" dirty="0" smtClean="0"/>
              <a:t>Vettä: </a:t>
            </a:r>
            <a:r>
              <a:rPr lang="fi-FI" altLang="fi-FI" dirty="0" smtClean="0"/>
              <a:t>puuroryynit sekoitetaan veteen!</a:t>
            </a:r>
            <a:endParaRPr lang="fi-FI" altLang="fi-FI" dirty="0" smtClean="0"/>
          </a:p>
          <a:p>
            <a:pPr marL="0" indent="0">
              <a:buNone/>
            </a:pPr>
            <a:endParaRPr lang="fi-FI" altLang="fi-FI" dirty="0" smtClean="0"/>
          </a:p>
        </p:txBody>
      </p:sp>
      <p:sp>
        <p:nvSpPr>
          <p:cNvPr id="3" name="Tekstiruutu 2"/>
          <p:cNvSpPr txBox="1"/>
          <p:nvPr/>
        </p:nvSpPr>
        <p:spPr>
          <a:xfrm flipH="1">
            <a:off x="9072563" y="601087"/>
            <a:ext cx="2577877" cy="1077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50"/>
                </a:solidFill>
              </a:rPr>
              <a:t>orgaanisia</a:t>
            </a:r>
          </a:p>
          <a:p>
            <a:r>
              <a:rPr lang="fi-FI" sz="3200" b="1" dirty="0" smtClean="0"/>
              <a:t>epäorgaanisia</a:t>
            </a: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674" y="1127805"/>
            <a:ext cx="6355439" cy="47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7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499" y="142875"/>
            <a:ext cx="9373689" cy="1600200"/>
          </a:xfrm>
        </p:spPr>
        <p:txBody>
          <a:bodyPr/>
          <a:lstStyle/>
          <a:p>
            <a:r>
              <a:rPr lang="fi-FI" altLang="fi-FI" dirty="0" smtClean="0"/>
              <a:t>MIKSI </a:t>
            </a:r>
            <a:r>
              <a:rPr lang="fi-FI" altLang="fi-FI" dirty="0" smtClean="0"/>
              <a:t>RUUANSULATUSTA </a:t>
            </a:r>
            <a:r>
              <a:rPr lang="fi-FI" altLang="fi-FI" dirty="0" smtClean="0"/>
              <a:t>TARVITAAN?</a:t>
            </a:r>
            <a:endParaRPr lang="fi-FI" altLang="fi-FI" dirty="0" smtClean="0"/>
          </a:p>
        </p:txBody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8B96D168-64C7-4230-A65E-97AFF6AD2F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834" y="1671640"/>
            <a:ext cx="11247529" cy="4014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dirty="0" smtClean="0"/>
              <a:t>Ruoka </a:t>
            </a:r>
            <a:r>
              <a:rPr lang="fi-FI" dirty="0"/>
              <a:t>sisältää </a:t>
            </a:r>
            <a:r>
              <a:rPr lang="fi-FI" b="1" spc="300" dirty="0"/>
              <a:t>suurimolekyylisiä</a:t>
            </a:r>
            <a:r>
              <a:rPr lang="fi-FI" b="1" dirty="0"/>
              <a:t> </a:t>
            </a:r>
            <a:r>
              <a:rPr lang="fi-FI" dirty="0"/>
              <a:t>yhdisteitä, jotka eivät pääse </a:t>
            </a:r>
            <a:r>
              <a:rPr lang="fi-FI" dirty="0" smtClean="0"/>
              <a:t>siirtymään verenkiertoon </a:t>
            </a:r>
            <a:r>
              <a:rPr lang="fi-FI" dirty="0"/>
              <a:t>ja sitä kautta soluille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dirty="0"/>
              <a:t>Ruuansulatuskanavassa entsyymit </a:t>
            </a:r>
            <a:r>
              <a:rPr lang="fi-FI" b="1" u="sng" spc="300" dirty="0"/>
              <a:t>pilkkovat</a:t>
            </a:r>
            <a:r>
              <a:rPr lang="fi-FI" dirty="0"/>
              <a:t> </a:t>
            </a:r>
            <a:r>
              <a:rPr lang="fi-FI" dirty="0" smtClean="0"/>
              <a:t>(= hajottavat) ravintoaineita </a:t>
            </a:r>
            <a:r>
              <a:rPr lang="fi-FI" b="1" u="sng" spc="300" dirty="0"/>
              <a:t>kemiallisesti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b="1" u="sng" spc="300" dirty="0"/>
          </a:p>
          <a:p>
            <a:pPr eaLnBrk="1" hangingPunct="1">
              <a:lnSpc>
                <a:spcPct val="90000"/>
              </a:lnSpc>
              <a:defRPr/>
            </a:pPr>
            <a:r>
              <a:rPr lang="fi-FI" b="1" dirty="0" smtClean="0"/>
              <a:t>Pienimolekyyliset</a:t>
            </a:r>
            <a:r>
              <a:rPr lang="fi-FI" dirty="0" smtClean="0"/>
              <a:t> rakenneosaset </a:t>
            </a:r>
            <a:r>
              <a:rPr lang="fi-FI" dirty="0"/>
              <a:t>pääsevät </a:t>
            </a:r>
            <a:r>
              <a:rPr lang="fi-FI" b="1" u="sng" spc="300" dirty="0"/>
              <a:t>imeytymään</a:t>
            </a:r>
            <a:r>
              <a:rPr lang="fi-FI" dirty="0"/>
              <a:t> </a:t>
            </a:r>
            <a:r>
              <a:rPr lang="fi-FI" dirty="0" smtClean="0"/>
              <a:t>(= siirtymään) ohutsuolesta </a:t>
            </a:r>
            <a:r>
              <a:rPr lang="fi-FI" dirty="0"/>
              <a:t>vereen</a:t>
            </a:r>
          </a:p>
        </p:txBody>
      </p:sp>
      <p:sp>
        <p:nvSpPr>
          <p:cNvPr id="180228" name="Päivämäärän paikkamerkki 3"/>
          <p:cNvSpPr>
            <a:spLocks noGrp="1"/>
          </p:cNvSpPr>
          <p:nvPr>
            <p:ph type="dt" sz="quarter" idx="10"/>
          </p:nvPr>
        </p:nvSpPr>
        <p:spPr>
          <a:xfrm>
            <a:off x="2895600" y="625792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84F9C-4870-4B56-A6CF-BCBD006DE151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29.4.2020</a:t>
            </a:fld>
            <a:endParaRPr lang="fi-FI" altLang="fi-FI" sz="1400"/>
          </a:p>
        </p:txBody>
      </p:sp>
      <p:sp>
        <p:nvSpPr>
          <p:cNvPr id="180229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80230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6046CD-9B29-4840-9950-2E9220087728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298923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Sisällön paikkamerkki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10" y="1316245"/>
            <a:ext cx="11762780" cy="4266493"/>
          </a:xfrm>
        </p:spPr>
      </p:pic>
      <p:sp>
        <p:nvSpPr>
          <p:cNvPr id="194563" name="Päivämäärän paikkamerkki 3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782CCE-8CDF-412F-BCF7-E02E2F458C62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29.4.2020</a:t>
            </a:fld>
            <a:endParaRPr lang="fi-FI" altLang="fi-FI" sz="1400"/>
          </a:p>
        </p:txBody>
      </p:sp>
      <p:sp>
        <p:nvSpPr>
          <p:cNvPr id="194564" name="Alatunnisteen paikkamerkki 4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94565" name="Dian numeron paikkamerkki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D1B14-FFD9-4129-B9C5-BAB3EE4BF271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i-FI" altLang="fi-FI" sz="1400"/>
          </a:p>
        </p:txBody>
      </p:sp>
      <p:sp>
        <p:nvSpPr>
          <p:cNvPr id="2" name="Tekstiruutu 1"/>
          <p:cNvSpPr txBox="1"/>
          <p:nvPr/>
        </p:nvSpPr>
        <p:spPr>
          <a:xfrm>
            <a:off x="214610" y="3943350"/>
            <a:ext cx="161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FF0000"/>
                </a:solidFill>
              </a:rPr>
              <a:t>ei mahdu imeytymään</a:t>
            </a:r>
            <a:endParaRPr lang="fi-FI" sz="2000" dirty="0">
              <a:solidFill>
                <a:srgbClr val="FF0000"/>
              </a:solidFill>
            </a:endParaRPr>
          </a:p>
        </p:txBody>
      </p:sp>
      <p:cxnSp>
        <p:nvCxnSpPr>
          <p:cNvPr id="4" name="Suora nuoliyhdysviiva 3"/>
          <p:cNvCxnSpPr/>
          <p:nvPr/>
        </p:nvCxnSpPr>
        <p:spPr>
          <a:xfrm flipV="1">
            <a:off x="1614488" y="3757613"/>
            <a:ext cx="900112" cy="371475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/>
          <p:cNvSpPr txBox="1"/>
          <p:nvPr/>
        </p:nvSpPr>
        <p:spPr>
          <a:xfrm>
            <a:off x="9815513" y="55494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pääsee imeytymään</a:t>
            </a:r>
            <a:endParaRPr lang="fi-FI" sz="20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0358438" y="5480076"/>
            <a:ext cx="161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pääsee imeytymään</a:t>
            </a:r>
            <a:endParaRPr lang="fi-FI" sz="2000" dirty="0"/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9315450" y="993080"/>
            <a:ext cx="414338" cy="1021458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 flipH="1" flipV="1">
            <a:off x="9729788" y="5259572"/>
            <a:ext cx="628650" cy="323165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63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75" y="0"/>
            <a:ext cx="4727121" cy="666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774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33375"/>
            <a:ext cx="46355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5" name="Otsikko 1"/>
          <p:cNvSpPr>
            <a:spLocks noGrp="1" noChangeArrowheads="1"/>
          </p:cNvSpPr>
          <p:nvPr>
            <p:ph type="title"/>
          </p:nvPr>
        </p:nvSpPr>
        <p:spPr>
          <a:xfrm>
            <a:off x="1703388" y="1844675"/>
            <a:ext cx="4965700" cy="1600200"/>
          </a:xfrm>
        </p:spPr>
        <p:txBody>
          <a:bodyPr>
            <a:normAutofit fontScale="90000"/>
          </a:bodyPr>
          <a:lstStyle/>
          <a:p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Mahassa</a:t>
            </a:r>
            <a:r>
              <a:rPr lang="fi-FI" altLang="fi-FI" smtClean="0"/>
              <a:t> </a:t>
            </a:r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alkaa</a:t>
            </a:r>
            <a:r>
              <a:rPr lang="fi-FI" altLang="fi-FI" smtClean="0"/>
              <a:t> </a:t>
            </a:r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proteiinien</a:t>
            </a:r>
            <a:r>
              <a:rPr lang="fi-FI" altLang="fi-FI" smtClean="0"/>
              <a:t> </a:t>
            </a:r>
            <a:r>
              <a:rPr lang="fi-FI" altLang="fi-FI" b="1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pilkkoutuminen</a:t>
            </a:r>
          </a:p>
        </p:txBody>
      </p:sp>
    </p:spTree>
    <p:extLst>
      <p:ext uri="{BB962C8B-B14F-4D97-AF65-F5344CB8AC3E}">
        <p14:creationId xmlns:p14="http://schemas.microsoft.com/office/powerpoint/2010/main" val="337800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908050"/>
            <a:ext cx="57721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Otsikko 1"/>
          <p:cNvSpPr>
            <a:spLocks noGrp="1" noChangeArrowheads="1"/>
          </p:cNvSpPr>
          <p:nvPr>
            <p:ph type="title"/>
          </p:nvPr>
        </p:nvSpPr>
        <p:spPr>
          <a:xfrm>
            <a:off x="2209799" y="152401"/>
            <a:ext cx="8520113" cy="684213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Ohutsuolessa aineet imeytyvät</a:t>
            </a:r>
            <a:endParaRPr lang="fi-FI" altLang="fi-FI" b="1" dirty="0" smtClean="0">
              <a:solidFill>
                <a:srgbClr val="862B7C"/>
              </a:solidFill>
              <a:latin typeface="Myriad Pro Semibold"/>
              <a:ea typeface="Myriad Pro Semibold"/>
              <a:cs typeface="Myriad Pro Semibold"/>
            </a:endParaRPr>
          </a:p>
        </p:txBody>
      </p:sp>
      <p:sp>
        <p:nvSpPr>
          <p:cNvPr id="191492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274321" y="1557338"/>
            <a:ext cx="5983604" cy="2657475"/>
          </a:xfrm>
        </p:spPr>
        <p:txBody>
          <a:bodyPr>
            <a:normAutofit/>
          </a:bodyPr>
          <a:lstStyle/>
          <a:p>
            <a:r>
              <a:rPr lang="fi-FI" altLang="fi-FI" dirty="0" smtClean="0"/>
              <a:t>poimut</a:t>
            </a:r>
            <a:endParaRPr lang="fi-FI" altLang="fi-FI" dirty="0" smtClean="0"/>
          </a:p>
          <a:p>
            <a:r>
              <a:rPr lang="fi-FI" altLang="fi-FI" dirty="0" smtClean="0"/>
              <a:t>nukkalisäkkeet</a:t>
            </a:r>
          </a:p>
          <a:p>
            <a:pPr marL="0" indent="0">
              <a:buNone/>
            </a:pPr>
            <a:r>
              <a:rPr lang="fi-FI" altLang="fi-FI" dirty="0" smtClean="0">
                <a:sym typeface="Wingdings" panose="05000000000000000000" pitchFamily="2" charset="2"/>
              </a:rPr>
              <a:t></a:t>
            </a:r>
            <a:r>
              <a:rPr lang="fi-FI" altLang="fi-FI" dirty="0" smtClean="0"/>
              <a:t>pinta-ala valtava (= hyvin suuri)</a:t>
            </a:r>
          </a:p>
          <a:p>
            <a:pPr marL="0" indent="0">
              <a:buNone/>
            </a:pPr>
            <a:r>
              <a:rPr lang="fi-FI" altLang="fi-FI" dirty="0" smtClean="0">
                <a:sym typeface="Wingdings" panose="05000000000000000000" pitchFamily="2" charset="2"/>
              </a:rPr>
              <a:t> tehokas imeytyminen</a:t>
            </a:r>
            <a:endParaRPr lang="fi-FI" altLang="fi-FI" dirty="0" smtClean="0"/>
          </a:p>
          <a:p>
            <a:endParaRPr lang="fi-FI" altLang="fi-FI" dirty="0" smtClean="0"/>
          </a:p>
          <a:p>
            <a:endParaRPr lang="fi-FI" altLang="fi-FI" dirty="0" smtClean="0"/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43957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305E6F-D2E7-4ED5-963A-AC2253AC134C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29.4.2020</a:t>
            </a:fld>
            <a:endParaRPr lang="fi-FI" altLang="fi-FI" sz="1400"/>
          </a:p>
        </p:txBody>
      </p:sp>
      <p:sp>
        <p:nvSpPr>
          <p:cNvPr id="200707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200708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2A8B22-9FAA-40BC-8B61-F80ED97CC6DA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fi-FI" altLang="fi-FI" sz="1400"/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95EF2CAC-FF45-4939-A97A-15AE96DE0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31640"/>
              </p:ext>
            </p:extLst>
          </p:nvPr>
        </p:nvGraphicFramePr>
        <p:xfrm>
          <a:off x="838200" y="248194"/>
          <a:ext cx="10774681" cy="5904413"/>
        </p:xfrm>
        <a:graphic>
          <a:graphicData uri="http://schemas.openxmlformats.org/drawingml/2006/table">
            <a:tbl>
              <a:tblPr/>
              <a:tblGrid>
                <a:gridCol w="215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6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3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Elin ja ruuan viipymisaika</a:t>
                      </a: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Mitä </a:t>
                      </a:r>
                      <a:r>
                        <a:rPr lang="fi-FI" sz="1400" b="1" spc="300" dirty="0">
                          <a:latin typeface="Calibri"/>
                          <a:ea typeface="Calibri"/>
                          <a:cs typeface="Times New Roman"/>
                        </a:rPr>
                        <a:t>hiilihydraateille 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(tärkkelykselle) tapahtuu?</a:t>
                      </a: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Mitä </a:t>
                      </a:r>
                      <a:r>
                        <a:rPr lang="fi-FI" sz="1400" b="1" spc="300" dirty="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proteiineille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eli </a:t>
                      </a:r>
                      <a:r>
                        <a:rPr lang="fi-FI" sz="1400" b="1" dirty="0">
                          <a:latin typeface="Calibri"/>
                          <a:ea typeface="Calibri"/>
                          <a:cs typeface="Times New Roman"/>
                        </a:rPr>
                        <a:t>valkuaisaineille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tapahtuu?</a:t>
                      </a: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Mitä </a:t>
                      </a:r>
                      <a:r>
                        <a:rPr lang="fi-FI" sz="1400" b="1" spc="3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rasvoille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tapahtuu?</a:t>
                      </a: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latin typeface="Calibri"/>
                          <a:ea typeface="Calibri"/>
                          <a:cs typeface="Times New Roman"/>
                        </a:rPr>
                        <a:t>suu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alle ½ minuuttia</a:t>
                      </a:r>
                      <a:endParaRPr lang="fi-F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Alkavat pilkkoutua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mahalaukku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1-4 h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Alkavat pilkkoutua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7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ohutsuoli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1-4 h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sekoittuvat </a:t>
                      </a:r>
                      <a:r>
                        <a:rPr lang="fi-FI" sz="1400" dirty="0" smtClean="0">
                          <a:latin typeface="Calibri"/>
                          <a:ea typeface="Calibri"/>
                          <a:cs typeface="Times New Roman"/>
                        </a:rPr>
                        <a:t>pieniksi pisaroiksi </a:t>
                      </a:r>
                      <a:r>
                        <a:rPr lang="fi-FI" sz="1400" smtClean="0">
                          <a:latin typeface="Calibri"/>
                          <a:ea typeface="Calibri"/>
                          <a:cs typeface="Times New Roman"/>
                        </a:rPr>
                        <a:t>sappinesteen ansiosta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82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pilkkoutuvat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b="1" u="sng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glukoosiksi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pilkkoutuvat</a:t>
                      </a:r>
                      <a:r>
                        <a:rPr lang="fi-FI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b="1" u="sng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aminohapoiksi</a:t>
                      </a:r>
                      <a:endParaRPr lang="fi-F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pilkkoutuvat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b="1" u="sng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glyseroliksi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ja </a:t>
                      </a:r>
                      <a:r>
                        <a:rPr lang="fi-FI" sz="1400" b="1" u="sng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rasvahapoiksi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82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pilkkoutuvat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b="1" u="sng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glukoosiksi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pilkkoutuvat</a:t>
                      </a:r>
                      <a:r>
                        <a:rPr lang="fi-FI" sz="14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b="1" u="sng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aminohapoiksi</a:t>
                      </a:r>
                      <a:endParaRPr lang="fi-F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pilkkoutuvat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b="1" u="sng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glyseroliksi 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ja </a:t>
                      </a:r>
                      <a:r>
                        <a:rPr lang="fi-FI" sz="1400" b="1" u="sng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rasvahapoiksi</a:t>
                      </a:r>
                      <a:endParaRPr lang="fi-FI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73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u="sng" dirty="0">
                          <a:solidFill>
                            <a:srgbClr val="FFFFFF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imeytyvät</a:t>
                      </a:r>
                      <a:r>
                        <a:rPr lang="fi-FI" sz="1400" u="sng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suolinukan hiussuoniin</a:t>
                      </a: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u="sng" dirty="0">
                          <a:solidFill>
                            <a:srgbClr val="FFFFFF"/>
                          </a:solidFill>
                          <a:highlight>
                            <a:srgbClr val="FF0000"/>
                          </a:highlight>
                          <a:latin typeface="Calibri"/>
                          <a:ea typeface="Calibri"/>
                          <a:cs typeface="Times New Roman"/>
                        </a:rPr>
                        <a:t>imeytyvät</a:t>
                      </a:r>
                      <a:r>
                        <a:rPr lang="fi-FI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imusuoniin</a:t>
                      </a: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5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latin typeface="Calibri"/>
                          <a:ea typeface="Calibri"/>
                          <a:cs typeface="Times New Roman"/>
                        </a:rPr>
                        <a:t>paksusuoli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7-15 h</a:t>
                      </a:r>
                      <a:endParaRPr lang="fi-FI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latin typeface="Calibri"/>
                          <a:ea typeface="Calibri"/>
                          <a:cs typeface="Times New Roman"/>
                        </a:rPr>
                        <a:t>vettä ja suoloja imeytyy </a:t>
                      </a:r>
                    </a:p>
                  </a:txBody>
                  <a:tcPr marL="46302" marR="463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3" name="Suora nuoliyhdysviiva 2"/>
          <p:cNvCxnSpPr/>
          <p:nvPr/>
        </p:nvCxnSpPr>
        <p:spPr>
          <a:xfrm>
            <a:off x="5400675" y="1214438"/>
            <a:ext cx="0" cy="4136843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nuoliyhdysviiva 5"/>
          <p:cNvCxnSpPr/>
          <p:nvPr/>
        </p:nvCxnSpPr>
        <p:spPr>
          <a:xfrm>
            <a:off x="8162925" y="2014537"/>
            <a:ext cx="14287" cy="3328988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nuoliyhdysviiva 9"/>
          <p:cNvCxnSpPr/>
          <p:nvPr/>
        </p:nvCxnSpPr>
        <p:spPr>
          <a:xfrm>
            <a:off x="11353800" y="2986088"/>
            <a:ext cx="14288" cy="2365193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6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Otsikko 1"/>
          <p:cNvSpPr>
            <a:spLocks noGrp="1" noChangeArrowheads="1"/>
          </p:cNvSpPr>
          <p:nvPr>
            <p:ph type="title"/>
          </p:nvPr>
        </p:nvSpPr>
        <p:spPr>
          <a:xfrm>
            <a:off x="472440" y="2164081"/>
            <a:ext cx="2884714" cy="612775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rgbClr val="862B7C"/>
                </a:solidFill>
                <a:latin typeface="Myriad Pro Semibold"/>
                <a:ea typeface="Myriad Pro Semibold"/>
                <a:cs typeface="Myriad Pro Semibold"/>
              </a:rPr>
              <a:t>Tiivistelmä</a:t>
            </a:r>
            <a:endParaRPr lang="fi-FI" altLang="fi-FI" dirty="0" smtClean="0">
              <a:solidFill>
                <a:srgbClr val="862B7C"/>
              </a:solidFill>
            </a:endParaRPr>
          </a:p>
        </p:txBody>
      </p:sp>
      <p:pic>
        <p:nvPicPr>
          <p:cNvPr id="19968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30" y="165697"/>
            <a:ext cx="4502421" cy="647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5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1513" y="285750"/>
            <a:ext cx="10682287" cy="5891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ELIMISTÖT</a:t>
            </a:r>
          </a:p>
          <a:p>
            <a:r>
              <a:rPr lang="fi-FI" dirty="0" smtClean="0"/>
              <a:t>ruuansulatuselimistö</a:t>
            </a:r>
          </a:p>
          <a:p>
            <a:r>
              <a:rPr lang="fi-FI" dirty="0" smtClean="0"/>
              <a:t>verenkiertoelimistö</a:t>
            </a:r>
          </a:p>
          <a:p>
            <a:r>
              <a:rPr lang="fi-FI" dirty="0" smtClean="0"/>
              <a:t>hengityselimistö</a:t>
            </a:r>
          </a:p>
          <a:p>
            <a:r>
              <a:rPr lang="fi-FI" dirty="0" smtClean="0"/>
              <a:t>erityselimistö</a:t>
            </a:r>
          </a:p>
          <a:p>
            <a:pPr marL="0" indent="0">
              <a:buNone/>
            </a:pPr>
            <a:r>
              <a:rPr lang="fi-FI" dirty="0" smtClean="0"/>
              <a:t>ELIN</a:t>
            </a:r>
          </a:p>
          <a:p>
            <a:r>
              <a:rPr lang="fi-FI" dirty="0" smtClean="0"/>
              <a:t>sydän</a:t>
            </a:r>
          </a:p>
          <a:p>
            <a:pPr marL="0" indent="0">
              <a:buNone/>
            </a:pPr>
            <a:r>
              <a:rPr lang="fi-FI" dirty="0" smtClean="0"/>
              <a:t>AINEET</a:t>
            </a:r>
          </a:p>
          <a:p>
            <a:r>
              <a:rPr lang="fi-FI" dirty="0" smtClean="0"/>
              <a:t>ruoka, ravintoaineet, uloste</a:t>
            </a:r>
          </a:p>
          <a:p>
            <a:r>
              <a:rPr lang="fi-FI" dirty="0" smtClean="0"/>
              <a:t>hiilidioksidi, happi</a:t>
            </a:r>
          </a:p>
          <a:p>
            <a:r>
              <a:rPr lang="fi-FI" dirty="0" smtClean="0"/>
              <a:t>kuona-aineet</a:t>
            </a:r>
          </a:p>
        </p:txBody>
      </p:sp>
    </p:spTree>
    <p:extLst>
      <p:ext uri="{BB962C8B-B14F-4D97-AF65-F5344CB8AC3E}">
        <p14:creationId xmlns:p14="http://schemas.microsoft.com/office/powerpoint/2010/main" val="31727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24B8291-5BA3-4127-B864-BB44E1632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RUUANSULATUS</a:t>
            </a:r>
          </a:p>
        </p:txBody>
      </p:sp>
      <p:sp>
        <p:nvSpPr>
          <p:cNvPr id="178179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AA67BD-E4D7-4ACF-B2E7-22FCE7083F5E}" type="datetime1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29.4.2020</a:t>
            </a:fld>
            <a:endParaRPr lang="fi-FI" altLang="fi-FI" sz="1400"/>
          </a:p>
        </p:txBody>
      </p:sp>
      <p:sp>
        <p:nvSpPr>
          <p:cNvPr id="178180" name="Alatunnisteen paikkamerkki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/>
              <a:t>Sakari Valtiala</a:t>
            </a:r>
          </a:p>
        </p:txBody>
      </p:sp>
      <p:sp>
        <p:nvSpPr>
          <p:cNvPr id="178181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F8B0B-6233-4ECF-AD9A-33B7F1178B94}" type="slidenum">
              <a:rPr lang="fi-FI" altLang="fi-FI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fi-FI" altLang="fi-FI" sz="1400"/>
          </a:p>
        </p:txBody>
      </p:sp>
    </p:spTree>
    <p:extLst>
      <p:ext uri="{BB962C8B-B14F-4D97-AF65-F5344CB8AC3E}">
        <p14:creationId xmlns:p14="http://schemas.microsoft.com/office/powerpoint/2010/main" val="232587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kstiruutu 5"/>
          <p:cNvSpPr txBox="1">
            <a:spLocks noChangeArrowheads="1"/>
          </p:cNvSpPr>
          <p:nvPr/>
        </p:nvSpPr>
        <p:spPr bwMode="auto">
          <a:xfrm>
            <a:off x="2265364" y="2532063"/>
            <a:ext cx="57991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endParaRPr lang="fi-FI" altLang="fi-FI" sz="2100"/>
          </a:p>
          <a:p>
            <a:pPr>
              <a:spcBef>
                <a:spcPct val="0"/>
              </a:spcBef>
            </a:pPr>
            <a:endParaRPr lang="fi-FI" altLang="fi-FI" sz="2100"/>
          </a:p>
          <a:p>
            <a:pPr>
              <a:spcBef>
                <a:spcPct val="0"/>
              </a:spcBef>
            </a:pPr>
            <a:endParaRPr lang="fi-FI" altLang="fi-FI" sz="2100"/>
          </a:p>
          <a:p>
            <a:pPr>
              <a:spcBef>
                <a:spcPct val="0"/>
              </a:spcBef>
            </a:pPr>
            <a:endParaRPr lang="fi-FI" altLang="fi-FI" sz="2100"/>
          </a:p>
        </p:txBody>
      </p:sp>
      <p:sp>
        <p:nvSpPr>
          <p:cNvPr id="179204" name="Rectangle 3"/>
          <p:cNvSpPr>
            <a:spLocks noGrp="1" noChangeArrowheads="1"/>
          </p:cNvSpPr>
          <p:nvPr>
            <p:ph idx="1"/>
          </p:nvPr>
        </p:nvSpPr>
        <p:spPr>
          <a:xfrm>
            <a:off x="522515" y="409260"/>
            <a:ext cx="10842170" cy="4681537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fi-FI" altLang="fi-FI" dirty="0" smtClean="0"/>
              <a:t>	</a:t>
            </a:r>
            <a:r>
              <a:rPr lang="fi-FI" altLang="fi-FI" sz="4000" dirty="0" smtClean="0"/>
              <a:t>MIKSI IHMINEN SYÖ</a:t>
            </a:r>
            <a:r>
              <a:rPr lang="fi-FI" altLang="fi-FI" sz="4000" dirty="0" smtClean="0"/>
              <a:t>?</a:t>
            </a:r>
          </a:p>
          <a:p>
            <a:pPr marL="609600" indent="-609600">
              <a:buNone/>
            </a:pPr>
            <a:endParaRPr lang="fi-FI" altLang="fi-FI" sz="4000" dirty="0" smtClean="0"/>
          </a:p>
          <a:p>
            <a:pPr marL="609600" indent="-609600">
              <a:buFontTx/>
              <a:buAutoNum type="arabicPeriod"/>
            </a:pPr>
            <a:r>
              <a:rPr lang="fi-FI" altLang="fi-FI" sz="4000" dirty="0" smtClean="0"/>
              <a:t>Ihminen </a:t>
            </a:r>
            <a:r>
              <a:rPr lang="fi-FI" altLang="fi-FI" sz="4000" dirty="0" smtClean="0">
                <a:solidFill>
                  <a:srgbClr val="FF0000"/>
                </a:solidFill>
              </a:rPr>
              <a:t>kasvaa</a:t>
            </a:r>
            <a:r>
              <a:rPr lang="fi-FI" altLang="fi-FI" sz="4000" dirty="0" smtClean="0"/>
              <a:t> </a:t>
            </a:r>
            <a:r>
              <a:rPr lang="fi-FI" altLang="fi-FI" sz="4000" dirty="0" smtClean="0">
                <a:sym typeface="Wingdings" panose="05000000000000000000" pitchFamily="2" charset="2"/>
              </a:rPr>
              <a:t> solujen määrä lisääntyy  tarvitaan </a:t>
            </a:r>
            <a:r>
              <a:rPr lang="fi-FI" altLang="fi-FI" sz="4000" b="1" spc="3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rakennusaineita</a:t>
            </a:r>
          </a:p>
          <a:p>
            <a:pPr marL="609600" indent="-609600">
              <a:buFontTx/>
              <a:buAutoNum type="arabicPeriod"/>
            </a:pPr>
            <a:endParaRPr lang="fi-FI" altLang="fi-FI" sz="4000" b="1" spc="3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609600" indent="-609600">
              <a:buFontTx/>
              <a:buAutoNum type="arabicPeriod"/>
            </a:pPr>
            <a:r>
              <a:rPr lang="fi-FI" altLang="fi-FI" sz="4000" dirty="0" smtClean="0">
                <a:sym typeface="Wingdings" panose="05000000000000000000" pitchFamily="2" charset="2"/>
              </a:rPr>
              <a:t>Kudokset </a:t>
            </a:r>
            <a:r>
              <a:rPr lang="fi-FI" altLang="fi-FI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uusiutuvat</a:t>
            </a:r>
            <a:r>
              <a:rPr lang="fi-FI" altLang="fi-FI" sz="4000" dirty="0" smtClean="0">
                <a:sym typeface="Wingdings" panose="05000000000000000000" pitchFamily="2" charset="2"/>
              </a:rPr>
              <a:t> jatkuvasti  kuolleet solut pitää korvata uusilla  tarvitaan </a:t>
            </a:r>
            <a:r>
              <a:rPr lang="fi-FI" altLang="fi-FI" sz="4000" b="1" spc="300" dirty="0" smtClean="0">
                <a:solidFill>
                  <a:srgbClr val="0070C0"/>
                </a:solidFill>
                <a:sym typeface="Wingdings" panose="05000000000000000000" pitchFamily="2" charset="2"/>
              </a:rPr>
              <a:t>rakennusaineita</a:t>
            </a:r>
          </a:p>
          <a:p>
            <a:pPr marL="609600" indent="-609600">
              <a:buFontTx/>
              <a:buAutoNum type="arabicPeriod"/>
            </a:pPr>
            <a:endParaRPr lang="fi-FI" altLang="fi-FI" sz="4000" b="1" spc="3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609600" indent="-609600">
              <a:buFontTx/>
              <a:buAutoNum type="arabicPeriod"/>
            </a:pPr>
            <a:r>
              <a:rPr lang="fi-FI" altLang="fi-FI" sz="4000" dirty="0" smtClean="0">
                <a:sym typeface="Wingdings" panose="05000000000000000000" pitchFamily="2" charset="2"/>
              </a:rPr>
              <a:t>Solut </a:t>
            </a:r>
            <a:r>
              <a:rPr lang="fi-FI" altLang="fi-FI" sz="4000" dirty="0" smtClean="0">
                <a:sym typeface="Wingdings" panose="05000000000000000000" pitchFamily="2" charset="2"/>
              </a:rPr>
              <a:t>tekevät </a:t>
            </a:r>
            <a:r>
              <a:rPr lang="fi-FI" altLang="fi-FI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työtä</a:t>
            </a:r>
            <a:r>
              <a:rPr lang="fi-FI" altLang="fi-FI" sz="4000" dirty="0" smtClean="0">
                <a:sym typeface="Wingdings" panose="05000000000000000000" pitchFamily="2" charset="2"/>
              </a:rPr>
              <a:t> </a:t>
            </a:r>
            <a:r>
              <a:rPr lang="fi-FI" altLang="fi-FI" sz="4000" dirty="0" smtClean="0">
                <a:sym typeface="Wingdings" panose="05000000000000000000" pitchFamily="2" charset="2"/>
              </a:rPr>
              <a:t> tarvitaan </a:t>
            </a:r>
            <a:r>
              <a:rPr lang="fi-FI" altLang="fi-FI" sz="4000" b="1" spc="300" dirty="0" smtClean="0">
                <a:solidFill>
                  <a:srgbClr val="00B050"/>
                </a:solidFill>
                <a:sym typeface="Wingdings" panose="05000000000000000000" pitchFamily="2" charset="2"/>
              </a:rPr>
              <a:t>energiaa</a:t>
            </a:r>
            <a:endParaRPr lang="fi-FI" altLang="fi-FI" sz="4000" b="1" spc="300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609600" indent="-609600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38341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21A01-B082-43EC-A1B1-4798112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68707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MITÄ IHMINEN SYÖ?</a:t>
            </a:r>
            <a:r>
              <a:rPr lang="fi-FI" dirty="0">
                <a:latin typeface="Myriad Pro Semibold" charset="0"/>
                <a:ea typeface="Myriad Pro Semibold" charset="0"/>
                <a:cs typeface="Myriad Pro Semibold" charset="0"/>
              </a:rPr>
              <a:t/>
            </a:r>
            <a:br>
              <a:rPr lang="fi-FI" dirty="0"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esimerkki: puuro</a:t>
            </a:r>
            <a:endParaRPr lang="fi-FI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329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141240" y="1678305"/>
            <a:ext cx="7215189" cy="4649833"/>
          </a:xfrm>
        </p:spPr>
        <p:txBody>
          <a:bodyPr>
            <a:normAutofit/>
          </a:bodyPr>
          <a:lstStyle/>
          <a:p>
            <a:r>
              <a:rPr lang="fi-FI" altLang="fi-FI" sz="4400" dirty="0" smtClean="0">
                <a:solidFill>
                  <a:srgbClr val="00B050"/>
                </a:solidFill>
              </a:rPr>
              <a:t>Hiilihydraatteja</a:t>
            </a:r>
            <a:endParaRPr lang="fi-FI" altLang="fi-FI" sz="44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fi-FI" altLang="fi-FI" dirty="0" smtClean="0"/>
              <a:t>niistä saa energiaa ja ne ovat myös rakennusaineita</a:t>
            </a:r>
          </a:p>
          <a:p>
            <a:pPr>
              <a:buFontTx/>
              <a:buChar char="-"/>
            </a:pPr>
            <a:r>
              <a:rPr lang="fi-FI" altLang="fi-FI" dirty="0" smtClean="0"/>
              <a:t>puuroryynien runsain ravintoaineryhmä (61 %)</a:t>
            </a:r>
          </a:p>
          <a:p>
            <a:pPr>
              <a:buFontTx/>
              <a:buChar char="-"/>
            </a:pPr>
            <a:r>
              <a:rPr lang="fi-FI" altLang="fi-FI" b="1" spc="300" dirty="0" smtClean="0"/>
              <a:t>kuidut</a:t>
            </a:r>
            <a:r>
              <a:rPr lang="fi-FI" altLang="fi-FI" dirty="0" smtClean="0"/>
              <a:t> ovat terveellisiä, mutta ne eivät sula ihmisen ruuansulatuksessa</a:t>
            </a:r>
            <a:endParaRPr lang="fi-FI" altLang="fi-FI" dirty="0" smtClean="0"/>
          </a:p>
        </p:txBody>
      </p:sp>
      <p:sp>
        <p:nvSpPr>
          <p:cNvPr id="3" name="Tekstiruutu 2"/>
          <p:cNvSpPr txBox="1"/>
          <p:nvPr/>
        </p:nvSpPr>
        <p:spPr>
          <a:xfrm flipH="1">
            <a:off x="9072563" y="601087"/>
            <a:ext cx="2577877" cy="1077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50"/>
                </a:solidFill>
              </a:rPr>
              <a:t>orgaanisia</a:t>
            </a:r>
          </a:p>
          <a:p>
            <a:r>
              <a:rPr lang="fi-FI" sz="3200" b="1" dirty="0" smtClean="0"/>
              <a:t>epäorgaanisia</a:t>
            </a: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674" y="1127805"/>
            <a:ext cx="6355439" cy="4766579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9072563" y="2828926"/>
            <a:ext cx="685800" cy="41433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uora nuoliyhdysviiva 6"/>
          <p:cNvCxnSpPr/>
          <p:nvPr/>
        </p:nvCxnSpPr>
        <p:spPr>
          <a:xfrm>
            <a:off x="4600575" y="2114550"/>
            <a:ext cx="4471988" cy="87153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i 7"/>
          <p:cNvSpPr/>
          <p:nvPr/>
        </p:nvSpPr>
        <p:spPr>
          <a:xfrm>
            <a:off x="9072563" y="3576639"/>
            <a:ext cx="671513" cy="4000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569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21A01-B082-43EC-A1B1-4798112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68707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MITÄ IHMINEN SYÖ?</a:t>
            </a:r>
            <a:endParaRPr lang="fi-FI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329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723763" y="1678305"/>
            <a:ext cx="6491426" cy="4649833"/>
          </a:xfrm>
        </p:spPr>
        <p:txBody>
          <a:bodyPr>
            <a:normAutofit/>
          </a:bodyPr>
          <a:lstStyle/>
          <a:p>
            <a:r>
              <a:rPr lang="fi-FI" altLang="fi-FI" sz="4400" dirty="0" smtClean="0">
                <a:solidFill>
                  <a:srgbClr val="00B050"/>
                </a:solidFill>
              </a:rPr>
              <a:t>Proteiineja eli valkuaisaineita</a:t>
            </a:r>
          </a:p>
          <a:p>
            <a:pPr marL="0" indent="0">
              <a:buNone/>
            </a:pPr>
            <a:r>
              <a:rPr lang="fi-FI" altLang="fi-FI" dirty="0" smtClean="0">
                <a:solidFill>
                  <a:srgbClr val="00B050"/>
                </a:solidFill>
              </a:rPr>
              <a:t>- </a:t>
            </a:r>
            <a:r>
              <a:rPr lang="fi-FI" altLang="fi-FI" dirty="0" smtClean="0"/>
              <a:t>proteiineilla on monia tehtäviä, mutta ne ovat tärkeimpiä rakennusaineita soluissa</a:t>
            </a:r>
            <a:endParaRPr lang="fi-FI" altLang="fi-FI" dirty="0" smtClean="0"/>
          </a:p>
          <a:p>
            <a:pPr marL="0" indent="0">
              <a:buNone/>
            </a:pPr>
            <a:r>
              <a:rPr lang="fi-FI" altLang="fi-FI" dirty="0" smtClean="0"/>
              <a:t>- puuroryyneissä vähän (10%)</a:t>
            </a:r>
            <a:endParaRPr lang="fi-FI" altLang="fi-FI" dirty="0" smtClean="0"/>
          </a:p>
        </p:txBody>
      </p:sp>
      <p:sp>
        <p:nvSpPr>
          <p:cNvPr id="3" name="Tekstiruutu 2"/>
          <p:cNvSpPr txBox="1"/>
          <p:nvPr/>
        </p:nvSpPr>
        <p:spPr>
          <a:xfrm flipH="1">
            <a:off x="9072563" y="601087"/>
            <a:ext cx="2577877" cy="1077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50"/>
                </a:solidFill>
              </a:rPr>
              <a:t>orgaanisia</a:t>
            </a:r>
          </a:p>
          <a:p>
            <a:r>
              <a:rPr lang="fi-FI" sz="3200" b="1" dirty="0" smtClean="0"/>
              <a:t>epäorgaanisia</a:t>
            </a: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674" y="1127805"/>
            <a:ext cx="6355439" cy="4766579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9114881" y="3947815"/>
            <a:ext cx="671512" cy="4714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nuoliyhdysviiva 9"/>
          <p:cNvCxnSpPr/>
          <p:nvPr/>
        </p:nvCxnSpPr>
        <p:spPr>
          <a:xfrm>
            <a:off x="4986338" y="2671763"/>
            <a:ext cx="4086225" cy="1276052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7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21A01-B082-43EC-A1B1-4798112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68707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MITÄ IHMINEN SYÖ?</a:t>
            </a:r>
            <a:endParaRPr lang="fi-FI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329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723763" y="1678305"/>
            <a:ext cx="6491426" cy="4649833"/>
          </a:xfrm>
        </p:spPr>
        <p:txBody>
          <a:bodyPr>
            <a:normAutofit/>
          </a:bodyPr>
          <a:lstStyle/>
          <a:p>
            <a:r>
              <a:rPr lang="fi-FI" altLang="fi-FI" sz="4400" dirty="0" smtClean="0">
                <a:solidFill>
                  <a:srgbClr val="00B050"/>
                </a:solidFill>
              </a:rPr>
              <a:t>Lipidejä eli rasvoja</a:t>
            </a:r>
            <a:endParaRPr lang="fi-FI" altLang="fi-FI" sz="44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fi-FI" altLang="fi-FI" dirty="0" smtClean="0"/>
              <a:t>rasvoista ihminen saa energiaa</a:t>
            </a:r>
          </a:p>
          <a:p>
            <a:pPr>
              <a:buFontTx/>
              <a:buChar char="-"/>
            </a:pPr>
            <a:r>
              <a:rPr lang="fi-FI" altLang="fi-FI" dirty="0" smtClean="0"/>
              <a:t>puuroryyneissä vain vähän (alle 3 %)</a:t>
            </a:r>
            <a:endParaRPr lang="fi-FI" altLang="fi-FI" dirty="0" smtClean="0"/>
          </a:p>
        </p:txBody>
      </p:sp>
      <p:sp>
        <p:nvSpPr>
          <p:cNvPr id="3" name="Tekstiruutu 2"/>
          <p:cNvSpPr txBox="1"/>
          <p:nvPr/>
        </p:nvSpPr>
        <p:spPr>
          <a:xfrm flipH="1">
            <a:off x="9072563" y="601087"/>
            <a:ext cx="2577877" cy="1077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50"/>
                </a:solidFill>
              </a:rPr>
              <a:t>orgaanisia</a:t>
            </a:r>
          </a:p>
          <a:p>
            <a:r>
              <a:rPr lang="fi-FI" sz="3200" b="1" dirty="0" smtClean="0"/>
              <a:t>epäorgaanisia</a:t>
            </a: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674" y="1127805"/>
            <a:ext cx="6355439" cy="4766579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9072563" y="2271712"/>
            <a:ext cx="743495" cy="5857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nuoliyhdysviiva 9"/>
          <p:cNvCxnSpPr/>
          <p:nvPr/>
        </p:nvCxnSpPr>
        <p:spPr>
          <a:xfrm>
            <a:off x="5486400" y="2157413"/>
            <a:ext cx="3486150" cy="371475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0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21A01-B082-43EC-A1B1-4798112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68707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MITÄ IHMINEN SYÖ?</a:t>
            </a:r>
            <a:endParaRPr lang="fi-FI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329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723763" y="1678305"/>
            <a:ext cx="6491426" cy="4649833"/>
          </a:xfrm>
        </p:spPr>
        <p:txBody>
          <a:bodyPr>
            <a:normAutofit/>
          </a:bodyPr>
          <a:lstStyle/>
          <a:p>
            <a:r>
              <a:rPr lang="fi-FI" altLang="fi-FI" sz="4400" dirty="0" smtClean="0">
                <a:solidFill>
                  <a:srgbClr val="00B050"/>
                </a:solidFill>
              </a:rPr>
              <a:t>Vitamiineja</a:t>
            </a:r>
          </a:p>
          <a:p>
            <a:pPr marL="0" indent="0">
              <a:buNone/>
            </a:pPr>
            <a:r>
              <a:rPr lang="fi-FI" altLang="fi-FI" dirty="0" smtClean="0">
                <a:solidFill>
                  <a:srgbClr val="00B050"/>
                </a:solidFill>
              </a:rPr>
              <a:t>- </a:t>
            </a:r>
            <a:r>
              <a:rPr lang="fi-FI" altLang="fi-FI" dirty="0" smtClean="0"/>
              <a:t>vitamiineja ihmisen täytyy saada, mutta niitä tarvitaan hyvin pieniä määriä</a:t>
            </a:r>
            <a:endParaRPr lang="fi-FI" altLang="fi-FI" dirty="0" smtClean="0"/>
          </a:p>
          <a:p>
            <a:pPr marL="0" indent="0">
              <a:buNone/>
            </a:pPr>
            <a:endParaRPr lang="fi-FI" altLang="fi-FI" dirty="0" smtClean="0"/>
          </a:p>
        </p:txBody>
      </p:sp>
      <p:sp>
        <p:nvSpPr>
          <p:cNvPr id="3" name="Tekstiruutu 2"/>
          <p:cNvSpPr txBox="1"/>
          <p:nvPr/>
        </p:nvSpPr>
        <p:spPr>
          <a:xfrm flipH="1">
            <a:off x="9072563" y="601087"/>
            <a:ext cx="2577877" cy="1077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50"/>
                </a:solidFill>
              </a:rPr>
              <a:t>orgaanisia</a:t>
            </a:r>
          </a:p>
          <a:p>
            <a:r>
              <a:rPr lang="fi-FI" sz="3200" b="1" dirty="0" smtClean="0"/>
              <a:t>epäorgaanisia</a:t>
            </a: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674" y="1127805"/>
            <a:ext cx="6355439" cy="4766579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7658100" y="4500563"/>
            <a:ext cx="4157663" cy="11001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nuoliyhdysviiva 9"/>
          <p:cNvCxnSpPr/>
          <p:nvPr/>
        </p:nvCxnSpPr>
        <p:spPr>
          <a:xfrm>
            <a:off x="5314950" y="3400425"/>
            <a:ext cx="2343150" cy="1500188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21A01-B082-43EC-A1B1-4798112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0"/>
            <a:ext cx="68707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>
                <a:latin typeface="Myriad Pro Semibold" charset="0"/>
                <a:ea typeface="Myriad Pro Semibold" charset="0"/>
                <a:cs typeface="Myriad Pro Semibold" charset="0"/>
              </a:rPr>
              <a:t>MITÄ IHMINEN SYÖ?</a:t>
            </a:r>
            <a:endParaRPr lang="fi-FI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3299" name="Sisällön paikkamerkki 2"/>
          <p:cNvSpPr>
            <a:spLocks noGrp="1" noChangeArrowheads="1"/>
          </p:cNvSpPr>
          <p:nvPr>
            <p:ph idx="1"/>
          </p:nvPr>
        </p:nvSpPr>
        <p:spPr>
          <a:xfrm>
            <a:off x="723763" y="1678305"/>
            <a:ext cx="6491426" cy="4649833"/>
          </a:xfrm>
        </p:spPr>
        <p:txBody>
          <a:bodyPr>
            <a:normAutofit/>
          </a:bodyPr>
          <a:lstStyle/>
          <a:p>
            <a:r>
              <a:rPr lang="fi-FI" altLang="fi-FI" sz="4400" dirty="0" smtClean="0"/>
              <a:t>Kivennäisaineita</a:t>
            </a:r>
          </a:p>
          <a:p>
            <a:pPr marL="0" indent="0">
              <a:buNone/>
            </a:pPr>
            <a:r>
              <a:rPr lang="fi-FI" altLang="fi-FI" sz="4400" dirty="0" smtClean="0"/>
              <a:t>- </a:t>
            </a:r>
            <a:r>
              <a:rPr lang="fi-FI" altLang="fi-FI" dirty="0" smtClean="0"/>
              <a:t>ruokasuola eli natriumkloridi (NaCl) on tärkeä ihmiselle, mutta liika määrä suolaa on epäterveellistä</a:t>
            </a:r>
          </a:p>
          <a:p>
            <a:pPr>
              <a:buFontTx/>
              <a:buChar char="-"/>
            </a:pPr>
            <a:r>
              <a:rPr lang="fi-FI" altLang="fi-FI" dirty="0" smtClean="0"/>
              <a:t>kivennäisaineita kasvit ottavat maasta (eivät osaa valmistaa niitä itse)</a:t>
            </a:r>
          </a:p>
          <a:p>
            <a:pPr>
              <a:buFontTx/>
              <a:buChar char="-"/>
            </a:pPr>
            <a:r>
              <a:rPr lang="fi-FI" altLang="fi-FI" dirty="0" smtClean="0"/>
              <a:t>huomaa kivennäisaineiden määrät ilmoitetaan grammoina (g)</a:t>
            </a:r>
          </a:p>
          <a:p>
            <a:pPr marL="0" indent="0">
              <a:buNone/>
            </a:pPr>
            <a:endParaRPr lang="fi-FI" altLang="fi-FI" dirty="0" smtClean="0"/>
          </a:p>
          <a:p>
            <a:pPr marL="0" indent="0">
              <a:buNone/>
            </a:pPr>
            <a:endParaRPr lang="fi-FI" altLang="fi-FI" dirty="0" smtClean="0"/>
          </a:p>
        </p:txBody>
      </p:sp>
      <p:sp>
        <p:nvSpPr>
          <p:cNvPr id="3" name="Tekstiruutu 2"/>
          <p:cNvSpPr txBox="1"/>
          <p:nvPr/>
        </p:nvSpPr>
        <p:spPr>
          <a:xfrm flipH="1">
            <a:off x="9072563" y="601087"/>
            <a:ext cx="2577877" cy="107721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B050"/>
                </a:solidFill>
              </a:rPr>
              <a:t>orgaanisia</a:t>
            </a:r>
          </a:p>
          <a:p>
            <a:r>
              <a:rPr lang="fi-FI" sz="3200" b="1" dirty="0" smtClean="0"/>
              <a:t>epäorgaanisia</a:t>
            </a:r>
            <a:endParaRPr lang="fi-FI" sz="32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8674" y="1127805"/>
            <a:ext cx="6355439" cy="4766579"/>
          </a:xfrm>
          <a:prstGeom prst="rect">
            <a:avLst/>
          </a:prstGeom>
        </p:spPr>
      </p:pic>
      <p:cxnSp>
        <p:nvCxnSpPr>
          <p:cNvPr id="7" name="Suora nuoliyhdysviiva 6"/>
          <p:cNvCxnSpPr>
            <a:endCxn id="6" idx="1"/>
          </p:cNvCxnSpPr>
          <p:nvPr/>
        </p:nvCxnSpPr>
        <p:spPr>
          <a:xfrm>
            <a:off x="4729162" y="2308086"/>
            <a:ext cx="2957513" cy="20996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orakulmio 5"/>
          <p:cNvSpPr/>
          <p:nvPr/>
        </p:nvSpPr>
        <p:spPr>
          <a:xfrm>
            <a:off x="7686675" y="4257675"/>
            <a:ext cx="4157663" cy="3000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98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400</Words>
  <Application>Microsoft Office PowerPoint</Application>
  <PresentationFormat>Laajakuva</PresentationFormat>
  <Paragraphs>123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Myriad Pro Semibold</vt:lpstr>
      <vt:lpstr>Times New Roman</vt:lpstr>
      <vt:lpstr>Wingdings</vt:lpstr>
      <vt:lpstr>Office-teema</vt:lpstr>
      <vt:lpstr>PowerPoint-esitys</vt:lpstr>
      <vt:lpstr>PowerPoint-esitys</vt:lpstr>
      <vt:lpstr>RUUANSULATUS</vt:lpstr>
      <vt:lpstr>PowerPoint-esitys</vt:lpstr>
      <vt:lpstr>MITÄ IHMINEN SYÖ? esimerkki: puuro</vt:lpstr>
      <vt:lpstr>MITÄ IHMINEN SYÖ?</vt:lpstr>
      <vt:lpstr>MITÄ IHMINEN SYÖ?</vt:lpstr>
      <vt:lpstr>MITÄ IHMINEN SYÖ?</vt:lpstr>
      <vt:lpstr>MITÄ IHMINEN SYÖ?</vt:lpstr>
      <vt:lpstr>MITÄ IHMINEN SYÖ?</vt:lpstr>
      <vt:lpstr>MITÄ IHMINEN SYÖ?</vt:lpstr>
      <vt:lpstr>MIKSI RUUANSULATUSTA TARVITAAN?</vt:lpstr>
      <vt:lpstr>PowerPoint-esitys</vt:lpstr>
      <vt:lpstr>PowerPoint-esitys</vt:lpstr>
      <vt:lpstr>Mahassa alkaa proteiinien pilkkoutuminen</vt:lpstr>
      <vt:lpstr>Ohutsuolessa aineet imeytyvät</vt:lpstr>
      <vt:lpstr>PowerPoint-esitys</vt:lpstr>
      <vt:lpstr>Tiivistelmä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Sakari Valtiala</dc:creator>
  <cp:lastModifiedBy>Sakari Valtiala</cp:lastModifiedBy>
  <cp:revision>19</cp:revision>
  <dcterms:created xsi:type="dcterms:W3CDTF">2020-04-29T05:38:07Z</dcterms:created>
  <dcterms:modified xsi:type="dcterms:W3CDTF">2020-04-29T08:45:11Z</dcterms:modified>
</cp:coreProperties>
</file>