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79" r:id="rId3"/>
    <p:sldId id="280" r:id="rId4"/>
    <p:sldId id="276" r:id="rId5"/>
    <p:sldId id="277" r:id="rId6"/>
    <p:sldId id="281" r:id="rId7"/>
    <p:sldId id="260" r:id="rId8"/>
    <p:sldId id="264" r:id="rId9"/>
    <p:sldId id="265" r:id="rId10"/>
    <p:sldId id="268" r:id="rId11"/>
    <p:sldId id="273" r:id="rId12"/>
    <p:sldId id="275" r:id="rId1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4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B88855-3983-4AC5-8C3F-CF5C2717864F}" type="datetimeFigureOut">
              <a:rPr lang="fi-FI" smtClean="0"/>
              <a:t>30.4.2020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E62A7E-3FBD-4C88-88A1-BCAF3F3BC23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2636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8B020-F841-4148-8521-32CB64F6D01E}" type="datetimeFigureOut">
              <a:rPr lang="fi-FI" smtClean="0"/>
              <a:t>30.4.2020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60FB4-2F94-44BD-B5A0-EC585B0E05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47867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8B020-F841-4148-8521-32CB64F6D01E}" type="datetimeFigureOut">
              <a:rPr lang="fi-FI" smtClean="0"/>
              <a:t>30.4.2020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60FB4-2F94-44BD-B5A0-EC585B0E05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7332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8B020-F841-4148-8521-32CB64F6D01E}" type="datetimeFigureOut">
              <a:rPr lang="fi-FI" smtClean="0"/>
              <a:t>30.4.2020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60FB4-2F94-44BD-B5A0-EC585B0E05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0924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8B020-F841-4148-8521-32CB64F6D01E}" type="datetimeFigureOut">
              <a:rPr lang="fi-FI" smtClean="0"/>
              <a:t>30.4.2020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60FB4-2F94-44BD-B5A0-EC585B0E05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0049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8B020-F841-4148-8521-32CB64F6D01E}" type="datetimeFigureOut">
              <a:rPr lang="fi-FI" smtClean="0"/>
              <a:t>30.4.2020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60FB4-2F94-44BD-B5A0-EC585B0E05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6931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8B020-F841-4148-8521-32CB64F6D01E}" type="datetimeFigureOut">
              <a:rPr lang="fi-FI" smtClean="0"/>
              <a:t>30.4.2020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60FB4-2F94-44BD-B5A0-EC585B0E05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0317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8B020-F841-4148-8521-32CB64F6D01E}" type="datetimeFigureOut">
              <a:rPr lang="fi-FI" smtClean="0"/>
              <a:t>30.4.2020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60FB4-2F94-44BD-B5A0-EC585B0E05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3707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8B020-F841-4148-8521-32CB64F6D01E}" type="datetimeFigureOut">
              <a:rPr lang="fi-FI" smtClean="0"/>
              <a:t>30.4.2020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60FB4-2F94-44BD-B5A0-EC585B0E05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388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8B020-F841-4148-8521-32CB64F6D01E}" type="datetimeFigureOut">
              <a:rPr lang="fi-FI" smtClean="0"/>
              <a:t>30.4.2020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60FB4-2F94-44BD-B5A0-EC585B0E05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7277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8B020-F841-4148-8521-32CB64F6D01E}" type="datetimeFigureOut">
              <a:rPr lang="fi-FI" smtClean="0"/>
              <a:t>30.4.2020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60FB4-2F94-44BD-B5A0-EC585B0E05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7706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8B020-F841-4148-8521-32CB64F6D01E}" type="datetimeFigureOut">
              <a:rPr lang="fi-FI" smtClean="0"/>
              <a:t>30.4.2020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60FB4-2F94-44BD-B5A0-EC585B0E05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5942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08B020-F841-4148-8521-32CB64F6D01E}" type="datetimeFigureOut">
              <a:rPr lang="fi-FI" smtClean="0"/>
              <a:t>30.4.2020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560FB4-2F94-44BD-B5A0-EC585B0E05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4223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oppiminen.yle.fi/ihminen/elimet/sydamen-osat-toiminta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1B89F938-C849-4B3F-BF01-E1D93481857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/>
              <a:t>VERI JA VERENKIERTO</a:t>
            </a:r>
          </a:p>
        </p:txBody>
      </p:sp>
      <p:sp>
        <p:nvSpPr>
          <p:cNvPr id="124931" name="Rectangle 5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2552FEA-86F5-4644-BF97-0F6E8FE22D0D}" type="datetime1">
              <a:rPr lang="fi-FI" altLang="fi-FI" sz="1400"/>
              <a:pPr>
                <a:spcBef>
                  <a:spcPct val="0"/>
                </a:spcBef>
                <a:buFontTx/>
                <a:buNone/>
              </a:pPr>
              <a:t>30.4.2020</a:t>
            </a:fld>
            <a:endParaRPr lang="fi-FI" altLang="fi-FI" sz="1400"/>
          </a:p>
        </p:txBody>
      </p:sp>
      <p:sp>
        <p:nvSpPr>
          <p:cNvPr id="124932" name="Rectangle 6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1400"/>
              <a:t>Sakari Valtiala</a:t>
            </a:r>
          </a:p>
        </p:txBody>
      </p:sp>
      <p:sp>
        <p:nvSpPr>
          <p:cNvPr id="124933" name="Rectangle 7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D61D69E-913A-4349-9E8B-F8832CE20406}" type="slidenum">
              <a:rPr lang="fi-FI" altLang="fi-FI" sz="140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fi-FI" altLang="fi-FI" sz="1400"/>
          </a:p>
        </p:txBody>
      </p:sp>
    </p:spTree>
    <p:extLst>
      <p:ext uri="{BB962C8B-B14F-4D97-AF65-F5344CB8AC3E}">
        <p14:creationId xmlns:p14="http://schemas.microsoft.com/office/powerpoint/2010/main" val="3355114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196" name="Kuv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0205" y="226702"/>
            <a:ext cx="8926521" cy="6631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886390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Otsikko 1"/>
          <p:cNvSpPr>
            <a:spLocks noGrp="1" noChangeArrowheads="1"/>
          </p:cNvSpPr>
          <p:nvPr>
            <p:ph type="title"/>
          </p:nvPr>
        </p:nvSpPr>
        <p:spPr>
          <a:xfrm>
            <a:off x="407126" y="2352676"/>
            <a:ext cx="2989217" cy="1325563"/>
          </a:xfrm>
        </p:spPr>
        <p:txBody>
          <a:bodyPr>
            <a:normAutofit fontScale="90000"/>
          </a:bodyPr>
          <a:lstStyle/>
          <a:p>
            <a:r>
              <a:rPr lang="fi-FI" altLang="fi-FI" dirty="0" smtClean="0">
                <a:latin typeface="Myriad Pro Semibold"/>
                <a:ea typeface="Myriad Pro Semibold"/>
                <a:cs typeface="Myriad Pro Semibold"/>
              </a:rPr>
              <a:t>Veri kiertää kaikkialla elimistössä</a:t>
            </a:r>
            <a:endParaRPr lang="fi-FI" altLang="fi-FI" dirty="0" smtClean="0"/>
          </a:p>
        </p:txBody>
      </p:sp>
      <p:sp>
        <p:nvSpPr>
          <p:cNvPr id="142339" name="Sisällön paikkamerkki 2"/>
          <p:cNvSpPr>
            <a:spLocks noGrp="1" noChangeArrowheads="1"/>
          </p:cNvSpPr>
          <p:nvPr>
            <p:ph idx="1"/>
          </p:nvPr>
        </p:nvSpPr>
        <p:spPr>
          <a:xfrm>
            <a:off x="2152650" y="2352676"/>
            <a:ext cx="8286750" cy="3292475"/>
          </a:xfrm>
        </p:spPr>
        <p:txBody>
          <a:bodyPr/>
          <a:lstStyle/>
          <a:p>
            <a:endParaRPr lang="fi-FI" altLang="fi-FI" smtClean="0"/>
          </a:p>
          <a:p>
            <a:endParaRPr lang="fi-FI" altLang="fi-FI" smtClean="0"/>
          </a:p>
          <a:p>
            <a:endParaRPr lang="fi-FI" altLang="fi-FI" smtClean="0"/>
          </a:p>
          <a:p>
            <a:endParaRPr lang="fi-FI" altLang="fi-FI" smtClean="0"/>
          </a:p>
        </p:txBody>
      </p:sp>
      <p:pic>
        <p:nvPicPr>
          <p:cNvPr id="142340" name="Kuv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4" y="195942"/>
            <a:ext cx="7795351" cy="6385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141199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Otsikko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fi-FI" altLang="fi-FI" smtClean="0"/>
          </a:p>
        </p:txBody>
      </p:sp>
      <p:pic>
        <p:nvPicPr>
          <p:cNvPr id="144387" name="Sisällön paikkamerkki 6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47926" y="238125"/>
            <a:ext cx="7479845" cy="6442312"/>
          </a:xfrm>
        </p:spPr>
      </p:pic>
      <p:sp>
        <p:nvSpPr>
          <p:cNvPr id="144388" name="Päivämäärän paikkamerkki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F1C9CE6-8996-43F6-8E7F-7E74466B263F}" type="datetime1">
              <a:rPr lang="fi-FI" altLang="fi-FI" sz="1400"/>
              <a:pPr>
                <a:spcBef>
                  <a:spcPct val="0"/>
                </a:spcBef>
                <a:buFontTx/>
                <a:buNone/>
              </a:pPr>
              <a:t>30.4.2020</a:t>
            </a:fld>
            <a:endParaRPr lang="fi-FI" altLang="fi-FI" sz="1400"/>
          </a:p>
        </p:txBody>
      </p:sp>
      <p:sp>
        <p:nvSpPr>
          <p:cNvPr id="144389" name="Alatunnisteen paikkamerkki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1400"/>
              <a:t>Sakari Valtiala</a:t>
            </a:r>
          </a:p>
        </p:txBody>
      </p:sp>
      <p:sp>
        <p:nvSpPr>
          <p:cNvPr id="144390" name="Dian numeron paikkamerkki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8AD898A-4B6E-4A1B-A26C-CF14E2B3C73C}" type="slidenum">
              <a:rPr lang="fi-FI" altLang="fi-FI" sz="140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fi-FI" altLang="fi-FI" sz="1400"/>
          </a:p>
        </p:txBody>
      </p:sp>
    </p:spTree>
    <p:extLst>
      <p:ext uri="{BB962C8B-B14F-4D97-AF65-F5344CB8AC3E}">
        <p14:creationId xmlns:p14="http://schemas.microsoft.com/office/powerpoint/2010/main" val="40852390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Otsikko 1"/>
          <p:cNvSpPr>
            <a:spLocks noGrp="1" noChangeArrowheads="1"/>
          </p:cNvSpPr>
          <p:nvPr>
            <p:ph type="title"/>
          </p:nvPr>
        </p:nvSpPr>
        <p:spPr>
          <a:xfrm>
            <a:off x="1992313" y="260350"/>
            <a:ext cx="8229600" cy="1143000"/>
          </a:xfrm>
        </p:spPr>
        <p:txBody>
          <a:bodyPr/>
          <a:lstStyle/>
          <a:p>
            <a:r>
              <a:rPr lang="fi-FI" altLang="fi-FI" u="sng" smtClean="0"/>
              <a:t>Plasma eli verineste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A202195-9C60-479F-BA05-BC94D17A33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  <a:defRPr/>
            </a:pPr>
            <a:r>
              <a:rPr lang="fi-FI" dirty="0"/>
              <a:t>91 % </a:t>
            </a:r>
            <a:r>
              <a:rPr lang="fi-FI" sz="4300" b="1" dirty="0"/>
              <a:t>vettä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/>
            </a:r>
            <a:br>
              <a:rPr lang="fi-FI" dirty="0"/>
            </a:br>
            <a:r>
              <a:rPr lang="fi-FI" dirty="0"/>
              <a:t>7 % </a:t>
            </a:r>
            <a:r>
              <a:rPr lang="fi-FI" sz="4300" b="1" dirty="0"/>
              <a:t>plasmaproteiineja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	- </a:t>
            </a:r>
            <a:r>
              <a:rPr lang="fi-FI" dirty="0" err="1"/>
              <a:t>fibrinogeeni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	- albumiini</a:t>
            </a:r>
            <a:br>
              <a:rPr lang="fi-FI" dirty="0"/>
            </a:br>
            <a:r>
              <a:rPr lang="fi-FI" dirty="0"/>
              <a:t>	- globuliinit</a:t>
            </a:r>
          </a:p>
          <a:p>
            <a:pPr marL="0" indent="0">
              <a:buNone/>
              <a:defRPr/>
            </a:pPr>
            <a:r>
              <a:rPr lang="fi-FI" dirty="0"/>
              <a:t/>
            </a:r>
            <a:br>
              <a:rPr lang="fi-FI" dirty="0"/>
            </a:br>
            <a:r>
              <a:rPr lang="fi-FI" dirty="0"/>
              <a:t>2 % </a:t>
            </a:r>
            <a:r>
              <a:rPr lang="fi-FI" sz="4300" b="1" dirty="0"/>
              <a:t>muita aineita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	- ravintoaineita</a:t>
            </a:r>
            <a:br>
              <a:rPr lang="fi-FI" dirty="0"/>
            </a:br>
            <a:r>
              <a:rPr lang="fi-FI" dirty="0"/>
              <a:t>	- hormoneja</a:t>
            </a:r>
            <a:br>
              <a:rPr lang="fi-FI" dirty="0"/>
            </a:br>
            <a:r>
              <a:rPr lang="fi-FI" dirty="0"/>
              <a:t>	- kivennäisaineita</a:t>
            </a:r>
            <a:br>
              <a:rPr lang="fi-FI" dirty="0"/>
            </a:br>
            <a:endParaRPr lang="fi-FI" dirty="0"/>
          </a:p>
        </p:txBody>
      </p:sp>
      <p:grpSp>
        <p:nvGrpSpPr>
          <p:cNvPr id="152580" name="Ryhmä 11"/>
          <p:cNvGrpSpPr>
            <a:grpSpLocks/>
          </p:cNvGrpSpPr>
          <p:nvPr/>
        </p:nvGrpSpPr>
        <p:grpSpPr bwMode="auto">
          <a:xfrm>
            <a:off x="6527802" y="1722439"/>
            <a:ext cx="3415585" cy="4008437"/>
            <a:chOff x="5004048" y="1722120"/>
            <a:chExt cx="3416003" cy="4008120"/>
          </a:xfrm>
        </p:grpSpPr>
        <p:grpSp>
          <p:nvGrpSpPr>
            <p:cNvPr id="152581" name="Ryhmä 9"/>
            <p:cNvGrpSpPr>
              <a:grpSpLocks/>
            </p:cNvGrpSpPr>
            <p:nvPr/>
          </p:nvGrpSpPr>
          <p:grpSpPr bwMode="auto">
            <a:xfrm>
              <a:off x="5004048" y="1722120"/>
              <a:ext cx="1960632" cy="4008120"/>
              <a:chOff x="5004048" y="1722120"/>
              <a:chExt cx="1960632" cy="4008120"/>
            </a:xfrm>
          </p:grpSpPr>
          <p:sp>
            <p:nvSpPr>
              <p:cNvPr id="6" name="Puolivapaa piirto 5">
                <a:extLst>
                  <a:ext uri="{FF2B5EF4-FFF2-40B4-BE49-F238E27FC236}">
                    <a16:creationId xmlns:a16="http://schemas.microsoft.com/office/drawing/2014/main" id="{A4794ACF-1CD3-490D-A7DC-25512ACEAF27}"/>
                  </a:ext>
                </a:extLst>
              </p:cNvPr>
              <p:cNvSpPr/>
              <p:nvPr/>
            </p:nvSpPr>
            <p:spPr>
              <a:xfrm>
                <a:off x="5958253" y="1722120"/>
                <a:ext cx="990721" cy="2331853"/>
              </a:xfrm>
              <a:custGeom>
                <a:avLst/>
                <a:gdLst>
                  <a:gd name="connsiteX0" fmla="*/ 92495 w 991655"/>
                  <a:gd name="connsiteY0" fmla="*/ 320040 h 2332062"/>
                  <a:gd name="connsiteX1" fmla="*/ 77255 w 991655"/>
                  <a:gd name="connsiteY1" fmla="*/ 396240 h 2332062"/>
                  <a:gd name="connsiteX2" fmla="*/ 92495 w 991655"/>
                  <a:gd name="connsiteY2" fmla="*/ 579120 h 2332062"/>
                  <a:gd name="connsiteX3" fmla="*/ 122975 w 991655"/>
                  <a:gd name="connsiteY3" fmla="*/ 685800 h 2332062"/>
                  <a:gd name="connsiteX4" fmla="*/ 138215 w 991655"/>
                  <a:gd name="connsiteY4" fmla="*/ 746760 h 2332062"/>
                  <a:gd name="connsiteX5" fmla="*/ 153455 w 991655"/>
                  <a:gd name="connsiteY5" fmla="*/ 914400 h 2332062"/>
                  <a:gd name="connsiteX6" fmla="*/ 168695 w 991655"/>
                  <a:gd name="connsiteY6" fmla="*/ 990600 h 2332062"/>
                  <a:gd name="connsiteX7" fmla="*/ 183935 w 991655"/>
                  <a:gd name="connsiteY7" fmla="*/ 1325880 h 2332062"/>
                  <a:gd name="connsiteX8" fmla="*/ 214415 w 991655"/>
                  <a:gd name="connsiteY8" fmla="*/ 1889760 h 2332062"/>
                  <a:gd name="connsiteX9" fmla="*/ 229655 w 991655"/>
                  <a:gd name="connsiteY9" fmla="*/ 2301240 h 2332062"/>
                  <a:gd name="connsiteX10" fmla="*/ 321095 w 991655"/>
                  <a:gd name="connsiteY10" fmla="*/ 2331720 h 2332062"/>
                  <a:gd name="connsiteX11" fmla="*/ 641135 w 991655"/>
                  <a:gd name="connsiteY11" fmla="*/ 2316480 h 2332062"/>
                  <a:gd name="connsiteX12" fmla="*/ 991655 w 991655"/>
                  <a:gd name="connsiteY12" fmla="*/ 2316480 h 2332062"/>
                  <a:gd name="connsiteX13" fmla="*/ 976415 w 991655"/>
                  <a:gd name="connsiteY13" fmla="*/ 1158240 h 2332062"/>
                  <a:gd name="connsiteX14" fmla="*/ 945935 w 991655"/>
                  <a:gd name="connsiteY14" fmla="*/ 1112520 h 2332062"/>
                  <a:gd name="connsiteX15" fmla="*/ 961175 w 991655"/>
                  <a:gd name="connsiteY15" fmla="*/ 701040 h 2332062"/>
                  <a:gd name="connsiteX16" fmla="*/ 976415 w 991655"/>
                  <a:gd name="connsiteY16" fmla="*/ 640080 h 2332062"/>
                  <a:gd name="connsiteX17" fmla="*/ 991655 w 991655"/>
                  <a:gd name="connsiteY17" fmla="*/ 518160 h 2332062"/>
                  <a:gd name="connsiteX18" fmla="*/ 976415 w 991655"/>
                  <a:gd name="connsiteY18" fmla="*/ 152400 h 2332062"/>
                  <a:gd name="connsiteX19" fmla="*/ 854495 w 991655"/>
                  <a:gd name="connsiteY19" fmla="*/ 30480 h 2332062"/>
                  <a:gd name="connsiteX20" fmla="*/ 808775 w 991655"/>
                  <a:gd name="connsiteY20" fmla="*/ 0 h 2332062"/>
                  <a:gd name="connsiteX21" fmla="*/ 427775 w 991655"/>
                  <a:gd name="connsiteY21" fmla="*/ 30480 h 2332062"/>
                  <a:gd name="connsiteX22" fmla="*/ 336335 w 991655"/>
                  <a:gd name="connsiteY22" fmla="*/ 60960 h 2332062"/>
                  <a:gd name="connsiteX23" fmla="*/ 290615 w 991655"/>
                  <a:gd name="connsiteY23" fmla="*/ 76200 h 2332062"/>
                  <a:gd name="connsiteX24" fmla="*/ 244895 w 991655"/>
                  <a:gd name="connsiteY24" fmla="*/ 106680 h 2332062"/>
                  <a:gd name="connsiteX25" fmla="*/ 153455 w 991655"/>
                  <a:gd name="connsiteY25" fmla="*/ 137160 h 2332062"/>
                  <a:gd name="connsiteX26" fmla="*/ 107735 w 991655"/>
                  <a:gd name="connsiteY26" fmla="*/ 152400 h 2332062"/>
                  <a:gd name="connsiteX27" fmla="*/ 62015 w 991655"/>
                  <a:gd name="connsiteY27" fmla="*/ 182880 h 2332062"/>
                  <a:gd name="connsiteX28" fmla="*/ 1055 w 991655"/>
                  <a:gd name="connsiteY28" fmla="*/ 274320 h 2332062"/>
                  <a:gd name="connsiteX29" fmla="*/ 16295 w 991655"/>
                  <a:gd name="connsiteY29" fmla="*/ 335280 h 2332062"/>
                  <a:gd name="connsiteX30" fmla="*/ 107735 w 991655"/>
                  <a:gd name="connsiteY30" fmla="*/ 396240 h 2332062"/>
                  <a:gd name="connsiteX31" fmla="*/ 260135 w 991655"/>
                  <a:gd name="connsiteY31" fmla="*/ 441960 h 2332062"/>
                  <a:gd name="connsiteX32" fmla="*/ 610655 w 991655"/>
                  <a:gd name="connsiteY32" fmla="*/ 426720 h 2332062"/>
                  <a:gd name="connsiteX33" fmla="*/ 686855 w 991655"/>
                  <a:gd name="connsiteY33" fmla="*/ 411480 h 2332062"/>
                  <a:gd name="connsiteX34" fmla="*/ 991655 w 991655"/>
                  <a:gd name="connsiteY34" fmla="*/ 381000 h 23320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</a:cxnLst>
                <a:rect l="l" t="t" r="r" b="b"/>
                <a:pathLst>
                  <a:path w="991655" h="2332062">
                    <a:moveTo>
                      <a:pt x="92495" y="320040"/>
                    </a:moveTo>
                    <a:cubicBezTo>
                      <a:pt x="87415" y="345440"/>
                      <a:pt x="77255" y="370337"/>
                      <a:pt x="77255" y="396240"/>
                    </a:cubicBezTo>
                    <a:cubicBezTo>
                      <a:pt x="77255" y="457411"/>
                      <a:pt x="84908" y="518421"/>
                      <a:pt x="92495" y="579120"/>
                    </a:cubicBezTo>
                    <a:cubicBezTo>
                      <a:pt x="97789" y="621469"/>
                      <a:pt x="111728" y="646436"/>
                      <a:pt x="122975" y="685800"/>
                    </a:cubicBezTo>
                    <a:cubicBezTo>
                      <a:pt x="128729" y="705939"/>
                      <a:pt x="133135" y="726440"/>
                      <a:pt x="138215" y="746760"/>
                    </a:cubicBezTo>
                    <a:cubicBezTo>
                      <a:pt x="143295" y="802640"/>
                      <a:pt x="146495" y="858723"/>
                      <a:pt x="153455" y="914400"/>
                    </a:cubicBezTo>
                    <a:cubicBezTo>
                      <a:pt x="156668" y="940103"/>
                      <a:pt x="166782" y="964768"/>
                      <a:pt x="168695" y="990600"/>
                    </a:cubicBezTo>
                    <a:cubicBezTo>
                      <a:pt x="176959" y="1102170"/>
                      <a:pt x="179635" y="1214087"/>
                      <a:pt x="183935" y="1325880"/>
                    </a:cubicBezTo>
                    <a:cubicBezTo>
                      <a:pt x="203832" y="1843204"/>
                      <a:pt x="176795" y="1626422"/>
                      <a:pt x="214415" y="1889760"/>
                    </a:cubicBezTo>
                    <a:cubicBezTo>
                      <a:pt x="219495" y="2026920"/>
                      <a:pt x="197450" y="2167818"/>
                      <a:pt x="229655" y="2301240"/>
                    </a:cubicBezTo>
                    <a:cubicBezTo>
                      <a:pt x="237194" y="2332472"/>
                      <a:pt x="321095" y="2331720"/>
                      <a:pt x="321095" y="2331720"/>
                    </a:cubicBezTo>
                    <a:cubicBezTo>
                      <a:pt x="427775" y="2326640"/>
                      <a:pt x="534334" y="2316480"/>
                      <a:pt x="641135" y="2316480"/>
                    </a:cubicBezTo>
                    <a:cubicBezTo>
                      <a:pt x="1067037" y="2316480"/>
                      <a:pt x="676108" y="2351541"/>
                      <a:pt x="991655" y="2316480"/>
                    </a:cubicBezTo>
                    <a:cubicBezTo>
                      <a:pt x="986575" y="1930400"/>
                      <a:pt x="991067" y="1544075"/>
                      <a:pt x="976415" y="1158240"/>
                    </a:cubicBezTo>
                    <a:cubicBezTo>
                      <a:pt x="975720" y="1139937"/>
                      <a:pt x="946545" y="1130826"/>
                      <a:pt x="945935" y="1112520"/>
                    </a:cubicBezTo>
                    <a:cubicBezTo>
                      <a:pt x="941362" y="975342"/>
                      <a:pt x="952338" y="838009"/>
                      <a:pt x="961175" y="701040"/>
                    </a:cubicBezTo>
                    <a:cubicBezTo>
                      <a:pt x="962524" y="680138"/>
                      <a:pt x="972972" y="660740"/>
                      <a:pt x="976415" y="640080"/>
                    </a:cubicBezTo>
                    <a:cubicBezTo>
                      <a:pt x="983148" y="599681"/>
                      <a:pt x="986575" y="558800"/>
                      <a:pt x="991655" y="518160"/>
                    </a:cubicBezTo>
                    <a:cubicBezTo>
                      <a:pt x="986575" y="396240"/>
                      <a:pt x="989415" y="273731"/>
                      <a:pt x="976415" y="152400"/>
                    </a:cubicBezTo>
                    <a:cubicBezTo>
                      <a:pt x="969205" y="85110"/>
                      <a:pt x="900900" y="61416"/>
                      <a:pt x="854495" y="30480"/>
                    </a:cubicBezTo>
                    <a:lnTo>
                      <a:pt x="808775" y="0"/>
                    </a:lnTo>
                    <a:cubicBezTo>
                      <a:pt x="760846" y="2819"/>
                      <a:pt x="516214" y="11529"/>
                      <a:pt x="427775" y="30480"/>
                    </a:cubicBezTo>
                    <a:cubicBezTo>
                      <a:pt x="396359" y="37212"/>
                      <a:pt x="366815" y="50800"/>
                      <a:pt x="336335" y="60960"/>
                    </a:cubicBezTo>
                    <a:cubicBezTo>
                      <a:pt x="321095" y="66040"/>
                      <a:pt x="303981" y="67289"/>
                      <a:pt x="290615" y="76200"/>
                    </a:cubicBezTo>
                    <a:cubicBezTo>
                      <a:pt x="275375" y="86360"/>
                      <a:pt x="261633" y="99241"/>
                      <a:pt x="244895" y="106680"/>
                    </a:cubicBezTo>
                    <a:cubicBezTo>
                      <a:pt x="215535" y="119729"/>
                      <a:pt x="183935" y="127000"/>
                      <a:pt x="153455" y="137160"/>
                    </a:cubicBezTo>
                    <a:cubicBezTo>
                      <a:pt x="138215" y="142240"/>
                      <a:pt x="121101" y="143489"/>
                      <a:pt x="107735" y="152400"/>
                    </a:cubicBezTo>
                    <a:lnTo>
                      <a:pt x="62015" y="182880"/>
                    </a:lnTo>
                    <a:cubicBezTo>
                      <a:pt x="41695" y="213360"/>
                      <a:pt x="-7830" y="238781"/>
                      <a:pt x="1055" y="274320"/>
                    </a:cubicBezTo>
                    <a:cubicBezTo>
                      <a:pt x="6135" y="294640"/>
                      <a:pt x="2502" y="319517"/>
                      <a:pt x="16295" y="335280"/>
                    </a:cubicBezTo>
                    <a:cubicBezTo>
                      <a:pt x="40418" y="362849"/>
                      <a:pt x="72982" y="384656"/>
                      <a:pt x="107735" y="396240"/>
                    </a:cubicBezTo>
                    <a:cubicBezTo>
                      <a:pt x="219046" y="433344"/>
                      <a:pt x="168006" y="418928"/>
                      <a:pt x="260135" y="441960"/>
                    </a:cubicBezTo>
                    <a:cubicBezTo>
                      <a:pt x="376975" y="436880"/>
                      <a:pt x="494002" y="435052"/>
                      <a:pt x="610655" y="426720"/>
                    </a:cubicBezTo>
                    <a:cubicBezTo>
                      <a:pt x="636492" y="424874"/>
                      <a:pt x="661049" y="413724"/>
                      <a:pt x="686855" y="411480"/>
                    </a:cubicBezTo>
                    <a:cubicBezTo>
                      <a:pt x="994234" y="384751"/>
                      <a:pt x="876569" y="438543"/>
                      <a:pt x="991655" y="381000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fi-FI"/>
              </a:p>
            </p:txBody>
          </p:sp>
          <p:sp>
            <p:nvSpPr>
              <p:cNvPr id="7" name="Puolivapaa piirto 6">
                <a:extLst>
                  <a:ext uri="{FF2B5EF4-FFF2-40B4-BE49-F238E27FC236}">
                    <a16:creationId xmlns:a16="http://schemas.microsoft.com/office/drawing/2014/main" id="{DCFE3ED6-C817-415D-B01C-B58586A1753C}"/>
                  </a:ext>
                </a:extLst>
              </p:cNvPr>
              <p:cNvSpPr/>
              <p:nvPr/>
            </p:nvSpPr>
            <p:spPr>
              <a:xfrm>
                <a:off x="6178942" y="4060322"/>
                <a:ext cx="785909" cy="1669918"/>
              </a:xfrm>
              <a:custGeom>
                <a:avLst/>
                <a:gdLst>
                  <a:gd name="connsiteX0" fmla="*/ 23687 w 785687"/>
                  <a:gd name="connsiteY0" fmla="*/ 38641 h 1669321"/>
                  <a:gd name="connsiteX1" fmla="*/ 465647 w 785687"/>
                  <a:gd name="connsiteY1" fmla="*/ 38641 h 1669321"/>
                  <a:gd name="connsiteX2" fmla="*/ 511367 w 785687"/>
                  <a:gd name="connsiteY2" fmla="*/ 69121 h 1669321"/>
                  <a:gd name="connsiteX3" fmla="*/ 770447 w 785687"/>
                  <a:gd name="connsiteY3" fmla="*/ 84361 h 1669321"/>
                  <a:gd name="connsiteX4" fmla="*/ 755207 w 785687"/>
                  <a:gd name="connsiteY4" fmla="*/ 130081 h 1669321"/>
                  <a:gd name="connsiteX5" fmla="*/ 785687 w 785687"/>
                  <a:gd name="connsiteY5" fmla="*/ 343441 h 1669321"/>
                  <a:gd name="connsiteX6" fmla="*/ 770447 w 785687"/>
                  <a:gd name="connsiteY6" fmla="*/ 953041 h 1669321"/>
                  <a:gd name="connsiteX7" fmla="*/ 739967 w 785687"/>
                  <a:gd name="connsiteY7" fmla="*/ 1044481 h 1669321"/>
                  <a:gd name="connsiteX8" fmla="*/ 724727 w 785687"/>
                  <a:gd name="connsiteY8" fmla="*/ 1334041 h 1669321"/>
                  <a:gd name="connsiteX9" fmla="*/ 694247 w 785687"/>
                  <a:gd name="connsiteY9" fmla="*/ 1425481 h 1669321"/>
                  <a:gd name="connsiteX10" fmla="*/ 679007 w 785687"/>
                  <a:gd name="connsiteY10" fmla="*/ 1471201 h 1669321"/>
                  <a:gd name="connsiteX11" fmla="*/ 648527 w 785687"/>
                  <a:gd name="connsiteY11" fmla="*/ 1516921 h 1669321"/>
                  <a:gd name="connsiteX12" fmla="*/ 602807 w 785687"/>
                  <a:gd name="connsiteY12" fmla="*/ 1608361 h 1669321"/>
                  <a:gd name="connsiteX13" fmla="*/ 557087 w 785687"/>
                  <a:gd name="connsiteY13" fmla="*/ 1623601 h 1669321"/>
                  <a:gd name="connsiteX14" fmla="*/ 465647 w 785687"/>
                  <a:gd name="connsiteY14" fmla="*/ 1669321 h 1669321"/>
                  <a:gd name="connsiteX15" fmla="*/ 298007 w 785687"/>
                  <a:gd name="connsiteY15" fmla="*/ 1608361 h 1669321"/>
                  <a:gd name="connsiteX16" fmla="*/ 267527 w 785687"/>
                  <a:gd name="connsiteY16" fmla="*/ 1562641 h 1669321"/>
                  <a:gd name="connsiteX17" fmla="*/ 237047 w 785687"/>
                  <a:gd name="connsiteY17" fmla="*/ 1471201 h 1669321"/>
                  <a:gd name="connsiteX18" fmla="*/ 221807 w 785687"/>
                  <a:gd name="connsiteY18" fmla="*/ 1349281 h 1669321"/>
                  <a:gd name="connsiteX19" fmla="*/ 176087 w 785687"/>
                  <a:gd name="connsiteY19" fmla="*/ 1257841 h 1669321"/>
                  <a:gd name="connsiteX20" fmla="*/ 130367 w 785687"/>
                  <a:gd name="connsiteY20" fmla="*/ 1166401 h 1669321"/>
                  <a:gd name="connsiteX21" fmla="*/ 99887 w 785687"/>
                  <a:gd name="connsiteY21" fmla="*/ 1044481 h 1669321"/>
                  <a:gd name="connsiteX22" fmla="*/ 69407 w 785687"/>
                  <a:gd name="connsiteY22" fmla="*/ 907321 h 1669321"/>
                  <a:gd name="connsiteX23" fmla="*/ 54167 w 785687"/>
                  <a:gd name="connsiteY23" fmla="*/ 861601 h 1669321"/>
                  <a:gd name="connsiteX24" fmla="*/ 38927 w 785687"/>
                  <a:gd name="connsiteY24" fmla="*/ 800641 h 1669321"/>
                  <a:gd name="connsiteX25" fmla="*/ 23687 w 785687"/>
                  <a:gd name="connsiteY25" fmla="*/ 389161 h 1669321"/>
                  <a:gd name="connsiteX26" fmla="*/ 8447 w 785687"/>
                  <a:gd name="connsiteY26" fmla="*/ 312961 h 1669321"/>
                  <a:gd name="connsiteX27" fmla="*/ 23687 w 785687"/>
                  <a:gd name="connsiteY27" fmla="*/ 114841 h 1669321"/>
                  <a:gd name="connsiteX28" fmla="*/ 23687 w 785687"/>
                  <a:gd name="connsiteY28" fmla="*/ 38641 h 16693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785687" h="1669321">
                    <a:moveTo>
                      <a:pt x="23687" y="38641"/>
                    </a:moveTo>
                    <a:cubicBezTo>
                      <a:pt x="97347" y="25941"/>
                      <a:pt x="309873" y="9433"/>
                      <a:pt x="465647" y="38641"/>
                    </a:cubicBezTo>
                    <a:cubicBezTo>
                      <a:pt x="483649" y="42016"/>
                      <a:pt x="493253" y="66404"/>
                      <a:pt x="511367" y="69121"/>
                    </a:cubicBezTo>
                    <a:cubicBezTo>
                      <a:pt x="596919" y="81954"/>
                      <a:pt x="684087" y="79281"/>
                      <a:pt x="770447" y="84361"/>
                    </a:cubicBezTo>
                    <a:cubicBezTo>
                      <a:pt x="765367" y="99601"/>
                      <a:pt x="754264" y="114044"/>
                      <a:pt x="755207" y="130081"/>
                    </a:cubicBezTo>
                    <a:cubicBezTo>
                      <a:pt x="759426" y="201799"/>
                      <a:pt x="785687" y="343441"/>
                      <a:pt x="785687" y="343441"/>
                    </a:cubicBezTo>
                    <a:cubicBezTo>
                      <a:pt x="780607" y="546641"/>
                      <a:pt x="783675" y="750208"/>
                      <a:pt x="770447" y="953041"/>
                    </a:cubicBezTo>
                    <a:cubicBezTo>
                      <a:pt x="768356" y="985102"/>
                      <a:pt x="739967" y="1044481"/>
                      <a:pt x="739967" y="1044481"/>
                    </a:cubicBezTo>
                    <a:cubicBezTo>
                      <a:pt x="734887" y="1141001"/>
                      <a:pt x="736243" y="1238076"/>
                      <a:pt x="724727" y="1334041"/>
                    </a:cubicBezTo>
                    <a:cubicBezTo>
                      <a:pt x="720899" y="1365941"/>
                      <a:pt x="704407" y="1395001"/>
                      <a:pt x="694247" y="1425481"/>
                    </a:cubicBezTo>
                    <a:cubicBezTo>
                      <a:pt x="689167" y="1440721"/>
                      <a:pt x="687918" y="1457835"/>
                      <a:pt x="679007" y="1471201"/>
                    </a:cubicBezTo>
                    <a:cubicBezTo>
                      <a:pt x="668847" y="1486441"/>
                      <a:pt x="656718" y="1500538"/>
                      <a:pt x="648527" y="1516921"/>
                    </a:cubicBezTo>
                    <a:cubicBezTo>
                      <a:pt x="630121" y="1553733"/>
                      <a:pt x="639203" y="1579244"/>
                      <a:pt x="602807" y="1608361"/>
                    </a:cubicBezTo>
                    <a:cubicBezTo>
                      <a:pt x="590263" y="1618396"/>
                      <a:pt x="571455" y="1616417"/>
                      <a:pt x="557087" y="1623601"/>
                    </a:cubicBezTo>
                    <a:cubicBezTo>
                      <a:pt x="438914" y="1682687"/>
                      <a:pt x="580565" y="1631015"/>
                      <a:pt x="465647" y="1669321"/>
                    </a:cubicBezTo>
                    <a:cubicBezTo>
                      <a:pt x="348744" y="1654708"/>
                      <a:pt x="358793" y="1681305"/>
                      <a:pt x="298007" y="1608361"/>
                    </a:cubicBezTo>
                    <a:cubicBezTo>
                      <a:pt x="286281" y="1594290"/>
                      <a:pt x="274966" y="1579379"/>
                      <a:pt x="267527" y="1562641"/>
                    </a:cubicBezTo>
                    <a:cubicBezTo>
                      <a:pt x="254478" y="1533281"/>
                      <a:pt x="237047" y="1471201"/>
                      <a:pt x="237047" y="1471201"/>
                    </a:cubicBezTo>
                    <a:cubicBezTo>
                      <a:pt x="231967" y="1430561"/>
                      <a:pt x="229133" y="1389577"/>
                      <a:pt x="221807" y="1349281"/>
                    </a:cubicBezTo>
                    <a:cubicBezTo>
                      <a:pt x="210862" y="1289086"/>
                      <a:pt x="203976" y="1313620"/>
                      <a:pt x="176087" y="1257841"/>
                    </a:cubicBezTo>
                    <a:cubicBezTo>
                      <a:pt x="112991" y="1131648"/>
                      <a:pt x="217718" y="1297428"/>
                      <a:pt x="130367" y="1166401"/>
                    </a:cubicBezTo>
                    <a:cubicBezTo>
                      <a:pt x="99383" y="1011479"/>
                      <a:pt x="131129" y="1153827"/>
                      <a:pt x="99887" y="1044481"/>
                    </a:cubicBezTo>
                    <a:cubicBezTo>
                      <a:pt x="68598" y="934968"/>
                      <a:pt x="100834" y="1033027"/>
                      <a:pt x="69407" y="907321"/>
                    </a:cubicBezTo>
                    <a:cubicBezTo>
                      <a:pt x="65511" y="891736"/>
                      <a:pt x="58580" y="877047"/>
                      <a:pt x="54167" y="861601"/>
                    </a:cubicBezTo>
                    <a:cubicBezTo>
                      <a:pt x="48413" y="841462"/>
                      <a:pt x="44007" y="820961"/>
                      <a:pt x="38927" y="800641"/>
                    </a:cubicBezTo>
                    <a:cubicBezTo>
                      <a:pt x="33847" y="663481"/>
                      <a:pt x="32249" y="526148"/>
                      <a:pt x="23687" y="389161"/>
                    </a:cubicBezTo>
                    <a:cubicBezTo>
                      <a:pt x="22071" y="363308"/>
                      <a:pt x="8447" y="338864"/>
                      <a:pt x="8447" y="312961"/>
                    </a:cubicBezTo>
                    <a:cubicBezTo>
                      <a:pt x="8447" y="246726"/>
                      <a:pt x="7623" y="179098"/>
                      <a:pt x="23687" y="114841"/>
                    </a:cubicBezTo>
                    <a:cubicBezTo>
                      <a:pt x="76591" y="-96776"/>
                      <a:pt x="-49973" y="51341"/>
                      <a:pt x="23687" y="38641"/>
                    </a:cubicBezTo>
                    <a:close/>
                  </a:path>
                </a:pathLst>
              </a:cu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fi-FI"/>
              </a:p>
            </p:txBody>
          </p:sp>
          <p:cxnSp>
            <p:nvCxnSpPr>
              <p:cNvPr id="9" name="Suora nuoliyhdysviiva 8">
                <a:extLst>
                  <a:ext uri="{FF2B5EF4-FFF2-40B4-BE49-F238E27FC236}">
                    <a16:creationId xmlns:a16="http://schemas.microsoft.com/office/drawing/2014/main" id="{73929455-85AD-462C-8BDE-D263CD9C0615}"/>
                  </a:ext>
                </a:extLst>
              </p:cNvPr>
              <p:cNvCxnSpPr/>
              <p:nvPr/>
            </p:nvCxnSpPr>
            <p:spPr>
              <a:xfrm>
                <a:off x="5004048" y="1722120"/>
                <a:ext cx="1295559" cy="1166720"/>
              </a:xfrm>
              <a:prstGeom prst="straightConnector1">
                <a:avLst/>
              </a:prstGeom>
              <a:ln w="571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2582" name="Tekstiruutu 10"/>
            <p:cNvSpPr txBox="1">
              <a:spLocks noChangeArrowheads="1"/>
            </p:cNvSpPr>
            <p:nvPr/>
          </p:nvSpPr>
          <p:spPr bwMode="auto">
            <a:xfrm>
              <a:off x="7092280" y="2852343"/>
              <a:ext cx="1327771" cy="646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i-FI" altLang="fi-FI" sz="3600" b="1"/>
                <a:t>55 %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176966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Otsikko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u="sng" smtClean="0"/>
              <a:t>Verisolut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6BC88F9-03BC-4BC0-910F-9EE892FE32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fi-FI" sz="4000" b="1" dirty="0"/>
              <a:t>Valkosolut</a:t>
            </a:r>
          </a:p>
          <a:p>
            <a:pPr marL="0" indent="0">
              <a:buNone/>
              <a:defRPr/>
            </a:pPr>
            <a:r>
              <a:rPr lang="fi-FI" dirty="0"/>
              <a:t>	-</a:t>
            </a:r>
            <a:r>
              <a:rPr lang="fi-FI" sz="2000" dirty="0"/>
              <a:t>tappavat haitallisia mikrobeja</a:t>
            </a:r>
          </a:p>
          <a:p>
            <a:pPr>
              <a:defRPr/>
            </a:pPr>
            <a:r>
              <a:rPr lang="fi-FI" sz="4000" b="1" dirty="0"/>
              <a:t>Verihiutaleet</a:t>
            </a:r>
          </a:p>
          <a:p>
            <a:pPr marL="0" indent="0">
              <a:buNone/>
              <a:defRPr/>
            </a:pPr>
            <a:r>
              <a:rPr lang="fi-FI" dirty="0"/>
              <a:t>	</a:t>
            </a:r>
            <a:r>
              <a:rPr lang="fi-FI" sz="2000" dirty="0"/>
              <a:t>- saavat veren hyytymään</a:t>
            </a:r>
          </a:p>
          <a:p>
            <a:pPr>
              <a:defRPr/>
            </a:pPr>
            <a:r>
              <a:rPr lang="fi-FI" sz="4000" b="1" dirty="0"/>
              <a:t>Punasolut</a:t>
            </a:r>
          </a:p>
          <a:p>
            <a:pPr marL="0" indent="0">
              <a:buNone/>
              <a:defRPr/>
            </a:pPr>
            <a:r>
              <a:rPr lang="fi-FI" dirty="0"/>
              <a:t>	- </a:t>
            </a:r>
            <a:r>
              <a:rPr lang="fi-FI" sz="2000" dirty="0"/>
              <a:t>kuljettavat happea soluille</a:t>
            </a:r>
          </a:p>
        </p:txBody>
      </p:sp>
      <p:grpSp>
        <p:nvGrpSpPr>
          <p:cNvPr id="153604" name="Ryhmä 9"/>
          <p:cNvGrpSpPr>
            <a:grpSpLocks/>
          </p:cNvGrpSpPr>
          <p:nvPr/>
        </p:nvGrpSpPr>
        <p:grpSpPr bwMode="auto">
          <a:xfrm>
            <a:off x="7451726" y="1265238"/>
            <a:ext cx="3283663" cy="4297362"/>
            <a:chOff x="5928360" y="1264920"/>
            <a:chExt cx="3283584" cy="4297680"/>
          </a:xfrm>
        </p:grpSpPr>
        <p:grpSp>
          <p:nvGrpSpPr>
            <p:cNvPr id="153605" name="Ryhmä 7"/>
            <p:cNvGrpSpPr>
              <a:grpSpLocks/>
            </p:cNvGrpSpPr>
            <p:nvPr/>
          </p:nvGrpSpPr>
          <p:grpSpPr bwMode="auto">
            <a:xfrm>
              <a:off x="5928360" y="1264920"/>
              <a:ext cx="2244040" cy="4297680"/>
              <a:chOff x="5928360" y="1264920"/>
              <a:chExt cx="2244040" cy="4297680"/>
            </a:xfrm>
          </p:grpSpPr>
          <p:sp>
            <p:nvSpPr>
              <p:cNvPr id="4" name="Puolivapaa piirto 3">
                <a:extLst>
                  <a:ext uri="{FF2B5EF4-FFF2-40B4-BE49-F238E27FC236}">
                    <a16:creationId xmlns:a16="http://schemas.microsoft.com/office/drawing/2014/main" id="{6A659922-F908-4208-AC62-E5695734FDBA}"/>
                  </a:ext>
                </a:extLst>
              </p:cNvPr>
              <p:cNvSpPr/>
              <p:nvPr/>
            </p:nvSpPr>
            <p:spPr>
              <a:xfrm>
                <a:off x="5928360" y="1264920"/>
                <a:ext cx="1082649" cy="2710063"/>
              </a:xfrm>
              <a:custGeom>
                <a:avLst/>
                <a:gdLst>
                  <a:gd name="connsiteX0" fmla="*/ 106680 w 1082040"/>
                  <a:gd name="connsiteY0" fmla="*/ 822960 h 2710107"/>
                  <a:gd name="connsiteX1" fmla="*/ 121920 w 1082040"/>
                  <a:gd name="connsiteY1" fmla="*/ 1234440 h 2710107"/>
                  <a:gd name="connsiteX2" fmla="*/ 152400 w 1082040"/>
                  <a:gd name="connsiteY2" fmla="*/ 1478280 h 2710107"/>
                  <a:gd name="connsiteX3" fmla="*/ 137160 w 1082040"/>
                  <a:gd name="connsiteY3" fmla="*/ 1569720 h 2710107"/>
                  <a:gd name="connsiteX4" fmla="*/ 167640 w 1082040"/>
                  <a:gd name="connsiteY4" fmla="*/ 1981200 h 2710107"/>
                  <a:gd name="connsiteX5" fmla="*/ 182880 w 1082040"/>
                  <a:gd name="connsiteY5" fmla="*/ 2133600 h 2710107"/>
                  <a:gd name="connsiteX6" fmla="*/ 198120 w 1082040"/>
                  <a:gd name="connsiteY6" fmla="*/ 2194560 h 2710107"/>
                  <a:gd name="connsiteX7" fmla="*/ 213360 w 1082040"/>
                  <a:gd name="connsiteY7" fmla="*/ 2316480 h 2710107"/>
                  <a:gd name="connsiteX8" fmla="*/ 243840 w 1082040"/>
                  <a:gd name="connsiteY8" fmla="*/ 2468880 h 2710107"/>
                  <a:gd name="connsiteX9" fmla="*/ 274320 w 1082040"/>
                  <a:gd name="connsiteY9" fmla="*/ 2514600 h 2710107"/>
                  <a:gd name="connsiteX10" fmla="*/ 289560 w 1082040"/>
                  <a:gd name="connsiteY10" fmla="*/ 2636520 h 2710107"/>
                  <a:gd name="connsiteX11" fmla="*/ 335280 w 1082040"/>
                  <a:gd name="connsiteY11" fmla="*/ 2667000 h 2710107"/>
                  <a:gd name="connsiteX12" fmla="*/ 640080 w 1082040"/>
                  <a:gd name="connsiteY12" fmla="*/ 2682240 h 2710107"/>
                  <a:gd name="connsiteX13" fmla="*/ 1066800 w 1082040"/>
                  <a:gd name="connsiteY13" fmla="*/ 2606040 h 2710107"/>
                  <a:gd name="connsiteX14" fmla="*/ 1051560 w 1082040"/>
                  <a:gd name="connsiteY14" fmla="*/ 2560320 h 2710107"/>
                  <a:gd name="connsiteX15" fmla="*/ 1005840 w 1082040"/>
                  <a:gd name="connsiteY15" fmla="*/ 2270760 h 2710107"/>
                  <a:gd name="connsiteX16" fmla="*/ 1036320 w 1082040"/>
                  <a:gd name="connsiteY16" fmla="*/ 1981200 h 2710107"/>
                  <a:gd name="connsiteX17" fmla="*/ 1051560 w 1082040"/>
                  <a:gd name="connsiteY17" fmla="*/ 1935480 h 2710107"/>
                  <a:gd name="connsiteX18" fmla="*/ 1066800 w 1082040"/>
                  <a:gd name="connsiteY18" fmla="*/ 1798320 h 2710107"/>
                  <a:gd name="connsiteX19" fmla="*/ 1082040 w 1082040"/>
                  <a:gd name="connsiteY19" fmla="*/ 1737360 h 2710107"/>
                  <a:gd name="connsiteX20" fmla="*/ 1066800 w 1082040"/>
                  <a:gd name="connsiteY20" fmla="*/ 1478280 h 2710107"/>
                  <a:gd name="connsiteX21" fmla="*/ 1036320 w 1082040"/>
                  <a:gd name="connsiteY21" fmla="*/ 1386840 h 2710107"/>
                  <a:gd name="connsiteX22" fmla="*/ 1005840 w 1082040"/>
                  <a:gd name="connsiteY22" fmla="*/ 1264920 h 2710107"/>
                  <a:gd name="connsiteX23" fmla="*/ 1021080 w 1082040"/>
                  <a:gd name="connsiteY23" fmla="*/ 1066800 h 2710107"/>
                  <a:gd name="connsiteX24" fmla="*/ 1036320 w 1082040"/>
                  <a:gd name="connsiteY24" fmla="*/ 182880 h 2710107"/>
                  <a:gd name="connsiteX25" fmla="*/ 990600 w 1082040"/>
                  <a:gd name="connsiteY25" fmla="*/ 152400 h 2710107"/>
                  <a:gd name="connsiteX26" fmla="*/ 899160 w 1082040"/>
                  <a:gd name="connsiteY26" fmla="*/ 121920 h 2710107"/>
                  <a:gd name="connsiteX27" fmla="*/ 807720 w 1082040"/>
                  <a:gd name="connsiteY27" fmla="*/ 91440 h 2710107"/>
                  <a:gd name="connsiteX28" fmla="*/ 701040 w 1082040"/>
                  <a:gd name="connsiteY28" fmla="*/ 60960 h 2710107"/>
                  <a:gd name="connsiteX29" fmla="*/ 502920 w 1082040"/>
                  <a:gd name="connsiteY29" fmla="*/ 45720 h 2710107"/>
                  <a:gd name="connsiteX30" fmla="*/ 182880 w 1082040"/>
                  <a:gd name="connsiteY30" fmla="*/ 30480 h 2710107"/>
                  <a:gd name="connsiteX31" fmla="*/ 137160 w 1082040"/>
                  <a:gd name="connsiteY31" fmla="*/ 60960 h 2710107"/>
                  <a:gd name="connsiteX32" fmla="*/ 91440 w 1082040"/>
                  <a:gd name="connsiteY32" fmla="*/ 76200 h 2710107"/>
                  <a:gd name="connsiteX33" fmla="*/ 30480 w 1082040"/>
                  <a:gd name="connsiteY33" fmla="*/ 167640 h 2710107"/>
                  <a:gd name="connsiteX34" fmla="*/ 0 w 1082040"/>
                  <a:gd name="connsiteY34" fmla="*/ 213360 h 2710107"/>
                  <a:gd name="connsiteX35" fmla="*/ 30480 w 1082040"/>
                  <a:gd name="connsiteY35" fmla="*/ 304800 h 2710107"/>
                  <a:gd name="connsiteX36" fmla="*/ 45720 w 1082040"/>
                  <a:gd name="connsiteY36" fmla="*/ 350520 h 2710107"/>
                  <a:gd name="connsiteX37" fmla="*/ 91440 w 1082040"/>
                  <a:gd name="connsiteY37" fmla="*/ 396240 h 2710107"/>
                  <a:gd name="connsiteX38" fmla="*/ 121920 w 1082040"/>
                  <a:gd name="connsiteY38" fmla="*/ 441960 h 2710107"/>
                  <a:gd name="connsiteX39" fmla="*/ 137160 w 1082040"/>
                  <a:gd name="connsiteY39" fmla="*/ 487680 h 2710107"/>
                  <a:gd name="connsiteX40" fmla="*/ 182880 w 1082040"/>
                  <a:gd name="connsiteY40" fmla="*/ 502920 h 2710107"/>
                  <a:gd name="connsiteX41" fmla="*/ 411480 w 1082040"/>
                  <a:gd name="connsiteY41" fmla="*/ 487680 h 2710107"/>
                  <a:gd name="connsiteX42" fmla="*/ 563880 w 1082040"/>
                  <a:gd name="connsiteY42" fmla="*/ 457200 h 2710107"/>
                  <a:gd name="connsiteX43" fmla="*/ 670560 w 1082040"/>
                  <a:gd name="connsiteY43" fmla="*/ 441960 h 2710107"/>
                  <a:gd name="connsiteX44" fmla="*/ 838200 w 1082040"/>
                  <a:gd name="connsiteY44" fmla="*/ 396240 h 2710107"/>
                  <a:gd name="connsiteX45" fmla="*/ 929640 w 1082040"/>
                  <a:gd name="connsiteY45" fmla="*/ 320040 h 2710107"/>
                  <a:gd name="connsiteX46" fmla="*/ 975360 w 1082040"/>
                  <a:gd name="connsiteY46" fmla="*/ 289560 h 2710107"/>
                  <a:gd name="connsiteX47" fmla="*/ 990600 w 1082040"/>
                  <a:gd name="connsiteY47" fmla="*/ 243840 h 2710107"/>
                  <a:gd name="connsiteX48" fmla="*/ 1036320 w 1082040"/>
                  <a:gd name="connsiteY48" fmla="*/ 228600 h 2710107"/>
                  <a:gd name="connsiteX49" fmla="*/ 990600 w 1082040"/>
                  <a:gd name="connsiteY49" fmla="*/ 198120 h 2710107"/>
                  <a:gd name="connsiteX50" fmla="*/ 899160 w 1082040"/>
                  <a:gd name="connsiteY50" fmla="*/ 152400 h 2710107"/>
                  <a:gd name="connsiteX51" fmla="*/ 868680 w 1082040"/>
                  <a:gd name="connsiteY51" fmla="*/ 106680 h 2710107"/>
                  <a:gd name="connsiteX52" fmla="*/ 777240 w 1082040"/>
                  <a:gd name="connsiteY52" fmla="*/ 76200 h 2710107"/>
                  <a:gd name="connsiteX53" fmla="*/ 579120 w 1082040"/>
                  <a:gd name="connsiteY53" fmla="*/ 76200 h 2710107"/>
                  <a:gd name="connsiteX54" fmla="*/ 533400 w 1082040"/>
                  <a:gd name="connsiteY54" fmla="*/ 45720 h 2710107"/>
                  <a:gd name="connsiteX55" fmla="*/ 487680 w 1082040"/>
                  <a:gd name="connsiteY55" fmla="*/ 30480 h 2710107"/>
                  <a:gd name="connsiteX56" fmla="*/ 304800 w 1082040"/>
                  <a:gd name="connsiteY56" fmla="*/ 0 h 2710107"/>
                  <a:gd name="connsiteX57" fmla="*/ 198120 w 1082040"/>
                  <a:gd name="connsiteY57" fmla="*/ 60960 h 2710107"/>
                  <a:gd name="connsiteX58" fmla="*/ 152400 w 1082040"/>
                  <a:gd name="connsiteY58" fmla="*/ 76200 h 2710107"/>
                  <a:gd name="connsiteX59" fmla="*/ 106680 w 1082040"/>
                  <a:gd name="connsiteY59" fmla="*/ 106680 h 2710107"/>
                  <a:gd name="connsiteX60" fmla="*/ 76200 w 1082040"/>
                  <a:gd name="connsiteY60" fmla="*/ 152400 h 2710107"/>
                  <a:gd name="connsiteX61" fmla="*/ 45720 w 1082040"/>
                  <a:gd name="connsiteY61" fmla="*/ 243840 h 2710107"/>
                  <a:gd name="connsiteX62" fmla="*/ 60960 w 1082040"/>
                  <a:gd name="connsiteY62" fmla="*/ 487680 h 2710107"/>
                  <a:gd name="connsiteX63" fmla="*/ 106680 w 1082040"/>
                  <a:gd name="connsiteY63" fmla="*/ 624840 h 2710107"/>
                  <a:gd name="connsiteX64" fmla="*/ 121920 w 1082040"/>
                  <a:gd name="connsiteY64" fmla="*/ 685800 h 2710107"/>
                  <a:gd name="connsiteX65" fmla="*/ 106680 w 1082040"/>
                  <a:gd name="connsiteY65" fmla="*/ 822960 h 27101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</a:cxnLst>
                <a:rect l="l" t="t" r="r" b="b"/>
                <a:pathLst>
                  <a:path w="1082040" h="2710107">
                    <a:moveTo>
                      <a:pt x="106680" y="822960"/>
                    </a:moveTo>
                    <a:cubicBezTo>
                      <a:pt x="106680" y="914400"/>
                      <a:pt x="114891" y="1097366"/>
                      <a:pt x="121920" y="1234440"/>
                    </a:cubicBezTo>
                    <a:cubicBezTo>
                      <a:pt x="130684" y="1405330"/>
                      <a:pt x="125137" y="1369228"/>
                      <a:pt x="152400" y="1478280"/>
                    </a:cubicBezTo>
                    <a:cubicBezTo>
                      <a:pt x="147320" y="1508760"/>
                      <a:pt x="137160" y="1538820"/>
                      <a:pt x="137160" y="1569720"/>
                    </a:cubicBezTo>
                    <a:cubicBezTo>
                      <a:pt x="137160" y="1903804"/>
                      <a:pt x="115906" y="1825999"/>
                      <a:pt x="167640" y="1981200"/>
                    </a:cubicBezTo>
                    <a:cubicBezTo>
                      <a:pt x="172720" y="2032000"/>
                      <a:pt x="175660" y="2083060"/>
                      <a:pt x="182880" y="2133600"/>
                    </a:cubicBezTo>
                    <a:cubicBezTo>
                      <a:pt x="185842" y="2154335"/>
                      <a:pt x="194677" y="2173900"/>
                      <a:pt x="198120" y="2194560"/>
                    </a:cubicBezTo>
                    <a:cubicBezTo>
                      <a:pt x="204853" y="2234959"/>
                      <a:pt x="207947" y="2275883"/>
                      <a:pt x="213360" y="2316480"/>
                    </a:cubicBezTo>
                    <a:cubicBezTo>
                      <a:pt x="218466" y="2354773"/>
                      <a:pt x="222789" y="2426778"/>
                      <a:pt x="243840" y="2468880"/>
                    </a:cubicBezTo>
                    <a:cubicBezTo>
                      <a:pt x="252031" y="2485263"/>
                      <a:pt x="264160" y="2499360"/>
                      <a:pt x="274320" y="2514600"/>
                    </a:cubicBezTo>
                    <a:cubicBezTo>
                      <a:pt x="279400" y="2555240"/>
                      <a:pt x="274349" y="2598493"/>
                      <a:pt x="289560" y="2636520"/>
                    </a:cubicBezTo>
                    <a:cubicBezTo>
                      <a:pt x="296362" y="2653526"/>
                      <a:pt x="317118" y="2664631"/>
                      <a:pt x="335280" y="2667000"/>
                    </a:cubicBezTo>
                    <a:cubicBezTo>
                      <a:pt x="436152" y="2680157"/>
                      <a:pt x="538480" y="2677160"/>
                      <a:pt x="640080" y="2682240"/>
                    </a:cubicBezTo>
                    <a:cubicBezTo>
                      <a:pt x="684643" y="2680526"/>
                      <a:pt x="1041556" y="2782748"/>
                      <a:pt x="1066800" y="2606040"/>
                    </a:cubicBezTo>
                    <a:cubicBezTo>
                      <a:pt x="1069072" y="2590137"/>
                      <a:pt x="1056640" y="2575560"/>
                      <a:pt x="1051560" y="2560320"/>
                    </a:cubicBezTo>
                    <a:cubicBezTo>
                      <a:pt x="1019087" y="2300540"/>
                      <a:pt x="1046983" y="2394189"/>
                      <a:pt x="1005840" y="2270760"/>
                    </a:cubicBezTo>
                    <a:cubicBezTo>
                      <a:pt x="1014881" y="2144180"/>
                      <a:pt x="1010019" y="2086404"/>
                      <a:pt x="1036320" y="1981200"/>
                    </a:cubicBezTo>
                    <a:cubicBezTo>
                      <a:pt x="1040216" y="1965615"/>
                      <a:pt x="1046480" y="1950720"/>
                      <a:pt x="1051560" y="1935480"/>
                    </a:cubicBezTo>
                    <a:cubicBezTo>
                      <a:pt x="1056640" y="1889760"/>
                      <a:pt x="1059805" y="1843786"/>
                      <a:pt x="1066800" y="1798320"/>
                    </a:cubicBezTo>
                    <a:cubicBezTo>
                      <a:pt x="1069985" y="1777618"/>
                      <a:pt x="1082040" y="1758305"/>
                      <a:pt x="1082040" y="1737360"/>
                    </a:cubicBezTo>
                    <a:cubicBezTo>
                      <a:pt x="1082040" y="1650851"/>
                      <a:pt x="1077989" y="1564063"/>
                      <a:pt x="1066800" y="1478280"/>
                    </a:cubicBezTo>
                    <a:cubicBezTo>
                      <a:pt x="1062644" y="1446421"/>
                      <a:pt x="1044112" y="1418009"/>
                      <a:pt x="1036320" y="1386840"/>
                    </a:cubicBezTo>
                    <a:lnTo>
                      <a:pt x="1005840" y="1264920"/>
                    </a:lnTo>
                    <a:cubicBezTo>
                      <a:pt x="1010920" y="1198880"/>
                      <a:pt x="1019215" y="1133009"/>
                      <a:pt x="1021080" y="1066800"/>
                    </a:cubicBezTo>
                    <a:cubicBezTo>
                      <a:pt x="1029378" y="772233"/>
                      <a:pt x="1046137" y="477400"/>
                      <a:pt x="1036320" y="182880"/>
                    </a:cubicBezTo>
                    <a:cubicBezTo>
                      <a:pt x="1035710" y="164574"/>
                      <a:pt x="1007338" y="159839"/>
                      <a:pt x="990600" y="152400"/>
                    </a:cubicBezTo>
                    <a:cubicBezTo>
                      <a:pt x="961240" y="139351"/>
                      <a:pt x="929640" y="132080"/>
                      <a:pt x="899160" y="121920"/>
                    </a:cubicBezTo>
                    <a:lnTo>
                      <a:pt x="807720" y="91440"/>
                    </a:lnTo>
                    <a:cubicBezTo>
                      <a:pt x="778154" y="81585"/>
                      <a:pt x="730614" y="64439"/>
                      <a:pt x="701040" y="60960"/>
                    </a:cubicBezTo>
                    <a:cubicBezTo>
                      <a:pt x="635259" y="53221"/>
                      <a:pt x="568960" y="50800"/>
                      <a:pt x="502920" y="45720"/>
                    </a:cubicBezTo>
                    <a:cubicBezTo>
                      <a:pt x="339030" y="-8910"/>
                      <a:pt x="443538" y="13103"/>
                      <a:pt x="182880" y="30480"/>
                    </a:cubicBezTo>
                    <a:cubicBezTo>
                      <a:pt x="167640" y="40640"/>
                      <a:pt x="153543" y="52769"/>
                      <a:pt x="137160" y="60960"/>
                    </a:cubicBezTo>
                    <a:cubicBezTo>
                      <a:pt x="122792" y="68144"/>
                      <a:pt x="102799" y="64841"/>
                      <a:pt x="91440" y="76200"/>
                    </a:cubicBezTo>
                    <a:cubicBezTo>
                      <a:pt x="65537" y="102103"/>
                      <a:pt x="50800" y="137160"/>
                      <a:pt x="30480" y="167640"/>
                    </a:cubicBezTo>
                    <a:lnTo>
                      <a:pt x="0" y="213360"/>
                    </a:lnTo>
                    <a:lnTo>
                      <a:pt x="30480" y="304800"/>
                    </a:lnTo>
                    <a:cubicBezTo>
                      <a:pt x="35560" y="320040"/>
                      <a:pt x="34361" y="339161"/>
                      <a:pt x="45720" y="350520"/>
                    </a:cubicBezTo>
                    <a:cubicBezTo>
                      <a:pt x="60960" y="365760"/>
                      <a:pt x="77642" y="379683"/>
                      <a:pt x="91440" y="396240"/>
                    </a:cubicBezTo>
                    <a:cubicBezTo>
                      <a:pt x="103166" y="410311"/>
                      <a:pt x="113729" y="425577"/>
                      <a:pt x="121920" y="441960"/>
                    </a:cubicBezTo>
                    <a:cubicBezTo>
                      <a:pt x="129104" y="456328"/>
                      <a:pt x="125801" y="476321"/>
                      <a:pt x="137160" y="487680"/>
                    </a:cubicBezTo>
                    <a:cubicBezTo>
                      <a:pt x="148519" y="499039"/>
                      <a:pt x="167640" y="497840"/>
                      <a:pt x="182880" y="502920"/>
                    </a:cubicBezTo>
                    <a:cubicBezTo>
                      <a:pt x="259080" y="497840"/>
                      <a:pt x="335455" y="494920"/>
                      <a:pt x="411480" y="487680"/>
                    </a:cubicBezTo>
                    <a:cubicBezTo>
                      <a:pt x="536748" y="475750"/>
                      <a:pt x="464017" y="475357"/>
                      <a:pt x="563880" y="457200"/>
                    </a:cubicBezTo>
                    <a:cubicBezTo>
                      <a:pt x="599222" y="450774"/>
                      <a:pt x="635128" y="447865"/>
                      <a:pt x="670560" y="441960"/>
                    </a:cubicBezTo>
                    <a:cubicBezTo>
                      <a:pt x="708729" y="435599"/>
                      <a:pt x="808435" y="416083"/>
                      <a:pt x="838200" y="396240"/>
                    </a:cubicBezTo>
                    <a:cubicBezTo>
                      <a:pt x="951714" y="320564"/>
                      <a:pt x="812297" y="417826"/>
                      <a:pt x="929640" y="320040"/>
                    </a:cubicBezTo>
                    <a:cubicBezTo>
                      <a:pt x="943711" y="308314"/>
                      <a:pt x="960120" y="299720"/>
                      <a:pt x="975360" y="289560"/>
                    </a:cubicBezTo>
                    <a:cubicBezTo>
                      <a:pt x="980440" y="274320"/>
                      <a:pt x="979241" y="255199"/>
                      <a:pt x="990600" y="243840"/>
                    </a:cubicBezTo>
                    <a:cubicBezTo>
                      <a:pt x="1001959" y="232481"/>
                      <a:pt x="1036320" y="244664"/>
                      <a:pt x="1036320" y="228600"/>
                    </a:cubicBezTo>
                    <a:cubicBezTo>
                      <a:pt x="1036320" y="210284"/>
                      <a:pt x="1006983" y="206311"/>
                      <a:pt x="990600" y="198120"/>
                    </a:cubicBezTo>
                    <a:cubicBezTo>
                      <a:pt x="864407" y="135024"/>
                      <a:pt x="1030187" y="239751"/>
                      <a:pt x="899160" y="152400"/>
                    </a:cubicBezTo>
                    <a:cubicBezTo>
                      <a:pt x="889000" y="137160"/>
                      <a:pt x="884212" y="116388"/>
                      <a:pt x="868680" y="106680"/>
                    </a:cubicBezTo>
                    <a:cubicBezTo>
                      <a:pt x="841435" y="89652"/>
                      <a:pt x="777240" y="76200"/>
                      <a:pt x="777240" y="76200"/>
                    </a:cubicBezTo>
                    <a:cubicBezTo>
                      <a:pt x="691633" y="97602"/>
                      <a:pt x="693215" y="104724"/>
                      <a:pt x="579120" y="76200"/>
                    </a:cubicBezTo>
                    <a:cubicBezTo>
                      <a:pt x="561351" y="71758"/>
                      <a:pt x="549783" y="53911"/>
                      <a:pt x="533400" y="45720"/>
                    </a:cubicBezTo>
                    <a:cubicBezTo>
                      <a:pt x="519032" y="38536"/>
                      <a:pt x="503485" y="33354"/>
                      <a:pt x="487680" y="30480"/>
                    </a:cubicBezTo>
                    <a:cubicBezTo>
                      <a:pt x="226057" y="-17088"/>
                      <a:pt x="466310" y="40377"/>
                      <a:pt x="304800" y="0"/>
                    </a:cubicBezTo>
                    <a:cubicBezTo>
                      <a:pt x="136643" y="33631"/>
                      <a:pt x="295292" y="-16777"/>
                      <a:pt x="198120" y="60960"/>
                    </a:cubicBezTo>
                    <a:cubicBezTo>
                      <a:pt x="185576" y="70995"/>
                      <a:pt x="166768" y="69016"/>
                      <a:pt x="152400" y="76200"/>
                    </a:cubicBezTo>
                    <a:cubicBezTo>
                      <a:pt x="136017" y="84391"/>
                      <a:pt x="121920" y="96520"/>
                      <a:pt x="106680" y="106680"/>
                    </a:cubicBezTo>
                    <a:cubicBezTo>
                      <a:pt x="96520" y="121920"/>
                      <a:pt x="83639" y="135662"/>
                      <a:pt x="76200" y="152400"/>
                    </a:cubicBezTo>
                    <a:cubicBezTo>
                      <a:pt x="63151" y="181760"/>
                      <a:pt x="45720" y="243840"/>
                      <a:pt x="45720" y="243840"/>
                    </a:cubicBezTo>
                    <a:cubicBezTo>
                      <a:pt x="50800" y="325120"/>
                      <a:pt x="49957" y="406988"/>
                      <a:pt x="60960" y="487680"/>
                    </a:cubicBezTo>
                    <a:cubicBezTo>
                      <a:pt x="65532" y="521208"/>
                      <a:pt x="96774" y="585216"/>
                      <a:pt x="106680" y="624840"/>
                    </a:cubicBezTo>
                    <a:cubicBezTo>
                      <a:pt x="111760" y="645160"/>
                      <a:pt x="120527" y="664901"/>
                      <a:pt x="121920" y="685800"/>
                    </a:cubicBezTo>
                    <a:cubicBezTo>
                      <a:pt x="125637" y="741556"/>
                      <a:pt x="106680" y="731520"/>
                      <a:pt x="106680" y="822960"/>
                    </a:cubicBezTo>
                    <a:close/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fi-FI"/>
              </a:p>
            </p:txBody>
          </p:sp>
          <p:sp>
            <p:nvSpPr>
              <p:cNvPr id="5" name="Puolivapaa piirto 4">
                <a:extLst>
                  <a:ext uri="{FF2B5EF4-FFF2-40B4-BE49-F238E27FC236}">
                    <a16:creationId xmlns:a16="http://schemas.microsoft.com/office/drawing/2014/main" id="{E38B2439-37BC-4CA0-BF23-F46FD1E5DD2F}"/>
                  </a:ext>
                </a:extLst>
              </p:cNvPr>
              <p:cNvSpPr/>
              <p:nvPr/>
            </p:nvSpPr>
            <p:spPr>
              <a:xfrm>
                <a:off x="6223628" y="3973395"/>
                <a:ext cx="738170" cy="1589205"/>
              </a:xfrm>
              <a:custGeom>
                <a:avLst/>
                <a:gdLst>
                  <a:gd name="connsiteX0" fmla="*/ 9299 w 738163"/>
                  <a:gd name="connsiteY0" fmla="*/ 19590 h 1589310"/>
                  <a:gd name="connsiteX1" fmla="*/ 9299 w 738163"/>
                  <a:gd name="connsiteY1" fmla="*/ 293910 h 1589310"/>
                  <a:gd name="connsiteX2" fmla="*/ 24539 w 738163"/>
                  <a:gd name="connsiteY2" fmla="*/ 735870 h 1589310"/>
                  <a:gd name="connsiteX3" fmla="*/ 55019 w 738163"/>
                  <a:gd name="connsiteY3" fmla="*/ 827310 h 1589310"/>
                  <a:gd name="connsiteX4" fmla="*/ 85499 w 738163"/>
                  <a:gd name="connsiteY4" fmla="*/ 964470 h 1589310"/>
                  <a:gd name="connsiteX5" fmla="*/ 100739 w 738163"/>
                  <a:gd name="connsiteY5" fmla="*/ 1223550 h 1589310"/>
                  <a:gd name="connsiteX6" fmla="*/ 100739 w 738163"/>
                  <a:gd name="connsiteY6" fmla="*/ 1345470 h 1589310"/>
                  <a:gd name="connsiteX7" fmla="*/ 115979 w 738163"/>
                  <a:gd name="connsiteY7" fmla="*/ 1482630 h 1589310"/>
                  <a:gd name="connsiteX8" fmla="*/ 161699 w 738163"/>
                  <a:gd name="connsiteY8" fmla="*/ 1513110 h 1589310"/>
                  <a:gd name="connsiteX9" fmla="*/ 253139 w 738163"/>
                  <a:gd name="connsiteY9" fmla="*/ 1543590 h 1589310"/>
                  <a:gd name="connsiteX10" fmla="*/ 466499 w 738163"/>
                  <a:gd name="connsiteY10" fmla="*/ 1574070 h 1589310"/>
                  <a:gd name="connsiteX11" fmla="*/ 512219 w 738163"/>
                  <a:gd name="connsiteY11" fmla="*/ 1589310 h 1589310"/>
                  <a:gd name="connsiteX12" fmla="*/ 618899 w 738163"/>
                  <a:gd name="connsiteY12" fmla="*/ 1543590 h 1589310"/>
                  <a:gd name="connsiteX13" fmla="*/ 679859 w 738163"/>
                  <a:gd name="connsiteY13" fmla="*/ 1452150 h 1589310"/>
                  <a:gd name="connsiteX14" fmla="*/ 710339 w 738163"/>
                  <a:gd name="connsiteY14" fmla="*/ 1406430 h 1589310"/>
                  <a:gd name="connsiteX15" fmla="*/ 710339 w 738163"/>
                  <a:gd name="connsiteY15" fmla="*/ 781590 h 1589310"/>
                  <a:gd name="connsiteX16" fmla="*/ 725579 w 738163"/>
                  <a:gd name="connsiteY16" fmla="*/ 232950 h 1589310"/>
                  <a:gd name="connsiteX17" fmla="*/ 710339 w 738163"/>
                  <a:gd name="connsiteY17" fmla="*/ 65310 h 1589310"/>
                  <a:gd name="connsiteX18" fmla="*/ 436019 w 738163"/>
                  <a:gd name="connsiteY18" fmla="*/ 50070 h 1589310"/>
                  <a:gd name="connsiteX19" fmla="*/ 390299 w 738163"/>
                  <a:gd name="connsiteY19" fmla="*/ 34830 h 1589310"/>
                  <a:gd name="connsiteX20" fmla="*/ 283619 w 738163"/>
                  <a:gd name="connsiteY20" fmla="*/ 4350 h 1589310"/>
                  <a:gd name="connsiteX21" fmla="*/ 85499 w 738163"/>
                  <a:gd name="connsiteY21" fmla="*/ 19590 h 1589310"/>
                  <a:gd name="connsiteX22" fmla="*/ 9299 w 738163"/>
                  <a:gd name="connsiteY22" fmla="*/ 19590 h 15893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738163" h="1589310">
                    <a:moveTo>
                      <a:pt x="9299" y="19590"/>
                    </a:moveTo>
                    <a:cubicBezTo>
                      <a:pt x="-3401" y="65310"/>
                      <a:pt x="-2796" y="45968"/>
                      <a:pt x="9299" y="293910"/>
                    </a:cubicBezTo>
                    <a:cubicBezTo>
                      <a:pt x="16481" y="441142"/>
                      <a:pt x="11950" y="589001"/>
                      <a:pt x="24539" y="735870"/>
                    </a:cubicBezTo>
                    <a:cubicBezTo>
                      <a:pt x="27283" y="767881"/>
                      <a:pt x="47227" y="796141"/>
                      <a:pt x="55019" y="827310"/>
                    </a:cubicBezTo>
                    <a:cubicBezTo>
                      <a:pt x="76541" y="913400"/>
                      <a:pt x="66151" y="867731"/>
                      <a:pt x="85499" y="964470"/>
                    </a:cubicBezTo>
                    <a:cubicBezTo>
                      <a:pt x="90579" y="1050830"/>
                      <a:pt x="92131" y="1137470"/>
                      <a:pt x="100739" y="1223550"/>
                    </a:cubicBezTo>
                    <a:cubicBezTo>
                      <a:pt x="113236" y="1348517"/>
                      <a:pt x="136761" y="1165360"/>
                      <a:pt x="100739" y="1345470"/>
                    </a:cubicBezTo>
                    <a:cubicBezTo>
                      <a:pt x="105819" y="1391190"/>
                      <a:pt x="100258" y="1439398"/>
                      <a:pt x="115979" y="1482630"/>
                    </a:cubicBezTo>
                    <a:cubicBezTo>
                      <a:pt x="122238" y="1499843"/>
                      <a:pt x="144961" y="1505671"/>
                      <a:pt x="161699" y="1513110"/>
                    </a:cubicBezTo>
                    <a:cubicBezTo>
                      <a:pt x="191059" y="1526159"/>
                      <a:pt x="222659" y="1533430"/>
                      <a:pt x="253139" y="1543590"/>
                    </a:cubicBezTo>
                    <a:cubicBezTo>
                      <a:pt x="352090" y="1576574"/>
                      <a:pt x="282861" y="1557376"/>
                      <a:pt x="466499" y="1574070"/>
                    </a:cubicBezTo>
                    <a:cubicBezTo>
                      <a:pt x="481739" y="1579150"/>
                      <a:pt x="496155" y="1589310"/>
                      <a:pt x="512219" y="1589310"/>
                    </a:cubicBezTo>
                    <a:cubicBezTo>
                      <a:pt x="561425" y="1589310"/>
                      <a:pt x="581569" y="1568477"/>
                      <a:pt x="618899" y="1543590"/>
                    </a:cubicBezTo>
                    <a:lnTo>
                      <a:pt x="679859" y="1452150"/>
                    </a:lnTo>
                    <a:lnTo>
                      <a:pt x="710339" y="1406430"/>
                    </a:lnTo>
                    <a:cubicBezTo>
                      <a:pt x="772943" y="1156013"/>
                      <a:pt x="710339" y="1429631"/>
                      <a:pt x="710339" y="781590"/>
                    </a:cubicBezTo>
                    <a:cubicBezTo>
                      <a:pt x="710339" y="598639"/>
                      <a:pt x="720499" y="415830"/>
                      <a:pt x="725579" y="232950"/>
                    </a:cubicBezTo>
                    <a:cubicBezTo>
                      <a:pt x="720499" y="177070"/>
                      <a:pt x="757780" y="95273"/>
                      <a:pt x="710339" y="65310"/>
                    </a:cubicBezTo>
                    <a:cubicBezTo>
                      <a:pt x="632908" y="16406"/>
                      <a:pt x="527187" y="58753"/>
                      <a:pt x="436019" y="50070"/>
                    </a:cubicBezTo>
                    <a:cubicBezTo>
                      <a:pt x="420027" y="48547"/>
                      <a:pt x="405745" y="39243"/>
                      <a:pt x="390299" y="34830"/>
                    </a:cubicBezTo>
                    <a:cubicBezTo>
                      <a:pt x="256346" y="-3442"/>
                      <a:pt x="393240" y="40890"/>
                      <a:pt x="283619" y="4350"/>
                    </a:cubicBezTo>
                    <a:cubicBezTo>
                      <a:pt x="217579" y="9430"/>
                      <a:pt x="150600" y="7384"/>
                      <a:pt x="85499" y="19590"/>
                    </a:cubicBezTo>
                    <a:cubicBezTo>
                      <a:pt x="67497" y="22965"/>
                      <a:pt x="21999" y="-26130"/>
                      <a:pt x="9299" y="19590"/>
                    </a:cubicBezTo>
                    <a:close/>
                  </a:path>
                </a:pathLst>
              </a:cu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fi-FI"/>
              </a:p>
            </p:txBody>
          </p:sp>
          <p:cxnSp>
            <p:nvCxnSpPr>
              <p:cNvPr id="7" name="Suora nuoliyhdysviiva 6">
                <a:extLst>
                  <a:ext uri="{FF2B5EF4-FFF2-40B4-BE49-F238E27FC236}">
                    <a16:creationId xmlns:a16="http://schemas.microsoft.com/office/drawing/2014/main" id="{E2095B14-C80A-4D38-94CF-E5E325AFBDC0}"/>
                  </a:ext>
                </a:extLst>
              </p:cNvPr>
              <p:cNvCxnSpPr/>
              <p:nvPr/>
            </p:nvCxnSpPr>
            <p:spPr>
              <a:xfrm flipH="1">
                <a:off x="6593507" y="3974983"/>
                <a:ext cx="1579524" cy="966860"/>
              </a:xfrm>
              <a:prstGeom prst="straightConnector1">
                <a:avLst/>
              </a:prstGeom>
              <a:ln w="7620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3606" name="Tekstiruutu 8"/>
            <p:cNvSpPr txBox="1">
              <a:spLocks noChangeArrowheads="1"/>
            </p:cNvSpPr>
            <p:nvPr/>
          </p:nvSpPr>
          <p:spPr bwMode="auto">
            <a:xfrm>
              <a:off x="7884368" y="3328696"/>
              <a:ext cx="1327576" cy="6463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i-FI" altLang="fi-FI" sz="3600" b="1"/>
                <a:t>45 %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560717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506565-E196-4905-8DAC-519C27AB0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320" y="2415994"/>
            <a:ext cx="3331029" cy="129385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fi-FI" sz="3600" b="1" dirty="0">
                <a:latin typeface="Myriad Pro Semibold" charset="0"/>
                <a:ea typeface="Myriad Pro Semibold" charset="0"/>
                <a:cs typeface="Myriad Pro Semibold" charset="0"/>
              </a:rPr>
              <a:t>Veri on kuljetukseen </a:t>
            </a:r>
            <a:r>
              <a:rPr lang="fi-FI" sz="3600" b="1" dirty="0" smtClean="0">
                <a:latin typeface="Myriad Pro Semibold" charset="0"/>
                <a:ea typeface="Myriad Pro Semibold" charset="0"/>
                <a:cs typeface="Myriad Pro Semibold" charset="0"/>
              </a:rPr>
              <a:t>erikoistunutta kudosta</a:t>
            </a:r>
            <a:endParaRPr lang="fi-FI" sz="3600" dirty="0"/>
          </a:p>
        </p:txBody>
      </p:sp>
      <p:pic>
        <p:nvPicPr>
          <p:cNvPr id="14848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8856" y="154716"/>
            <a:ext cx="7840499" cy="6703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428196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Otsikko 1"/>
          <p:cNvSpPr>
            <a:spLocks noGrp="1" noChangeArrowheads="1"/>
          </p:cNvSpPr>
          <p:nvPr>
            <p:ph type="title"/>
          </p:nvPr>
        </p:nvSpPr>
        <p:spPr>
          <a:xfrm>
            <a:off x="119743" y="1527720"/>
            <a:ext cx="3145971" cy="1325563"/>
          </a:xfrm>
        </p:spPr>
        <p:txBody>
          <a:bodyPr/>
          <a:lstStyle/>
          <a:p>
            <a:r>
              <a:rPr lang="fi-FI" altLang="fi-FI" dirty="0" smtClean="0">
                <a:latin typeface="Myriad Pro Semibold"/>
                <a:ea typeface="Myriad Pro Semibold"/>
                <a:cs typeface="Myriad Pro Semibold"/>
              </a:rPr>
              <a:t>Tiivistelmä</a:t>
            </a:r>
            <a:endParaRPr lang="fi-FI" altLang="fi-FI" dirty="0" smtClean="0"/>
          </a:p>
        </p:txBody>
      </p:sp>
      <p:pic>
        <p:nvPicPr>
          <p:cNvPr id="150532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9223" y="187592"/>
            <a:ext cx="7774577" cy="6147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49757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Kuva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6446" y="365125"/>
            <a:ext cx="7367451" cy="6210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776909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38999"/>
            <a:ext cx="10515600" cy="1325563"/>
          </a:xfrm>
        </p:spPr>
        <p:txBody>
          <a:bodyPr>
            <a:normAutofit/>
          </a:bodyPr>
          <a:lstStyle/>
          <a:p>
            <a:pPr eaLnBrk="1" hangingPunct="1"/>
            <a:r>
              <a:rPr lang="fi-FI" altLang="fi-FI" b="1" dirty="0" smtClean="0"/>
              <a:t>SYDÄN (lat. </a:t>
            </a:r>
            <a:r>
              <a:rPr lang="fi-FI" altLang="fi-FI" b="1" i="1" dirty="0" err="1" smtClean="0"/>
              <a:t>cor</a:t>
            </a:r>
            <a:r>
              <a:rPr lang="fi-FI" altLang="fi-FI" b="1" dirty="0" smtClean="0"/>
              <a:t>, </a:t>
            </a:r>
            <a:r>
              <a:rPr lang="fi-FI" altLang="fi-FI" b="1" dirty="0" err="1" smtClean="0"/>
              <a:t>kreikk</a:t>
            </a:r>
            <a:r>
              <a:rPr lang="fi-FI" altLang="fi-FI" b="1" dirty="0" smtClean="0"/>
              <a:t>. </a:t>
            </a:r>
            <a:r>
              <a:rPr lang="fi-FI" altLang="fi-FI" b="1" i="1" dirty="0" err="1" smtClean="0"/>
              <a:t>kardia</a:t>
            </a:r>
            <a:r>
              <a:rPr lang="fi-FI" altLang="fi-FI" b="1" dirty="0" smtClean="0"/>
              <a:t>)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2" eaLnBrk="1" hangingPunct="1"/>
            <a:r>
              <a:rPr lang="fi-FI" altLang="fi-FI" sz="4000" dirty="0" smtClean="0"/>
              <a:t>lihas, joka pumppaa verta</a:t>
            </a:r>
          </a:p>
          <a:p>
            <a:pPr marL="914400" lvl="2" indent="0" eaLnBrk="1" hangingPunct="1">
              <a:buNone/>
            </a:pPr>
            <a:endParaRPr lang="fi-FI" altLang="fi-FI" sz="4000" dirty="0" smtClean="0"/>
          </a:p>
          <a:p>
            <a:pPr lvl="2" eaLnBrk="1" hangingPunct="1"/>
            <a:r>
              <a:rPr lang="fi-FI" altLang="fi-FI" sz="4000" dirty="0" smtClean="0"/>
              <a:t>300-350 </a:t>
            </a:r>
            <a:r>
              <a:rPr lang="fi-FI" altLang="fi-FI" sz="4000" dirty="0" smtClean="0"/>
              <a:t>g, kestävyysurheilijalla -</a:t>
            </a:r>
            <a:r>
              <a:rPr lang="fi-FI" altLang="fi-FI" sz="4000" dirty="0" smtClean="0"/>
              <a:t>550g</a:t>
            </a:r>
          </a:p>
          <a:p>
            <a:pPr marL="914400" lvl="2" indent="0" eaLnBrk="1" hangingPunct="1">
              <a:buNone/>
            </a:pPr>
            <a:endParaRPr lang="fi-FI" altLang="fi-FI" sz="4000" dirty="0" smtClean="0"/>
          </a:p>
          <a:p>
            <a:pPr lvl="2" eaLnBrk="1" hangingPunct="1"/>
            <a:r>
              <a:rPr lang="fi-FI" altLang="fi-FI" sz="4000" dirty="0" smtClean="0"/>
              <a:t>kaksi </a:t>
            </a:r>
            <a:r>
              <a:rPr lang="fi-FI" altLang="fi-FI" sz="4000" dirty="0" smtClean="0"/>
              <a:t>puoliskoa: </a:t>
            </a:r>
            <a:r>
              <a:rPr lang="fi-FI" altLang="fi-FI" sz="4000" dirty="0" smtClean="0"/>
              <a:t>(”</a:t>
            </a:r>
            <a:r>
              <a:rPr lang="fi-FI" altLang="fi-FI" sz="4000" dirty="0" smtClean="0"/>
              <a:t>vasen ja oikea sydän</a:t>
            </a:r>
            <a:r>
              <a:rPr lang="fi-FI" altLang="fi-FI" sz="4000" dirty="0" smtClean="0"/>
              <a:t>”)</a:t>
            </a:r>
          </a:p>
          <a:p>
            <a:pPr lvl="2"/>
            <a:endParaRPr lang="fi-FI" altLang="fi-FI" sz="4000" dirty="0"/>
          </a:p>
          <a:p>
            <a:pPr lvl="2"/>
            <a:r>
              <a:rPr lang="fi-FI" altLang="fi-FI" sz="4000" dirty="0" smtClean="0"/>
              <a:t>neljä </a:t>
            </a:r>
            <a:r>
              <a:rPr lang="fi-FI" altLang="fi-FI" sz="4000" dirty="0" smtClean="0"/>
              <a:t>lokeroa (eteiset ja kammiot)</a:t>
            </a:r>
          </a:p>
        </p:txBody>
      </p:sp>
      <p:sp>
        <p:nvSpPr>
          <p:cNvPr id="128004" name="Päivämäärän paikkamerkki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180FDEA-C1CA-475F-B60A-0F6CF099AFBE}" type="datetime1">
              <a:rPr lang="fi-FI" altLang="fi-FI" sz="1400"/>
              <a:pPr>
                <a:spcBef>
                  <a:spcPct val="0"/>
                </a:spcBef>
                <a:buFontTx/>
                <a:buNone/>
              </a:pPr>
              <a:t>30.4.2020</a:t>
            </a:fld>
            <a:endParaRPr lang="fi-FI" altLang="fi-FI" sz="1400"/>
          </a:p>
        </p:txBody>
      </p:sp>
      <p:sp>
        <p:nvSpPr>
          <p:cNvPr id="128005" name="Alatunnisteen paikkamerkki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1400"/>
              <a:t>Sakari Valtiala</a:t>
            </a:r>
          </a:p>
        </p:txBody>
      </p:sp>
      <p:sp>
        <p:nvSpPr>
          <p:cNvPr id="128006" name="Dian numeron paikkamerkki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B2A65D6-1F18-4B67-8A65-36093FABD1CE}" type="slidenum">
              <a:rPr lang="fi-FI" altLang="fi-FI" sz="140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fi-FI" altLang="fi-FI" sz="1400"/>
          </a:p>
        </p:txBody>
      </p:sp>
      <p:sp>
        <p:nvSpPr>
          <p:cNvPr id="128007" name="Tekstiruutu 1"/>
          <p:cNvSpPr txBox="1">
            <a:spLocks noChangeArrowheads="1"/>
          </p:cNvSpPr>
          <p:nvPr/>
        </p:nvSpPr>
        <p:spPr bwMode="auto">
          <a:xfrm>
            <a:off x="9166725" y="658018"/>
            <a:ext cx="20542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800" dirty="0">
                <a:hlinkClick r:id="rId2"/>
              </a:rPr>
              <a:t>sydämen toiminta</a:t>
            </a:r>
            <a:endParaRPr lang="fi-FI" altLang="fi-FI" sz="1800" dirty="0"/>
          </a:p>
        </p:txBody>
      </p:sp>
    </p:spTree>
    <p:extLst>
      <p:ext uri="{BB962C8B-B14F-4D97-AF65-F5344CB8AC3E}">
        <p14:creationId xmlns:p14="http://schemas.microsoft.com/office/powerpoint/2010/main" val="26746111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Otsikko 1"/>
          <p:cNvSpPr>
            <a:spLocks noGrp="1" noChangeArrowheads="1"/>
          </p:cNvSpPr>
          <p:nvPr>
            <p:ph type="title"/>
          </p:nvPr>
        </p:nvSpPr>
        <p:spPr>
          <a:xfrm>
            <a:off x="224246" y="1997982"/>
            <a:ext cx="3459480" cy="1325563"/>
          </a:xfrm>
        </p:spPr>
        <p:txBody>
          <a:bodyPr/>
          <a:lstStyle/>
          <a:p>
            <a:r>
              <a:rPr lang="fi-FI" altLang="fi-FI" dirty="0" smtClean="0">
                <a:latin typeface="Myriad Pro Semibold"/>
                <a:ea typeface="Myriad Pro Semibold"/>
                <a:cs typeface="Myriad Pro Semibold"/>
              </a:rPr>
              <a:t>Sydän päältä</a:t>
            </a:r>
          </a:p>
        </p:txBody>
      </p:sp>
      <p:pic>
        <p:nvPicPr>
          <p:cNvPr id="132099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0297" y="483327"/>
            <a:ext cx="8292792" cy="6013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27891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Otsikko 1"/>
          <p:cNvSpPr>
            <a:spLocks noGrp="1" noChangeArrowheads="1"/>
          </p:cNvSpPr>
          <p:nvPr>
            <p:ph type="title"/>
          </p:nvPr>
        </p:nvSpPr>
        <p:spPr>
          <a:xfrm>
            <a:off x="0" y="2243774"/>
            <a:ext cx="3711575" cy="993775"/>
          </a:xfrm>
        </p:spPr>
        <p:txBody>
          <a:bodyPr>
            <a:normAutofit fontScale="90000"/>
          </a:bodyPr>
          <a:lstStyle/>
          <a:p>
            <a:r>
              <a:rPr lang="fi-FI" altLang="fi-FI" dirty="0" smtClean="0">
                <a:latin typeface="Myriad Pro Semibold"/>
                <a:ea typeface="Myriad Pro Semibold"/>
                <a:cs typeface="Myriad Pro Semibold"/>
              </a:rPr>
              <a:t>Sydämen sisärakenne</a:t>
            </a:r>
          </a:p>
        </p:txBody>
      </p:sp>
      <p:pic>
        <p:nvPicPr>
          <p:cNvPr id="133123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0823" y="112314"/>
            <a:ext cx="5669279" cy="6578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417406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132</Words>
  <Application>Microsoft Office PowerPoint</Application>
  <PresentationFormat>Laajakuva</PresentationFormat>
  <Paragraphs>38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Comic Sans MS</vt:lpstr>
      <vt:lpstr>Myriad Pro Semibold</vt:lpstr>
      <vt:lpstr>Office-teema</vt:lpstr>
      <vt:lpstr>VERI JA VERENKIERTO</vt:lpstr>
      <vt:lpstr>Plasma eli verineste</vt:lpstr>
      <vt:lpstr>Verisolut</vt:lpstr>
      <vt:lpstr>Veri on kuljetukseen erikoistunutta kudosta</vt:lpstr>
      <vt:lpstr>Tiivistelmä</vt:lpstr>
      <vt:lpstr>PowerPoint-esitys</vt:lpstr>
      <vt:lpstr>SYDÄN (lat. cor, kreikk. kardia)</vt:lpstr>
      <vt:lpstr>Sydän päältä</vt:lpstr>
      <vt:lpstr>Sydämen sisärakenne</vt:lpstr>
      <vt:lpstr>PowerPoint-esitys</vt:lpstr>
      <vt:lpstr>Veri kiertää kaikkialla elimistössä</vt:lpstr>
      <vt:lpstr>PowerPoint-esitys</vt:lpstr>
    </vt:vector>
  </TitlesOfParts>
  <Company>Kotkan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VERI JA VERENKIERTO</dc:title>
  <dc:creator>Sakari Valtiala</dc:creator>
  <cp:lastModifiedBy>Sakari Valtiala</cp:lastModifiedBy>
  <cp:revision>3</cp:revision>
  <dcterms:created xsi:type="dcterms:W3CDTF">2020-04-30T06:43:22Z</dcterms:created>
  <dcterms:modified xsi:type="dcterms:W3CDTF">2020-04-30T08:22:17Z</dcterms:modified>
</cp:coreProperties>
</file>