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2" r:id="rId4"/>
    <p:sldId id="257" r:id="rId5"/>
    <p:sldId id="269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59" r:id="rId15"/>
    <p:sldId id="260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05FB-911E-4184-9505-073A41B97BD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0E28-D0F8-44FD-9137-0847AC91E8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73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05FB-911E-4184-9505-073A41B97BD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0E28-D0F8-44FD-9137-0847AC91E8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040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05FB-911E-4184-9505-073A41B97BD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0E28-D0F8-44FD-9137-0847AC91E8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05FB-911E-4184-9505-073A41B97BD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0E28-D0F8-44FD-9137-0847AC91E8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702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05FB-911E-4184-9505-073A41B97BD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0E28-D0F8-44FD-9137-0847AC91E8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138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05FB-911E-4184-9505-073A41B97BD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0E28-D0F8-44FD-9137-0847AC91E8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53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05FB-911E-4184-9505-073A41B97BD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0E28-D0F8-44FD-9137-0847AC91E8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25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05FB-911E-4184-9505-073A41B97BD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0E28-D0F8-44FD-9137-0847AC91E8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479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05FB-911E-4184-9505-073A41B97BD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0E28-D0F8-44FD-9137-0847AC91E8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66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05FB-911E-4184-9505-073A41B97BD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0E28-D0F8-44FD-9137-0847AC91E8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94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05FB-911E-4184-9505-073A41B97BD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0E28-D0F8-44FD-9137-0847AC91E8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809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05FB-911E-4184-9505-073A41B97BD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00E28-D0F8-44FD-9137-0847AC91E8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53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rtikkeli/2004/04/21/keuhkojen-rakenne-ja-pinta-ala" TargetMode="External"/><Relationship Id="rId2" Type="http://schemas.openxmlformats.org/officeDocument/2006/relationships/hyperlink" Target="https://www.bing.com/videos/search?q=keuhkot&amp;&amp;view=detail&amp;mid=27DFE2E3A556C5D800E427DFE2E3A556C5D800E4&amp;&amp;FORM=VRDGAR&amp;ru=%2Fvideos%2Fsearch%3Fq%3Dkeuhkot%26FORM%3DHDRSC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tapahtuu kaasuille, joita ihminen hengittää ilmasta?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253"/>
            <a:ext cx="11615216" cy="3535808"/>
          </a:xfrm>
        </p:spPr>
      </p:pic>
    </p:spTree>
    <p:extLst>
      <p:ext uri="{BB962C8B-B14F-4D97-AF65-F5344CB8AC3E}">
        <p14:creationId xmlns:p14="http://schemas.microsoft.com/office/powerpoint/2010/main" val="21244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8BB695-2D94-4724-9E82-7327F173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412750"/>
            <a:ext cx="9146721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i-FI" b="1" dirty="0" err="1">
                <a:latin typeface="Myriad Pro Semibold" charset="0"/>
                <a:ea typeface="Myriad Pro Semibold" charset="0"/>
                <a:cs typeface="Myriad Pro Semibold" charset="0"/>
              </a:rPr>
              <a:t>Sisään-</a:t>
            </a:r>
            <a:r>
              <a:rPr lang="fi-FI" b="1" dirty="0">
                <a:latin typeface="Myriad Pro Semibold" charset="0"/>
                <a:ea typeface="Myriad Pro Semibold" charset="0"/>
                <a:cs typeface="Myriad Pro Semibold" charset="0"/>
              </a:rPr>
              <a:t> ja uloshengitys tapahtuvat </a:t>
            </a:r>
            <a:r>
              <a:rPr lang="fi-FI" b="1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hengityslihasten</a:t>
            </a:r>
            <a:r>
              <a:rPr lang="fi-FI" b="1" dirty="0">
                <a:latin typeface="Myriad Pro Semibold" charset="0"/>
                <a:ea typeface="Myriad Pro Semibold" charset="0"/>
                <a:cs typeface="Myriad Pro Semibold" charset="0"/>
              </a:rPr>
              <a:t> avulla</a:t>
            </a:r>
            <a:endParaRPr lang="fi-FI" dirty="0"/>
          </a:p>
        </p:txBody>
      </p:sp>
      <p:sp>
        <p:nvSpPr>
          <p:cNvPr id="166915" name="Sisällön paikkamerkki 2"/>
          <p:cNvSpPr>
            <a:spLocks noGrp="1" noChangeArrowheads="1"/>
          </p:cNvSpPr>
          <p:nvPr>
            <p:ph idx="1"/>
          </p:nvPr>
        </p:nvSpPr>
        <p:spPr>
          <a:xfrm>
            <a:off x="2152650" y="2352676"/>
            <a:ext cx="3981450" cy="3292475"/>
          </a:xfrm>
        </p:spPr>
        <p:txBody>
          <a:bodyPr/>
          <a:lstStyle/>
          <a:p>
            <a:endParaRPr lang="fi-FI" altLang="fi-FI" smtClean="0"/>
          </a:p>
          <a:p>
            <a:endParaRPr lang="fi-FI" altLang="fi-FI" smtClean="0"/>
          </a:p>
          <a:p>
            <a:endParaRPr lang="fi-FI" altLang="fi-FI" smtClean="0"/>
          </a:p>
          <a:p>
            <a:endParaRPr lang="fi-FI" altLang="fi-FI" smtClean="0"/>
          </a:p>
        </p:txBody>
      </p:sp>
      <p:pic>
        <p:nvPicPr>
          <p:cNvPr id="166916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79" y="2012949"/>
            <a:ext cx="8528238" cy="464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i 2"/>
          <p:cNvSpPr/>
          <p:nvPr/>
        </p:nvSpPr>
        <p:spPr>
          <a:xfrm>
            <a:off x="7421502" y="4145637"/>
            <a:ext cx="759656" cy="37982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Ellipsi 3"/>
          <p:cNvSpPr/>
          <p:nvPr/>
        </p:nvSpPr>
        <p:spPr>
          <a:xfrm>
            <a:off x="2686929" y="4187025"/>
            <a:ext cx="787791" cy="338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 flipH="1">
            <a:off x="2461846" y="5645151"/>
            <a:ext cx="1744394" cy="33972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7244862" y="5606954"/>
            <a:ext cx="1659988" cy="33972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35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Otsikko 1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6870700" cy="755650"/>
          </a:xfrm>
        </p:spPr>
        <p:txBody>
          <a:bodyPr/>
          <a:lstStyle/>
          <a:p>
            <a:r>
              <a:rPr lang="fi-FI" altLang="fi-FI" sz="2400" b="1">
                <a:solidFill>
                  <a:srgbClr val="000000"/>
                </a:solidFill>
                <a:latin typeface="Myriad Pro Semibold"/>
                <a:ea typeface="Myriad Pro Semibold"/>
                <a:cs typeface="Myriad Pro Semibold"/>
              </a:rPr>
              <a:t>Hiilidioksidin ja hapen kuljetus veressä</a:t>
            </a:r>
            <a:endParaRPr lang="fi-FI" altLang="fi-FI" smtClean="0">
              <a:solidFill>
                <a:srgbClr val="862B7C"/>
              </a:solidFill>
            </a:endParaRPr>
          </a:p>
        </p:txBody>
      </p:sp>
      <p:sp>
        <p:nvSpPr>
          <p:cNvPr id="167939" name="Sisällön paikkamerkki 2"/>
          <p:cNvSpPr>
            <a:spLocks noGrp="1" noChangeArrowheads="1"/>
          </p:cNvSpPr>
          <p:nvPr>
            <p:ph idx="1"/>
          </p:nvPr>
        </p:nvSpPr>
        <p:spPr>
          <a:xfrm>
            <a:off x="2152650" y="2352676"/>
            <a:ext cx="4033838" cy="3292475"/>
          </a:xfrm>
        </p:spPr>
        <p:txBody>
          <a:bodyPr/>
          <a:lstStyle/>
          <a:p>
            <a:endParaRPr lang="fi-FI" altLang="fi-FI" smtClean="0"/>
          </a:p>
          <a:p>
            <a:endParaRPr lang="fi-FI" altLang="fi-FI" smtClean="0"/>
          </a:p>
          <a:p>
            <a:endParaRPr lang="fi-FI" altLang="fi-FI" smtClean="0"/>
          </a:p>
          <a:p>
            <a:endParaRPr lang="fi-FI" altLang="fi-FI" smtClean="0"/>
          </a:p>
        </p:txBody>
      </p:sp>
      <p:pic>
        <p:nvPicPr>
          <p:cNvPr id="167940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1243013"/>
            <a:ext cx="4194175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1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9" y="1125539"/>
            <a:ext cx="46196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18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6CE6F4-514A-4D53-80E7-DCF5C9F8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813" y="434047"/>
            <a:ext cx="9933085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b="1" dirty="0">
                <a:latin typeface="Myriad Pro Semibold" charset="0"/>
                <a:ea typeface="Myriad Pro Semibold" charset="0"/>
                <a:cs typeface="Myriad Pro Semibold" charset="0"/>
              </a:rPr>
              <a:t>Elimistön hapen tarve riippuu elintoimintojen aktiivisuudesta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FDCB38-3905-49A4-B582-2E813ECB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352676"/>
            <a:ext cx="11268222" cy="406219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i-FI" sz="4000" dirty="0"/>
              <a:t>Aikuinen hengittää levossa noin 12–14 kertaa minuutissa</a:t>
            </a:r>
          </a:p>
          <a:p>
            <a:pPr>
              <a:defRPr/>
            </a:pPr>
            <a:r>
              <a:rPr lang="fi-FI" sz="4000" dirty="0"/>
              <a:t>Yhdellä hengityskerralla hengitetään sisään ja ulos noin ½ litraa</a:t>
            </a:r>
          </a:p>
          <a:p>
            <a:pPr>
              <a:defRPr/>
            </a:pPr>
            <a:r>
              <a:rPr lang="fi-FI" sz="4000" dirty="0"/>
              <a:t>Happea tarvitaan soluhengitykseen sitä enemmän mitä aktiivisemmin liikkuu</a:t>
            </a:r>
          </a:p>
          <a:p>
            <a:pPr>
              <a:defRPr/>
            </a:pPr>
            <a:r>
              <a:rPr lang="fi-FI" sz="4000" b="1" dirty="0"/>
              <a:t>Hengityskeskus</a:t>
            </a:r>
            <a:r>
              <a:rPr lang="fi-FI" sz="4000" dirty="0"/>
              <a:t> </a:t>
            </a:r>
            <a:r>
              <a:rPr lang="fi-FI" sz="4000" dirty="0" smtClean="0"/>
              <a:t>(aivoissa)säätelee </a:t>
            </a:r>
            <a:r>
              <a:rPr lang="fi-FI" sz="4000" dirty="0"/>
              <a:t>hengitystä</a:t>
            </a:r>
          </a:p>
          <a:p>
            <a:pPr marL="0" indent="0">
              <a:buNone/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652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Otsikk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Tiivistelmä</a:t>
            </a:r>
            <a:endParaRPr lang="fi-FI" altLang="fi-FI" smtClean="0">
              <a:solidFill>
                <a:srgbClr val="862B7C"/>
              </a:solidFill>
            </a:endParaRPr>
          </a:p>
        </p:txBody>
      </p:sp>
      <p:pic>
        <p:nvPicPr>
          <p:cNvPr id="169987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86" y="0"/>
            <a:ext cx="8202612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64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Otsikk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pic>
        <p:nvPicPr>
          <p:cNvPr id="161795" name="Sisällön paikkamerkki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117476"/>
            <a:ext cx="6451600" cy="6823075"/>
          </a:xfrm>
        </p:spPr>
      </p:pic>
      <p:sp>
        <p:nvSpPr>
          <p:cNvPr id="161796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8CCC6C-4403-4402-8A01-668F3B9E055E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6.5.2020</a:t>
            </a:fld>
            <a:endParaRPr lang="fi-FI" altLang="fi-FI" sz="1400"/>
          </a:p>
        </p:txBody>
      </p:sp>
      <p:sp>
        <p:nvSpPr>
          <p:cNvPr id="161797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161798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685253-7F41-44CC-B05F-F3CAB5DF507E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208919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Otsikk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pic>
        <p:nvPicPr>
          <p:cNvPr id="162819" name="Sisällön paikkamerkki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0375" y="0"/>
            <a:ext cx="8928100" cy="5983288"/>
          </a:xfrm>
        </p:spPr>
      </p:pic>
      <p:sp>
        <p:nvSpPr>
          <p:cNvPr id="162820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D04B87-E807-4E5A-AE4A-6A776AD14D57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6.5.2020</a:t>
            </a:fld>
            <a:endParaRPr lang="fi-FI" altLang="fi-FI" sz="1400"/>
          </a:p>
        </p:txBody>
      </p:sp>
      <p:sp>
        <p:nvSpPr>
          <p:cNvPr id="162821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162822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4F5554-F4F2-4280-A7D8-29EB9A813802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326403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1310" y="365125"/>
            <a:ext cx="5262489" cy="1325563"/>
          </a:xfrm>
        </p:spPr>
        <p:txBody>
          <a:bodyPr>
            <a:normAutofit/>
          </a:bodyPr>
          <a:lstStyle/>
          <a:p>
            <a:r>
              <a:rPr lang="fi-FI" b="1" dirty="0" smtClean="0"/>
              <a:t>Hengityssuojain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Keuhkot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>
                <a:hlinkClick r:id="rId3"/>
              </a:rPr>
              <a:t>Hengitys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31" y="169068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474"/>
            <a:ext cx="10554581" cy="6635417"/>
          </a:xfrm>
        </p:spPr>
      </p:pic>
    </p:spTree>
    <p:extLst>
      <p:ext uri="{BB962C8B-B14F-4D97-AF65-F5344CB8AC3E}">
        <p14:creationId xmlns:p14="http://schemas.microsoft.com/office/powerpoint/2010/main" val="26656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2" y="218493"/>
            <a:ext cx="7802390" cy="639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Otsikko 1"/>
          <p:cNvSpPr>
            <a:spLocks noGrp="1" noChangeArrowheads="1"/>
          </p:cNvSpPr>
          <p:nvPr>
            <p:ph type="title"/>
          </p:nvPr>
        </p:nvSpPr>
        <p:spPr>
          <a:xfrm>
            <a:off x="226254" y="1251410"/>
            <a:ext cx="4725572" cy="755650"/>
          </a:xfrm>
        </p:spPr>
        <p:txBody>
          <a:bodyPr/>
          <a:lstStyle/>
          <a:p>
            <a:r>
              <a:rPr lang="fi-FI" altLang="fi-FI" b="1" dirty="0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Hengityselimistö</a:t>
            </a:r>
            <a:endParaRPr lang="fi-FI" altLang="fi-FI" dirty="0" smtClean="0">
              <a:solidFill>
                <a:srgbClr val="862B7C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AC6654-0DFD-48BD-8802-A074022B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2" y="2287576"/>
            <a:ext cx="4014885" cy="329247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i-FI" sz="3600" b="1" dirty="0">
                <a:solidFill>
                  <a:srgbClr val="FF0000"/>
                </a:solidFill>
              </a:rPr>
              <a:t>1. </a:t>
            </a:r>
            <a:r>
              <a:rPr lang="fi-FI" sz="3600" b="1" dirty="0">
                <a:solidFill>
                  <a:srgbClr val="FF0000"/>
                </a:solidFill>
              </a:rPr>
              <a:t>Hengitystiet</a:t>
            </a:r>
            <a:r>
              <a:rPr lang="fi-FI" sz="3600" dirty="0"/>
              <a:t> </a:t>
            </a:r>
            <a:r>
              <a:rPr lang="fi-FI" sz="3600" dirty="0" smtClean="0"/>
              <a:t>nenäontelo, nielu</a:t>
            </a:r>
            <a:r>
              <a:rPr lang="fi-FI" sz="3600" dirty="0"/>
              <a:t>, </a:t>
            </a:r>
            <a:r>
              <a:rPr lang="fi-FI" sz="3600" dirty="0" smtClean="0"/>
              <a:t>kurkunpää</a:t>
            </a:r>
            <a:r>
              <a:rPr lang="fi-FI" sz="3600" dirty="0"/>
              <a:t>, henkitorvi ja keuhkoputket</a:t>
            </a:r>
          </a:p>
          <a:p>
            <a:pPr marL="0" indent="0">
              <a:buNone/>
              <a:defRPr/>
            </a:pPr>
            <a:r>
              <a:rPr lang="fi-FI" sz="3600" b="1" dirty="0">
                <a:solidFill>
                  <a:srgbClr val="FF0000"/>
                </a:solidFill>
              </a:rPr>
              <a:t>2. Keuhkot</a:t>
            </a:r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392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 dirty="0" smtClean="0"/>
              <a:t>HENGITYKSEN VAIHEET</a:t>
            </a:r>
            <a:endParaRPr lang="fi-FI" altLang="fi-FI" b="1" dirty="0" smtClean="0"/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118201A5-AA44-4EBA-9E8F-AD29F530C3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57" y="2133601"/>
            <a:ext cx="11732455" cy="318452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fi-FI" altLang="fi-FI" sz="4400" dirty="0" smtClean="0"/>
              <a:t>kaasujen</a:t>
            </a:r>
            <a:r>
              <a:rPr lang="fi-FI" altLang="fi-FI" sz="4400" dirty="0"/>
              <a:t>, O2 ja CO2, </a:t>
            </a:r>
            <a:r>
              <a:rPr lang="fi-FI" altLang="fi-FI" sz="4400" b="1" u="sng" spc="300" dirty="0"/>
              <a:t>vaihtuminen</a:t>
            </a:r>
            <a:r>
              <a:rPr lang="fi-FI" altLang="fi-FI" sz="4400" dirty="0"/>
              <a:t> </a:t>
            </a:r>
            <a:r>
              <a:rPr lang="fi-FI" altLang="fi-FI" sz="4400" dirty="0" smtClean="0">
                <a:solidFill>
                  <a:srgbClr val="FF0000"/>
                </a:solidFill>
              </a:rPr>
              <a:t>keuhkoissa</a:t>
            </a:r>
          </a:p>
          <a:p>
            <a:pPr marL="0" indent="0">
              <a:buNone/>
              <a:defRPr/>
            </a:pPr>
            <a:endParaRPr lang="fi-FI" altLang="fi-FI" sz="4400" dirty="0"/>
          </a:p>
          <a:p>
            <a:pPr marL="0" indent="0">
              <a:buNone/>
              <a:defRPr/>
            </a:pPr>
            <a:r>
              <a:rPr lang="fi-FI" altLang="fi-FI" sz="4400" dirty="0" smtClean="0"/>
              <a:t>2. kaasujen </a:t>
            </a:r>
            <a:r>
              <a:rPr lang="fi-FI" altLang="fi-FI" sz="4400" b="1" u="sng" spc="300" dirty="0"/>
              <a:t>kuljetus</a:t>
            </a:r>
            <a:r>
              <a:rPr lang="fi-FI" altLang="fi-FI" sz="4400" dirty="0"/>
              <a:t> </a:t>
            </a:r>
            <a:r>
              <a:rPr lang="fi-FI" altLang="fi-FI" sz="4400" dirty="0">
                <a:solidFill>
                  <a:srgbClr val="0070C0"/>
                </a:solidFill>
              </a:rPr>
              <a:t>veren </a:t>
            </a:r>
            <a:r>
              <a:rPr lang="fi-FI" altLang="fi-FI" sz="4400" dirty="0" smtClean="0">
                <a:solidFill>
                  <a:srgbClr val="0070C0"/>
                </a:solidFill>
              </a:rPr>
              <a:t>mukana</a:t>
            </a:r>
          </a:p>
          <a:p>
            <a:pPr marL="0" indent="0">
              <a:buNone/>
              <a:defRPr/>
            </a:pPr>
            <a:endParaRPr lang="fi-FI" altLang="fi-FI" sz="4400" dirty="0" smtClean="0"/>
          </a:p>
          <a:p>
            <a:pPr marL="0" indent="0">
              <a:buNone/>
              <a:defRPr/>
            </a:pPr>
            <a:r>
              <a:rPr lang="fi-FI" altLang="fi-FI" sz="4400" dirty="0" smtClean="0"/>
              <a:t>3. </a:t>
            </a:r>
            <a:r>
              <a:rPr lang="fi-FI" altLang="fi-FI" sz="4400" b="1" u="sng" spc="300" dirty="0" smtClean="0"/>
              <a:t>soluhengitys</a:t>
            </a:r>
            <a:r>
              <a:rPr lang="fi-FI" altLang="fi-FI" sz="4400" dirty="0" smtClean="0"/>
              <a:t> </a:t>
            </a:r>
            <a:r>
              <a:rPr lang="fi-FI" altLang="fi-FI" sz="4400" dirty="0" smtClean="0">
                <a:solidFill>
                  <a:srgbClr val="00B050"/>
                </a:solidFill>
              </a:rPr>
              <a:t>kaikissa soluissa </a:t>
            </a:r>
            <a:endParaRPr lang="fi-FI" altLang="fi-FI" sz="4400" dirty="0">
              <a:solidFill>
                <a:srgbClr val="00B050"/>
              </a:solidFill>
            </a:endParaRPr>
          </a:p>
        </p:txBody>
      </p:sp>
      <p:sp>
        <p:nvSpPr>
          <p:cNvPr id="172036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A91693-47A4-41F2-834A-CCDCA53BF493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6.5.2020</a:t>
            </a:fld>
            <a:endParaRPr lang="fi-FI" altLang="fi-FI" sz="1400"/>
          </a:p>
        </p:txBody>
      </p:sp>
      <p:sp>
        <p:nvSpPr>
          <p:cNvPr id="172037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172038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434530-AC2C-4BB8-B67D-18B4403E8215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168308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sz="5400" b="1" dirty="0"/>
              <a:t>H</a:t>
            </a:r>
            <a:r>
              <a:rPr lang="fi-FI" altLang="fi-FI" sz="5400" b="1" dirty="0" smtClean="0"/>
              <a:t>engitystiet </a:t>
            </a:r>
            <a:endParaRPr lang="fi-FI" altLang="fi-FI" sz="5400" b="1" dirty="0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483326" y="1828800"/>
            <a:ext cx="9422674" cy="440848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fi-FI" altLang="fi-FI" sz="4400" dirty="0" smtClean="0"/>
              <a:t>käsittelevät </a:t>
            </a:r>
            <a:r>
              <a:rPr lang="fi-FI" altLang="fi-FI" sz="4400" dirty="0" smtClean="0"/>
              <a:t>sisään tulevaa ilmaa </a:t>
            </a:r>
            <a:endParaRPr lang="fi-FI" altLang="fi-FI" sz="4400" dirty="0" smtClean="0"/>
          </a:p>
          <a:p>
            <a:pPr marL="0" indent="0" eaLnBrk="1" hangingPunct="1">
              <a:buNone/>
            </a:pPr>
            <a:r>
              <a:rPr lang="fi-FI" altLang="fi-FI" sz="4400" dirty="0" smtClean="0">
                <a:sym typeface="Wingdings" panose="05000000000000000000" pitchFamily="2" charset="2"/>
              </a:rPr>
              <a:t></a:t>
            </a:r>
            <a:r>
              <a:rPr lang="fi-FI" altLang="fi-FI" sz="4400" dirty="0" smtClean="0"/>
              <a:t> </a:t>
            </a:r>
            <a:r>
              <a:rPr lang="fi-FI" altLang="fi-FI" sz="4400" dirty="0" smtClean="0"/>
              <a:t>keuhkorakkulat saavat ”</a:t>
            </a:r>
            <a:r>
              <a:rPr lang="fi-FI" altLang="fi-FI" sz="4400" dirty="0" smtClean="0">
                <a:solidFill>
                  <a:srgbClr val="00B050"/>
                </a:solidFill>
              </a:rPr>
              <a:t>luonnontilaisen sademetsän ilmaa</a:t>
            </a:r>
            <a:r>
              <a:rPr lang="fi-FI" altLang="fi-FI" sz="4400" dirty="0" smtClean="0"/>
              <a:t>”!</a:t>
            </a:r>
          </a:p>
          <a:p>
            <a:pPr lvl="4" eaLnBrk="1" hangingPunct="1"/>
            <a:r>
              <a:rPr lang="fi-FI" altLang="fi-FI" sz="4400" dirty="0">
                <a:solidFill>
                  <a:srgbClr val="FF0000"/>
                </a:solidFill>
              </a:rPr>
              <a:t>lämmintä</a:t>
            </a:r>
          </a:p>
          <a:p>
            <a:pPr lvl="4" eaLnBrk="1" hangingPunct="1"/>
            <a:r>
              <a:rPr lang="fi-FI" altLang="fi-FI" sz="4400" dirty="0">
                <a:solidFill>
                  <a:srgbClr val="FF0000"/>
                </a:solidFill>
              </a:rPr>
              <a:t>kosteaa</a:t>
            </a:r>
          </a:p>
          <a:p>
            <a:pPr lvl="4" eaLnBrk="1" hangingPunct="1"/>
            <a:r>
              <a:rPr lang="fi-FI" altLang="fi-FI" sz="4400" dirty="0">
                <a:solidFill>
                  <a:srgbClr val="FF0000"/>
                </a:solidFill>
              </a:rPr>
              <a:t>puhdasta</a:t>
            </a:r>
          </a:p>
        </p:txBody>
      </p:sp>
      <p:sp>
        <p:nvSpPr>
          <p:cNvPr id="160772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7124B3-B01C-4F29-B99C-419400AA6DD9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6.5.2020</a:t>
            </a:fld>
            <a:endParaRPr lang="fi-FI" altLang="fi-FI" sz="1400"/>
          </a:p>
        </p:txBody>
      </p:sp>
      <p:sp>
        <p:nvSpPr>
          <p:cNvPr id="160773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160774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EBE346-0BCF-42C0-A064-F76DEC2BA893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279396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97A66-4BA3-49D5-B196-36ECF2B56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8" y="0"/>
            <a:ext cx="10946674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i-FI" b="1" dirty="0">
                <a:solidFill>
                  <a:srgbClr val="862B7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Hapen ja hiilidioksidin siirtyminen tapahtuu keuhkorakkuloiden ja hiussuonten välillä</a:t>
            </a:r>
            <a:endParaRPr lang="fi-FI" dirty="0">
              <a:solidFill>
                <a:srgbClr val="862B7C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353F7-271C-4397-A4F6-FF8EAEE41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20240"/>
            <a:ext cx="12096206" cy="40043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sz="4400" dirty="0" smtClean="0">
                <a:solidFill>
                  <a:srgbClr val="FF0000"/>
                </a:solidFill>
              </a:rPr>
              <a:t>Happea</a:t>
            </a:r>
            <a:r>
              <a:rPr lang="fi-FI" sz="4400" dirty="0" smtClean="0"/>
              <a:t> </a:t>
            </a:r>
            <a:r>
              <a:rPr lang="fi-FI" sz="4400" dirty="0"/>
              <a:t>siirtyy keuhkorakkuloista hiussuoniin </a:t>
            </a:r>
          </a:p>
          <a:p>
            <a:pPr>
              <a:defRPr/>
            </a:pPr>
            <a:r>
              <a:rPr lang="fi-FI" sz="4400" dirty="0">
                <a:solidFill>
                  <a:srgbClr val="0070C0"/>
                </a:solidFill>
              </a:rPr>
              <a:t>Hiilidioksidia</a:t>
            </a:r>
            <a:r>
              <a:rPr lang="fi-FI" sz="4400" dirty="0"/>
              <a:t> siirtyy hiussuonista keuhkorakkuloihin</a:t>
            </a:r>
          </a:p>
          <a:p>
            <a:pPr>
              <a:defRPr/>
            </a:pPr>
            <a:r>
              <a:rPr lang="fi-FI" sz="4400" dirty="0"/>
              <a:t>Happea </a:t>
            </a:r>
            <a:r>
              <a:rPr lang="fi-FI" sz="4400" b="1" u="sng" spc="600" dirty="0"/>
              <a:t>tarvitaan</a:t>
            </a:r>
            <a:r>
              <a:rPr lang="fi-FI" sz="4400" dirty="0"/>
              <a:t> </a:t>
            </a:r>
            <a:r>
              <a:rPr lang="fi-FI" sz="4400" dirty="0" smtClean="0"/>
              <a:t>(kuluu) soluhengityksessä</a:t>
            </a:r>
            <a:endParaRPr lang="fi-FI" sz="4400" dirty="0"/>
          </a:p>
          <a:p>
            <a:pPr>
              <a:defRPr/>
            </a:pPr>
            <a:r>
              <a:rPr lang="fi-FI" sz="4400" dirty="0"/>
              <a:t>Hiilidioksidia </a:t>
            </a:r>
            <a:r>
              <a:rPr lang="fi-FI" sz="4400" b="1" u="sng" spc="600" dirty="0"/>
              <a:t>syntyy</a:t>
            </a:r>
            <a:r>
              <a:rPr lang="fi-FI" sz="4400" dirty="0"/>
              <a:t> soluhengityksessä</a:t>
            </a:r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560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sz="5400" b="1" dirty="0"/>
              <a:t>K</a:t>
            </a:r>
            <a:r>
              <a:rPr lang="fi-FI" altLang="fi-FI" sz="5400" b="1" dirty="0" smtClean="0"/>
              <a:t>aasut </a:t>
            </a:r>
            <a:r>
              <a:rPr lang="fi-FI" altLang="fi-FI" sz="5400" b="1" dirty="0" smtClean="0"/>
              <a:t>vaihtuvat keuhkorakkuloissa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 eaLnBrk="1" hangingPunct="1">
              <a:buFontTx/>
              <a:buChar char="•"/>
            </a:pPr>
            <a:r>
              <a:rPr lang="fi-FI" altLang="fi-FI" sz="3600" dirty="0"/>
              <a:t>300 milj. kpl</a:t>
            </a:r>
          </a:p>
          <a:p>
            <a:pPr lvl="4" eaLnBrk="1" hangingPunct="1">
              <a:buFontTx/>
              <a:buChar char="•"/>
            </a:pPr>
            <a:r>
              <a:rPr lang="fi-FI" altLang="fi-FI" sz="3600" dirty="0"/>
              <a:t>suuri pinta-ala, 70-80 m2 </a:t>
            </a:r>
            <a:endParaRPr lang="fi-FI" altLang="fi-FI" sz="3600" dirty="0" smtClean="0"/>
          </a:p>
          <a:p>
            <a:pPr marL="1828800" lvl="4" indent="0" eaLnBrk="1" hangingPunct="1">
              <a:buNone/>
            </a:pPr>
            <a:endParaRPr lang="fi-FI" altLang="fi-FI" sz="3600" dirty="0"/>
          </a:p>
          <a:p>
            <a:pPr eaLnBrk="1" hangingPunct="1"/>
            <a:r>
              <a:rPr lang="fi-FI" altLang="fi-FI" sz="3600" dirty="0" smtClean="0"/>
              <a:t>happi liukenee keuhkorakkulan kosteuteen </a:t>
            </a:r>
            <a:r>
              <a:rPr lang="fi-FI" altLang="fi-FI" sz="3600" dirty="0" smtClean="0"/>
              <a:t>(veteen)</a:t>
            </a:r>
          </a:p>
          <a:p>
            <a:pPr marL="0" indent="0" eaLnBrk="1" hangingPunct="1">
              <a:buNone/>
            </a:pPr>
            <a:r>
              <a:rPr lang="fi-FI" altLang="fi-FI" sz="3600" dirty="0" smtClean="0"/>
              <a:t> </a:t>
            </a:r>
            <a:r>
              <a:rPr lang="fi-FI" altLang="fi-FI" sz="3600" dirty="0" smtClean="0">
                <a:sym typeface="Wingdings" panose="05000000000000000000" pitchFamily="2" charset="2"/>
              </a:rPr>
              <a:t> kulkee </a:t>
            </a:r>
            <a:r>
              <a:rPr lang="fi-FI" altLang="fi-FI" sz="3600" dirty="0" smtClean="0"/>
              <a:t>hiussuonen vereen</a:t>
            </a:r>
          </a:p>
          <a:p>
            <a:pPr marL="0" indent="0" eaLnBrk="1" hangingPunct="1">
              <a:buNone/>
            </a:pPr>
            <a:r>
              <a:rPr lang="fi-FI" altLang="fi-FI" sz="3600" dirty="0" smtClean="0"/>
              <a:t> </a:t>
            </a:r>
            <a:r>
              <a:rPr lang="fi-FI" altLang="fi-FI" sz="3600" dirty="0" smtClean="0">
                <a:sym typeface="Wingdings" panose="05000000000000000000" pitchFamily="2" charset="2"/>
              </a:rPr>
              <a:t></a:t>
            </a:r>
            <a:r>
              <a:rPr lang="fi-FI" altLang="fi-FI" sz="3600" dirty="0" smtClean="0"/>
              <a:t> kiinnittyy punasolujen </a:t>
            </a:r>
            <a:r>
              <a:rPr lang="fi-FI" altLang="fi-FI" sz="3600" dirty="0" smtClean="0"/>
              <a:t>pinnalle (hemoglobiiniin) </a:t>
            </a:r>
            <a:endParaRPr lang="fi-FI" altLang="fi-FI" sz="3600" dirty="0" smtClean="0"/>
          </a:p>
        </p:txBody>
      </p:sp>
      <p:sp>
        <p:nvSpPr>
          <p:cNvPr id="164868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F05AD3-8BAB-4A3B-8CF5-719BC06C6928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6.5.2020</a:t>
            </a:fld>
            <a:endParaRPr lang="fi-FI" altLang="fi-FI" sz="1400"/>
          </a:p>
        </p:txBody>
      </p:sp>
      <p:sp>
        <p:nvSpPr>
          <p:cNvPr id="164869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164870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B9DFC7-13FA-4485-AB72-DA3706D4AB3B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177980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Otsikk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pic>
        <p:nvPicPr>
          <p:cNvPr id="165891" name="Sisällön paikkamerkki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2400" y="0"/>
            <a:ext cx="9226550" cy="6858000"/>
          </a:xfrm>
        </p:spPr>
      </p:pic>
      <p:sp>
        <p:nvSpPr>
          <p:cNvPr id="165892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397FC8-DFFA-4D9A-83F4-71F699821896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6.5.2020</a:t>
            </a:fld>
            <a:endParaRPr lang="fi-FI" altLang="fi-FI" sz="1400"/>
          </a:p>
        </p:txBody>
      </p:sp>
      <p:sp>
        <p:nvSpPr>
          <p:cNvPr id="165893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165894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D369D5-E344-412B-921C-2250B9BFD46D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84018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193</Words>
  <Application>Microsoft Office PowerPoint</Application>
  <PresentationFormat>Laajakuva</PresentationFormat>
  <Paragraphs>71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Myriad Pro Semibold</vt:lpstr>
      <vt:lpstr>Wingdings</vt:lpstr>
      <vt:lpstr>Office-teema</vt:lpstr>
      <vt:lpstr>Mitä tapahtuu kaasuille, joita ihminen hengittää ilmasta?</vt:lpstr>
      <vt:lpstr>Hengityssuojain</vt:lpstr>
      <vt:lpstr>PowerPoint-esitys</vt:lpstr>
      <vt:lpstr>Hengityselimistö</vt:lpstr>
      <vt:lpstr>HENGITYKSEN VAIHEET</vt:lpstr>
      <vt:lpstr>Hengitystiet </vt:lpstr>
      <vt:lpstr>Hapen ja hiilidioksidin siirtyminen tapahtuu keuhkorakkuloiden ja hiussuonten välillä</vt:lpstr>
      <vt:lpstr>Kaasut vaihtuvat keuhkorakkuloissa</vt:lpstr>
      <vt:lpstr>PowerPoint-esitys</vt:lpstr>
      <vt:lpstr>Sisään- ja uloshengitys tapahtuvat hengityslihasten avulla</vt:lpstr>
      <vt:lpstr>Hiilidioksidin ja hapen kuljetus veressä</vt:lpstr>
      <vt:lpstr>Elimistön hapen tarve riippuu elintoimintojen aktiivisuudesta</vt:lpstr>
      <vt:lpstr>Tiivistelmä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Hengityselimistö</dc:title>
  <dc:creator>Sakari Valtiala</dc:creator>
  <cp:lastModifiedBy>Sakari Valtiala</cp:lastModifiedBy>
  <cp:revision>7</cp:revision>
  <dcterms:created xsi:type="dcterms:W3CDTF">2020-05-06T05:27:30Z</dcterms:created>
  <dcterms:modified xsi:type="dcterms:W3CDTF">2020-05-06T07:58:51Z</dcterms:modified>
</cp:coreProperties>
</file>