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67" r:id="rId4"/>
    <p:sldId id="269" r:id="rId5"/>
    <p:sldId id="271" r:id="rId6"/>
    <p:sldId id="257" r:id="rId7"/>
    <p:sldId id="272" r:id="rId8"/>
    <p:sldId id="259" r:id="rId9"/>
    <p:sldId id="265" r:id="rId10"/>
    <p:sldId id="273" r:id="rId11"/>
    <p:sldId id="266" r:id="rId12"/>
    <p:sldId id="260" r:id="rId13"/>
    <p:sldId id="274" r:id="rId14"/>
    <p:sldId id="275" r:id="rId15"/>
    <p:sldId id="276" r:id="rId16"/>
    <p:sldId id="262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914400" y="152400"/>
            <a:ext cx="10261600" cy="5334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DD4A31-D58F-4A04-ADBE-EFDE0248F0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4707A-D9B4-4135-A9AB-949AC23CE24C}" type="datetime1">
              <a:rPr lang="fi-FI"/>
              <a:pPr>
                <a:defRPr/>
              </a:pPr>
              <a:t>7.5.2020</a:t>
            </a:fld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78A0EB-FA97-4CCA-BE13-EAA6CAC92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Sakari Valtiala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F805332-C815-49CA-9995-E69DCBE0D7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E44D2-3EAD-4DE6-9D9C-282B76166AD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490045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TUKI- JA LIIKUNTAELIMISTÖ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10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903" y="160864"/>
            <a:ext cx="5870394" cy="654875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483325" y="2416629"/>
            <a:ext cx="3997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LIHASKUDOSTYYPIT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9071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1075084"/>
            <a:ext cx="6055070" cy="1188720"/>
          </a:xfrm>
        </p:spPr>
        <p:txBody>
          <a:bodyPr/>
          <a:lstStyle/>
          <a:p>
            <a:pPr eaLnBrk="1" hangingPunct="1"/>
            <a:r>
              <a:rPr lang="fi-FI" altLang="fi-FI" smtClean="0"/>
              <a:t>LIHASTEN TEHTÄVIÄ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2231136" y="2642515"/>
            <a:ext cx="7119257" cy="310198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sz="2800" dirty="0" smtClean="0"/>
              <a:t>liikkeiden aikaansaaminen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 smtClean="0"/>
              <a:t>sydämen toiminta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 smtClean="0"/>
              <a:t>muiden sisäelinten toiminta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 smtClean="0"/>
              <a:t>ilmeiden aikaansaaminen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 smtClean="0"/>
              <a:t>energian varastointi </a:t>
            </a:r>
            <a:endParaRPr lang="fi-FI" altLang="fi-FI" sz="2800" dirty="0" smtClean="0"/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 smtClean="0"/>
              <a:t>lämmön tuottaminen</a:t>
            </a:r>
            <a:endParaRPr lang="fi-FI" altLang="fi-FI" sz="2800" dirty="0" smtClean="0"/>
          </a:p>
        </p:txBody>
      </p:sp>
      <p:sp>
        <p:nvSpPr>
          <p:cNvPr id="218116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9BCB04-CC63-4FE6-A3B0-C630F34ED6AE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7.5.2020</a:t>
            </a:fld>
            <a:endParaRPr lang="fi-FI" altLang="fi-FI" sz="1400"/>
          </a:p>
        </p:txBody>
      </p:sp>
      <p:sp>
        <p:nvSpPr>
          <p:cNvPr id="218117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218118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144273-94DE-4DE6-8D6C-AC7341B6B177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399251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Otsikko 1"/>
          <p:cNvSpPr>
            <a:spLocks noGrp="1" noChangeArrowheads="1"/>
          </p:cNvSpPr>
          <p:nvPr>
            <p:ph type="title"/>
          </p:nvPr>
        </p:nvSpPr>
        <p:spPr>
          <a:xfrm>
            <a:off x="1008762" y="204314"/>
            <a:ext cx="7729728" cy="1188720"/>
          </a:xfrm>
        </p:spPr>
        <p:txBody>
          <a:bodyPr/>
          <a:lstStyle/>
          <a:p>
            <a:r>
              <a:rPr lang="fi-FI" altLang="fi-FI" b="1" dirty="0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Lihakset kiinnittyvät niveliin jänteillä</a:t>
            </a:r>
            <a:endParaRPr lang="fi-FI" altLang="fi-FI" dirty="0" smtClean="0">
              <a:solidFill>
                <a:srgbClr val="862B7C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B3A05D-7709-4124-A160-74B3D9F9A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55" y="2263412"/>
            <a:ext cx="4206783" cy="17780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fi-FI" sz="5100" dirty="0"/>
              <a:t>Nivelen vastakkaisilla puolilla olevat lihakset ovat toistensa </a:t>
            </a:r>
            <a:r>
              <a:rPr lang="fi-FI" sz="5100" dirty="0" smtClean="0">
                <a:solidFill>
                  <a:srgbClr val="FF0000"/>
                </a:solidFill>
              </a:rPr>
              <a:t>vastavaikuttajia</a:t>
            </a:r>
          </a:p>
          <a:p>
            <a:pPr>
              <a:defRPr/>
            </a:pPr>
            <a:endParaRPr lang="fi-FI" sz="5100" dirty="0">
              <a:solidFill>
                <a:srgbClr val="FF0000"/>
              </a:solidFill>
            </a:endParaRPr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</p:txBody>
      </p:sp>
      <p:pic>
        <p:nvPicPr>
          <p:cNvPr id="211972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687514"/>
            <a:ext cx="5111750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E6B3A05D-7709-4124-A160-74B3D9F9AD74}"/>
              </a:ext>
            </a:extLst>
          </p:cNvPr>
          <p:cNvSpPr txBox="1">
            <a:spLocks/>
          </p:cNvSpPr>
          <p:nvPr/>
        </p:nvSpPr>
        <p:spPr>
          <a:xfrm>
            <a:off x="6134850" y="4069194"/>
            <a:ext cx="2154326" cy="886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i-FI" sz="6400" dirty="0" smtClean="0">
                <a:solidFill>
                  <a:srgbClr val="FF0000"/>
                </a:solidFill>
              </a:rPr>
              <a:t>ojentaa käden</a:t>
            </a:r>
          </a:p>
          <a:p>
            <a:pPr>
              <a:defRPr/>
            </a:pPr>
            <a:endParaRPr lang="fi-FI" sz="51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fi-FI" dirty="0" smtClean="0"/>
          </a:p>
          <a:p>
            <a:pPr>
              <a:defRPr/>
            </a:pPr>
            <a:endParaRPr lang="fi-FI" dirty="0" smtClean="0"/>
          </a:p>
          <a:p>
            <a:pPr>
              <a:defRPr/>
            </a:pPr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6B3A05D-7709-4124-A160-74B3D9F9AD74}"/>
              </a:ext>
            </a:extLst>
          </p:cNvPr>
          <p:cNvSpPr txBox="1">
            <a:spLocks/>
          </p:cNvSpPr>
          <p:nvPr/>
        </p:nvSpPr>
        <p:spPr>
          <a:xfrm>
            <a:off x="8862921" y="1810567"/>
            <a:ext cx="2812005" cy="69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i-FI" sz="3000" dirty="0" smtClean="0">
                <a:solidFill>
                  <a:srgbClr val="FF0000"/>
                </a:solidFill>
              </a:rPr>
              <a:t>koukistaa käden</a:t>
            </a:r>
          </a:p>
          <a:p>
            <a:pPr>
              <a:defRPr/>
            </a:pPr>
            <a:endParaRPr lang="fi-FI" sz="51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fi-FI" dirty="0" smtClean="0"/>
          </a:p>
          <a:p>
            <a:pPr>
              <a:defRPr/>
            </a:pPr>
            <a:endParaRPr lang="fi-FI" dirty="0" smtClean="0"/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379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72" y="1370505"/>
            <a:ext cx="9545638" cy="3528067"/>
          </a:xfrm>
        </p:spPr>
      </p:pic>
      <p:sp>
        <p:nvSpPr>
          <p:cNvPr id="5" name="Tekstiruutu 4"/>
          <p:cNvSpPr txBox="1"/>
          <p:nvPr/>
        </p:nvSpPr>
        <p:spPr>
          <a:xfrm>
            <a:off x="4456000" y="5094515"/>
            <a:ext cx="3670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fi-FI" sz="2800" dirty="0" smtClean="0"/>
              <a:t>värttinäluu</a:t>
            </a:r>
          </a:p>
          <a:p>
            <a:pPr marL="342900" indent="-342900">
              <a:buAutoNum type="arabicPlain"/>
            </a:pPr>
            <a:r>
              <a:rPr lang="fi-FI" sz="2800" dirty="0" smtClean="0"/>
              <a:t>kyynärluu</a:t>
            </a:r>
          </a:p>
          <a:p>
            <a:pPr marL="342900" indent="-342900">
              <a:buAutoNum type="arabicPlain"/>
            </a:pPr>
            <a:r>
              <a:rPr lang="fi-FI" sz="2800" dirty="0" smtClean="0"/>
              <a:t>olkaluu</a:t>
            </a:r>
            <a:endParaRPr lang="fi-FI" sz="2800" dirty="0"/>
          </a:p>
        </p:txBody>
      </p:sp>
      <p:sp>
        <p:nvSpPr>
          <p:cNvPr id="6" name="Tekstiruutu 5"/>
          <p:cNvSpPr txBox="1"/>
          <p:nvPr/>
        </p:nvSpPr>
        <p:spPr>
          <a:xfrm>
            <a:off x="2638697" y="418011"/>
            <a:ext cx="598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Kyynärnivel: luut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7856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12" y="1110344"/>
            <a:ext cx="7967431" cy="5374640"/>
          </a:xfrm>
        </p:spPr>
      </p:pic>
      <p:sp>
        <p:nvSpPr>
          <p:cNvPr id="6" name="Tekstiruutu 5"/>
          <p:cNvSpPr txBox="1"/>
          <p:nvPr/>
        </p:nvSpPr>
        <p:spPr>
          <a:xfrm>
            <a:off x="313508" y="2704012"/>
            <a:ext cx="4127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4"/>
            </a:pPr>
            <a:r>
              <a:rPr lang="fi-FI" sz="2800" dirty="0" smtClean="0"/>
              <a:t>hauislihas</a:t>
            </a:r>
          </a:p>
          <a:p>
            <a:pPr marL="342900" indent="-342900">
              <a:buAutoNum type="arabicPlain" startAt="4"/>
            </a:pPr>
            <a:r>
              <a:rPr lang="fi-FI" sz="2800" dirty="0" smtClean="0"/>
              <a:t>kolmipäinen olkalihas</a:t>
            </a:r>
          </a:p>
          <a:p>
            <a:pPr marL="342900" indent="-342900">
              <a:buAutoNum type="arabicPlain" startAt="4"/>
            </a:pPr>
            <a:r>
              <a:rPr lang="fi-FI" sz="2800" dirty="0" smtClean="0"/>
              <a:t>jänne</a:t>
            </a:r>
            <a:endParaRPr lang="fi-FI" sz="2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3862112" y="308035"/>
            <a:ext cx="634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Kyynärnivel: lihakset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9307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28" y="1364291"/>
            <a:ext cx="8181421" cy="4376109"/>
          </a:xfrm>
        </p:spPr>
      </p:pic>
      <p:sp>
        <p:nvSpPr>
          <p:cNvPr id="5" name="Tekstiruutu 4"/>
          <p:cNvSpPr txBox="1"/>
          <p:nvPr/>
        </p:nvSpPr>
        <p:spPr>
          <a:xfrm>
            <a:off x="156755" y="2597197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7   nivelrustoa</a:t>
            </a:r>
          </a:p>
          <a:p>
            <a:r>
              <a:rPr lang="fi-FI" sz="3600" dirty="0" smtClean="0"/>
              <a:t>8   nivelnestettä</a:t>
            </a:r>
            <a:endParaRPr lang="fi-FI" sz="3600" dirty="0"/>
          </a:p>
        </p:txBody>
      </p:sp>
      <p:sp>
        <p:nvSpPr>
          <p:cNvPr id="6" name="Tekstiruutu 5"/>
          <p:cNvSpPr txBox="1"/>
          <p:nvPr/>
        </p:nvSpPr>
        <p:spPr>
          <a:xfrm>
            <a:off x="3448594" y="339634"/>
            <a:ext cx="655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Kyynärnivel: nivelen rakenne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82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Otsikko 1"/>
          <p:cNvSpPr>
            <a:spLocks noGrp="1" noChangeArrowheads="1"/>
          </p:cNvSpPr>
          <p:nvPr>
            <p:ph type="title"/>
          </p:nvPr>
        </p:nvSpPr>
        <p:spPr>
          <a:xfrm>
            <a:off x="1175657" y="251143"/>
            <a:ext cx="9765234" cy="1185771"/>
          </a:xfrm>
        </p:spPr>
        <p:txBody>
          <a:bodyPr/>
          <a:lstStyle/>
          <a:p>
            <a:r>
              <a:rPr lang="fi-FI" altLang="fi-FI" b="1" dirty="0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Lihassolujen supistuminen tarvitsee runsaasti energiaa</a:t>
            </a:r>
            <a:endParaRPr lang="fi-FI" altLang="fi-FI" dirty="0" smtClean="0">
              <a:solidFill>
                <a:srgbClr val="862B7C"/>
              </a:solidFill>
            </a:endParaRPr>
          </a:p>
        </p:txBody>
      </p:sp>
      <p:pic>
        <p:nvPicPr>
          <p:cNvPr id="214020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1" y="1626545"/>
            <a:ext cx="6726873" cy="50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89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Otsikk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Tiivistelmä</a:t>
            </a:r>
            <a:endParaRPr lang="fi-FI" altLang="fi-FI" smtClean="0">
              <a:solidFill>
                <a:srgbClr val="862B7C"/>
              </a:solidFill>
            </a:endParaRPr>
          </a:p>
        </p:txBody>
      </p:sp>
      <p:pic>
        <p:nvPicPr>
          <p:cNvPr id="2160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26988"/>
            <a:ext cx="7734300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23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16FFB1-E95F-43CC-A32F-15847984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9" y="420235"/>
            <a:ext cx="10274254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b="1" dirty="0">
                <a:solidFill>
                  <a:srgbClr val="862B7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Liikkeet syntyvät luiden, lihasten, nivelten ja hermoston yhteistoiminnan tuloksena</a:t>
            </a:r>
            <a:endParaRPr lang="fi-FI" dirty="0">
              <a:solidFill>
                <a:srgbClr val="862B7C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2C6143-D266-4EAE-ABA6-AA2B6FC7A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811" y="2400527"/>
            <a:ext cx="9691370" cy="37390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sz="3200" dirty="0"/>
              <a:t>Luusto pitää vartalon pystyasennossa</a:t>
            </a:r>
          </a:p>
          <a:p>
            <a:pPr>
              <a:defRPr/>
            </a:pPr>
            <a:r>
              <a:rPr lang="fi-FI" sz="3200" dirty="0"/>
              <a:t>Lihakset korjaavat asentoa refleksien avulla</a:t>
            </a:r>
          </a:p>
          <a:p>
            <a:pPr>
              <a:defRPr/>
            </a:pPr>
            <a:r>
              <a:rPr lang="fi-FI" sz="3200" dirty="0"/>
              <a:t>Kävelemisessä tarvitaan aivojen eri osien yhteistoimintaa</a:t>
            </a:r>
          </a:p>
          <a:p>
            <a:pPr>
              <a:defRPr/>
            </a:pPr>
            <a:r>
              <a:rPr lang="fi-FI" sz="3200" dirty="0" smtClean="0"/>
              <a:t>Tahdonalaiset </a:t>
            </a:r>
            <a:r>
              <a:rPr lang="fi-FI" sz="3200" dirty="0"/>
              <a:t>liikkeet perustuvat aivoista tuleviin hermoimpulsseihin</a:t>
            </a:r>
          </a:p>
          <a:p>
            <a:pPr>
              <a:defRPr/>
            </a:pPr>
            <a:r>
              <a:rPr lang="fi-FI" sz="3200" dirty="0"/>
              <a:t>Jotta liikkuminen olisi mahdollista, tarvitaan </a:t>
            </a:r>
            <a:r>
              <a:rPr lang="fi-FI" sz="3200" b="1" dirty="0">
                <a:solidFill>
                  <a:srgbClr val="FF0000"/>
                </a:solidFill>
              </a:rPr>
              <a:t>niveliä</a:t>
            </a:r>
          </a:p>
          <a:p>
            <a:pPr>
              <a:defRPr/>
            </a:pPr>
            <a:endParaRPr lang="fi-FI" sz="3200" dirty="0"/>
          </a:p>
          <a:p>
            <a:pPr>
              <a:defRPr/>
            </a:pPr>
            <a:endParaRPr lang="fi-FI" sz="3200" dirty="0"/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520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kstiruutu 5"/>
          <p:cNvSpPr txBox="1">
            <a:spLocks noChangeArrowheads="1"/>
          </p:cNvSpPr>
          <p:nvPr/>
        </p:nvSpPr>
        <p:spPr bwMode="auto">
          <a:xfrm>
            <a:off x="2351316" y="1918186"/>
            <a:ext cx="8294913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i-FI" altLang="fi-FI" sz="2800" dirty="0"/>
              <a:t>aikuisessa ihmisessä 206 luuta</a:t>
            </a:r>
          </a:p>
          <a:p>
            <a:pPr>
              <a:spcBef>
                <a:spcPct val="0"/>
              </a:spcBef>
            </a:pPr>
            <a:endParaRPr lang="fi-FI" altLang="fi-FI" sz="2800" dirty="0"/>
          </a:p>
          <a:p>
            <a:pPr>
              <a:spcBef>
                <a:spcPct val="0"/>
              </a:spcBef>
            </a:pPr>
            <a:r>
              <a:rPr lang="fi-FI" altLang="fi-FI" sz="2800" dirty="0"/>
              <a:t>luusto on tukiranka, johon lihakset kiinnittyvät</a:t>
            </a:r>
          </a:p>
          <a:p>
            <a:pPr>
              <a:spcBef>
                <a:spcPct val="0"/>
              </a:spcBef>
            </a:pPr>
            <a:endParaRPr lang="fi-FI" altLang="fi-FI" sz="2800" dirty="0"/>
          </a:p>
          <a:p>
            <a:pPr>
              <a:spcBef>
                <a:spcPct val="0"/>
              </a:spcBef>
            </a:pPr>
            <a:r>
              <a:rPr lang="fi-FI" altLang="fi-FI" sz="2800" dirty="0"/>
              <a:t>luusto ja lihakset antavat vartalolle sen muodon</a:t>
            </a:r>
          </a:p>
          <a:p>
            <a:pPr>
              <a:spcBef>
                <a:spcPct val="0"/>
              </a:spcBef>
            </a:pPr>
            <a:endParaRPr lang="fi-FI" altLang="fi-FI" sz="2800" dirty="0"/>
          </a:p>
          <a:p>
            <a:pPr>
              <a:spcBef>
                <a:spcPct val="0"/>
              </a:spcBef>
            </a:pPr>
            <a:r>
              <a:rPr lang="fi-FI" altLang="fi-FI" sz="2800" dirty="0"/>
              <a:t>luusto suojaa sisäelimiä, tuottaa verisoluja ja toimii </a:t>
            </a:r>
            <a:r>
              <a:rPr lang="fi-FI" altLang="fi-FI" sz="2800" dirty="0" smtClean="0"/>
              <a:t>kivennäisaineiden </a:t>
            </a:r>
            <a:r>
              <a:rPr lang="fi-FI" altLang="fi-FI" sz="2800" dirty="0"/>
              <a:t>varastona</a:t>
            </a:r>
          </a:p>
          <a:p>
            <a:pPr>
              <a:spcBef>
                <a:spcPct val="0"/>
              </a:spcBef>
            </a:pPr>
            <a:endParaRPr lang="fi-FI" altLang="fi-FI" sz="2100" dirty="0"/>
          </a:p>
          <a:p>
            <a:pPr>
              <a:spcBef>
                <a:spcPct val="0"/>
              </a:spcBef>
            </a:pPr>
            <a:endParaRPr lang="fi-FI" altLang="fi-FI" sz="2100" dirty="0"/>
          </a:p>
          <a:p>
            <a:pPr>
              <a:spcBef>
                <a:spcPct val="0"/>
              </a:spcBef>
            </a:pPr>
            <a:endParaRPr lang="fi-FI" altLang="fi-FI" sz="2100" dirty="0"/>
          </a:p>
        </p:txBody>
      </p:sp>
      <p:pic>
        <p:nvPicPr>
          <p:cNvPr id="2037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46" y="519476"/>
            <a:ext cx="6245225" cy="107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77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4" descr="luukudost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992" y="1164727"/>
            <a:ext cx="10025879" cy="4883376"/>
          </a:xfrm>
        </p:spPr>
      </p:pic>
      <p:sp>
        <p:nvSpPr>
          <p:cNvPr id="2" name="Tekstiruutu 1"/>
          <p:cNvSpPr txBox="1"/>
          <p:nvPr/>
        </p:nvSpPr>
        <p:spPr>
          <a:xfrm flipH="1">
            <a:off x="2499882" y="470264"/>
            <a:ext cx="698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Luukudosta (värjätty) mikroskoopilla nähtynä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306682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4" descr="syytik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8549" y="126275"/>
            <a:ext cx="6158593" cy="6789000"/>
          </a:xfrm>
        </p:spPr>
      </p:pic>
      <p:sp>
        <p:nvSpPr>
          <p:cNvPr id="2" name="Tekstiruutu 1"/>
          <p:cNvSpPr txBox="1"/>
          <p:nvPr/>
        </p:nvSpPr>
        <p:spPr>
          <a:xfrm>
            <a:off x="1345473" y="875210"/>
            <a:ext cx="267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elävä luusolu</a:t>
            </a:r>
            <a:endParaRPr lang="fi-FI" sz="2800" dirty="0"/>
          </a:p>
        </p:txBody>
      </p:sp>
      <p:sp>
        <p:nvSpPr>
          <p:cNvPr id="4" name="Tekstiruutu 3"/>
          <p:cNvSpPr txBox="1"/>
          <p:nvPr/>
        </p:nvSpPr>
        <p:spPr>
          <a:xfrm>
            <a:off x="1079862" y="3226525"/>
            <a:ext cx="267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väliainetta (punainen)</a:t>
            </a:r>
            <a:endParaRPr lang="fi-FI" sz="2800" dirty="0"/>
          </a:p>
        </p:txBody>
      </p:sp>
      <p:cxnSp>
        <p:nvCxnSpPr>
          <p:cNvPr id="5" name="Suora nuoliyhdysviiva 4"/>
          <p:cNvCxnSpPr/>
          <p:nvPr/>
        </p:nvCxnSpPr>
        <p:spPr>
          <a:xfrm>
            <a:off x="3344091" y="1319140"/>
            <a:ext cx="1162595" cy="7195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6"/>
          <p:cNvCxnSpPr/>
          <p:nvPr/>
        </p:nvCxnSpPr>
        <p:spPr>
          <a:xfrm>
            <a:off x="2866955" y="3774021"/>
            <a:ext cx="1835674" cy="570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845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Otsikko 1"/>
          <p:cNvSpPr>
            <a:spLocks noGrp="1" noChangeArrowheads="1"/>
          </p:cNvSpPr>
          <p:nvPr>
            <p:ph type="title"/>
          </p:nvPr>
        </p:nvSpPr>
        <p:spPr>
          <a:xfrm>
            <a:off x="1175658" y="99468"/>
            <a:ext cx="10032273" cy="801868"/>
          </a:xfrm>
        </p:spPr>
        <p:txBody>
          <a:bodyPr>
            <a:normAutofit/>
          </a:bodyPr>
          <a:lstStyle/>
          <a:p>
            <a:r>
              <a:rPr lang="fi-FI" altLang="fi-FI" b="1" dirty="0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Luu koostuu luusoluista ja väliaineesta</a:t>
            </a:r>
          </a:p>
        </p:txBody>
      </p:sp>
      <p:sp>
        <p:nvSpPr>
          <p:cNvPr id="208899" name="Tekstiruutu 5"/>
          <p:cNvSpPr txBox="1">
            <a:spLocks noChangeArrowheads="1"/>
          </p:cNvSpPr>
          <p:nvPr/>
        </p:nvSpPr>
        <p:spPr bwMode="auto">
          <a:xfrm>
            <a:off x="195943" y="1700893"/>
            <a:ext cx="463219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i-FI" altLang="fi-FI" sz="2100" u="sng" dirty="0" smtClean="0">
                <a:solidFill>
                  <a:srgbClr val="FF0000"/>
                </a:solidFill>
              </a:rPr>
              <a:t>a. Elävät luusolut </a:t>
            </a:r>
            <a:r>
              <a:rPr lang="fi-FI" altLang="fi-FI" sz="2100" dirty="0" smtClean="0"/>
              <a:t>uusiutuvat jatkuvasti</a:t>
            </a:r>
          </a:p>
          <a:p>
            <a:pPr marL="0" indent="0">
              <a:spcBef>
                <a:spcPct val="0"/>
              </a:spcBef>
              <a:buNone/>
            </a:pPr>
            <a:endParaRPr lang="fi-FI" altLang="fi-FI" sz="2100" dirty="0"/>
          </a:p>
          <a:p>
            <a:pPr marL="0" indent="0">
              <a:spcBef>
                <a:spcPct val="0"/>
              </a:spcBef>
              <a:buNone/>
            </a:pPr>
            <a:r>
              <a:rPr lang="fi-FI" altLang="fi-FI" sz="2100" u="sng" dirty="0" smtClean="0">
                <a:solidFill>
                  <a:srgbClr val="FF0000"/>
                </a:solidFill>
              </a:rPr>
              <a:t>b. Väliaineen</a:t>
            </a:r>
            <a:r>
              <a:rPr lang="fi-FI" altLang="fi-FI" sz="2100" dirty="0" smtClean="0"/>
              <a:t> </a:t>
            </a:r>
            <a:r>
              <a:rPr lang="fi-FI" altLang="fi-FI" sz="2100" b="1" spc="300" dirty="0" smtClean="0"/>
              <a:t>kivennäisaineet</a:t>
            </a:r>
            <a:r>
              <a:rPr lang="fi-FI" altLang="fi-FI" sz="2100" dirty="0" smtClean="0"/>
              <a:t> tekevät </a:t>
            </a:r>
            <a:r>
              <a:rPr lang="fi-FI" altLang="fi-FI" sz="2100" dirty="0"/>
              <a:t>luusta kovan, </a:t>
            </a:r>
            <a:r>
              <a:rPr lang="fi-FI" altLang="fi-FI" sz="2100" b="1" spc="300" dirty="0"/>
              <a:t>kollageenisäikeet</a:t>
            </a:r>
            <a:r>
              <a:rPr lang="fi-FI" altLang="fi-FI" sz="2100" dirty="0"/>
              <a:t> lisäävät luun </a:t>
            </a:r>
            <a:r>
              <a:rPr lang="fi-FI" altLang="fi-FI" sz="2100" dirty="0" smtClean="0"/>
              <a:t>joustavuutta</a:t>
            </a:r>
            <a:endParaRPr lang="fi-FI" altLang="fi-FI" sz="2100" dirty="0"/>
          </a:p>
          <a:p>
            <a:pPr>
              <a:spcBef>
                <a:spcPct val="0"/>
              </a:spcBef>
            </a:pPr>
            <a:endParaRPr lang="fi-FI" altLang="fi-FI" sz="2100" dirty="0"/>
          </a:p>
        </p:txBody>
      </p:sp>
      <p:pic>
        <p:nvPicPr>
          <p:cNvPr id="208900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1017846"/>
            <a:ext cx="6143518" cy="598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30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26" y="169818"/>
            <a:ext cx="6037397" cy="6669692"/>
          </a:xfrm>
          <a:prstGeom prst="rect">
            <a:avLst/>
          </a:prstGeom>
        </p:spPr>
      </p:pic>
      <p:sp>
        <p:nvSpPr>
          <p:cNvPr id="3" name="Tekstiruutu 7"/>
          <p:cNvSpPr txBox="1">
            <a:spLocks noChangeArrowheads="1"/>
          </p:cNvSpPr>
          <p:nvPr/>
        </p:nvSpPr>
        <p:spPr bwMode="auto">
          <a:xfrm>
            <a:off x="378553" y="2261462"/>
            <a:ext cx="3506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800" dirty="0"/>
              <a:t>Polvinivelen rakenne</a:t>
            </a:r>
          </a:p>
        </p:txBody>
      </p:sp>
    </p:spTree>
    <p:extLst>
      <p:ext uri="{BB962C8B-B14F-4D97-AF65-F5344CB8AC3E}">
        <p14:creationId xmlns:p14="http://schemas.microsoft.com/office/powerpoint/2010/main" val="39911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Sisällön paikkamerkki 2"/>
          <p:cNvSpPr>
            <a:spLocks noGrp="1" noChangeArrowheads="1"/>
          </p:cNvSpPr>
          <p:nvPr>
            <p:ph idx="1"/>
          </p:nvPr>
        </p:nvSpPr>
        <p:spPr>
          <a:xfrm>
            <a:off x="2152650" y="2352676"/>
            <a:ext cx="8286750" cy="3292475"/>
          </a:xfrm>
        </p:spPr>
        <p:txBody>
          <a:bodyPr/>
          <a:lstStyle/>
          <a:p>
            <a:endParaRPr lang="fi-FI" altLang="fi-FI" smtClean="0"/>
          </a:p>
          <a:p>
            <a:endParaRPr lang="fi-FI" altLang="fi-FI" smtClean="0"/>
          </a:p>
          <a:p>
            <a:endParaRPr lang="fi-FI" altLang="fi-FI" smtClean="0"/>
          </a:p>
          <a:p>
            <a:endParaRPr lang="fi-FI" altLang="fi-FI" smtClean="0"/>
          </a:p>
        </p:txBody>
      </p:sp>
      <p:pic>
        <p:nvPicPr>
          <p:cNvPr id="210948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33" y="56425"/>
            <a:ext cx="7042932" cy="680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95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2599" y="598932"/>
            <a:ext cx="7729728" cy="118872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400" dirty="0" smtClean="0"/>
              <a:t>LIHAKSET 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535577" y="2638044"/>
            <a:ext cx="10039598" cy="335780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sz="3200" dirty="0" smtClean="0"/>
              <a:t>jopa </a:t>
            </a:r>
            <a:r>
              <a:rPr lang="fi-FI" altLang="fi-FI" sz="3200" dirty="0" smtClean="0"/>
              <a:t>puolet </a:t>
            </a:r>
            <a:r>
              <a:rPr lang="fi-FI" altLang="fi-FI" sz="3200" dirty="0" smtClean="0"/>
              <a:t>ihmisen massasta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3200" dirty="0" smtClean="0"/>
              <a:t>lihassolut pystyvät supistumaan </a:t>
            </a:r>
            <a:r>
              <a:rPr lang="fi-FI" altLang="fi-FI" sz="3200" dirty="0" smtClean="0"/>
              <a:t>(lyhenemään) </a:t>
            </a:r>
            <a:r>
              <a:rPr lang="fi-FI" altLang="fi-FI" sz="3200" dirty="0" smtClean="0">
                <a:sym typeface="Wingdings" panose="05000000000000000000" pitchFamily="2" charset="2"/>
              </a:rPr>
              <a:t></a:t>
            </a:r>
            <a:r>
              <a:rPr lang="fi-FI" altLang="fi-FI" sz="3200" dirty="0" smtClean="0"/>
              <a:t> </a:t>
            </a:r>
            <a:r>
              <a:rPr lang="fi-FI" altLang="fi-FI" sz="3200" dirty="0" smtClean="0"/>
              <a:t>lihakset saavat aikaan liikkeitä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3200" dirty="0" smtClean="0">
                <a:solidFill>
                  <a:srgbClr val="FF0000"/>
                </a:solidFill>
              </a:rPr>
              <a:t>luihin kiinnittyvät </a:t>
            </a:r>
            <a:r>
              <a:rPr lang="fi-FI" altLang="fi-FI" sz="3200" dirty="0" smtClean="0"/>
              <a:t>lihakset ovat </a:t>
            </a:r>
            <a:r>
              <a:rPr lang="fi-FI" altLang="fi-FI" sz="3200" b="1" spc="300" dirty="0" smtClean="0"/>
              <a:t>tahdonalaisia</a:t>
            </a:r>
            <a:endParaRPr lang="fi-FI" altLang="fi-FI" sz="3200" b="1" spc="300" dirty="0" smtClean="0"/>
          </a:p>
          <a:p>
            <a:pPr eaLnBrk="1" hangingPunct="1">
              <a:lnSpc>
                <a:spcPct val="90000"/>
              </a:lnSpc>
            </a:pPr>
            <a:r>
              <a:rPr lang="fi-FI" altLang="fi-FI" sz="3200" dirty="0" smtClean="0">
                <a:solidFill>
                  <a:srgbClr val="FF0000"/>
                </a:solidFill>
              </a:rPr>
              <a:t>sisäelinten</a:t>
            </a:r>
            <a:r>
              <a:rPr lang="fi-FI" altLang="fi-FI" sz="3200" dirty="0" smtClean="0"/>
              <a:t> lihakset ja </a:t>
            </a:r>
            <a:r>
              <a:rPr lang="fi-FI" altLang="fi-FI" sz="3200" dirty="0" smtClean="0">
                <a:solidFill>
                  <a:srgbClr val="FF0000"/>
                </a:solidFill>
              </a:rPr>
              <a:t>sydänlihas</a:t>
            </a:r>
            <a:r>
              <a:rPr lang="fi-FI" altLang="fi-FI" sz="3200" dirty="0" smtClean="0"/>
              <a:t> </a:t>
            </a:r>
            <a:r>
              <a:rPr lang="fi-FI" altLang="fi-FI" sz="3200" dirty="0" smtClean="0"/>
              <a:t>toimivat </a:t>
            </a:r>
            <a:r>
              <a:rPr lang="fi-FI" altLang="fi-FI" sz="3200" b="1" spc="300" dirty="0" smtClean="0"/>
              <a:t>tahdosta riippumatta</a:t>
            </a:r>
            <a:r>
              <a:rPr lang="fi-FI" altLang="fi-FI" sz="3200" dirty="0" smtClean="0"/>
              <a:t> autonomisen </a:t>
            </a:r>
            <a:r>
              <a:rPr lang="fi-FI" altLang="fi-FI" sz="3200" dirty="0" smtClean="0"/>
              <a:t>hermoston säätelemiä</a:t>
            </a:r>
          </a:p>
        </p:txBody>
      </p:sp>
      <p:sp>
        <p:nvSpPr>
          <p:cNvPr id="217092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AC2D2C-7C5F-4CF6-A8CB-5BA8DD4BC093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7.5.2020</a:t>
            </a:fld>
            <a:endParaRPr lang="fi-FI" altLang="fi-FI" sz="1400"/>
          </a:p>
        </p:txBody>
      </p:sp>
      <p:sp>
        <p:nvSpPr>
          <p:cNvPr id="217093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217094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B86606-C787-4C83-A8F4-F957776CA9D8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256336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TM10001115[[fn=Pakkaus]]</Template>
  <TotalTime>69</TotalTime>
  <Words>205</Words>
  <Application>Microsoft Office PowerPoint</Application>
  <PresentationFormat>Laajakuva</PresentationFormat>
  <Paragraphs>68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</vt:lpstr>
      <vt:lpstr>Comic Sans MS</vt:lpstr>
      <vt:lpstr>Gill Sans MT</vt:lpstr>
      <vt:lpstr>Myriad Pro Semibold</vt:lpstr>
      <vt:lpstr>Wingdings</vt:lpstr>
      <vt:lpstr>Parcel</vt:lpstr>
      <vt:lpstr>TUKI- JA LIIKUNTAELIMISTÖ</vt:lpstr>
      <vt:lpstr>Liikkeet syntyvät luiden, lihasten, nivelten ja hermoston yhteistoiminnan tuloksena</vt:lpstr>
      <vt:lpstr>PowerPoint-esitys</vt:lpstr>
      <vt:lpstr>PowerPoint-esitys</vt:lpstr>
      <vt:lpstr>PowerPoint-esitys</vt:lpstr>
      <vt:lpstr>Luu koostuu luusoluista ja väliaineesta</vt:lpstr>
      <vt:lpstr>PowerPoint-esitys</vt:lpstr>
      <vt:lpstr>PowerPoint-esitys</vt:lpstr>
      <vt:lpstr>LIHAKSET </vt:lpstr>
      <vt:lpstr>PowerPoint-esitys</vt:lpstr>
      <vt:lpstr>LIHASTEN TEHTÄVIÄ</vt:lpstr>
      <vt:lpstr>Lihakset kiinnittyvät niveliin jänteillä</vt:lpstr>
      <vt:lpstr>PowerPoint-esitys</vt:lpstr>
      <vt:lpstr>PowerPoint-esitys</vt:lpstr>
      <vt:lpstr>PowerPoint-esitys</vt:lpstr>
      <vt:lpstr>Lihassolujen supistuminen tarvitsee runsaasti energiaa</vt:lpstr>
      <vt:lpstr>Tiivistelmä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Sakari Valtiala</dc:creator>
  <cp:lastModifiedBy>Sakari Valtiala</cp:lastModifiedBy>
  <cp:revision>6</cp:revision>
  <dcterms:created xsi:type="dcterms:W3CDTF">2020-05-07T04:57:11Z</dcterms:created>
  <dcterms:modified xsi:type="dcterms:W3CDTF">2020-05-07T06:06:45Z</dcterms:modified>
</cp:coreProperties>
</file>