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75" r:id="rId4"/>
    <p:sldId id="277" r:id="rId5"/>
    <p:sldId id="273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D58A-E459-42B5-9B5B-B5BEB8AFF060}" type="datetimeFigureOut">
              <a:rPr lang="fi-FI" smtClean="0"/>
              <a:t>13.5.2020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D558-E6FC-4B55-9330-5E1916A7D2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3679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D58A-E459-42B5-9B5B-B5BEB8AFF060}" type="datetimeFigureOut">
              <a:rPr lang="fi-FI" smtClean="0"/>
              <a:t>13.5.2020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D558-E6FC-4B55-9330-5E1916A7D2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363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D58A-E459-42B5-9B5B-B5BEB8AFF060}" type="datetimeFigureOut">
              <a:rPr lang="fi-FI" smtClean="0"/>
              <a:t>13.5.2020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D558-E6FC-4B55-9330-5E1916A7D2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185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D58A-E459-42B5-9B5B-B5BEB8AFF060}" type="datetimeFigureOut">
              <a:rPr lang="fi-FI" smtClean="0"/>
              <a:t>13.5.2020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D558-E6FC-4B55-9330-5E1916A7D2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35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D58A-E459-42B5-9B5B-B5BEB8AFF060}" type="datetimeFigureOut">
              <a:rPr lang="fi-FI" smtClean="0"/>
              <a:t>13.5.2020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D558-E6FC-4B55-9330-5E1916A7D2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285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D58A-E459-42B5-9B5B-B5BEB8AFF060}" type="datetimeFigureOut">
              <a:rPr lang="fi-FI" smtClean="0"/>
              <a:t>13.5.2020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D558-E6FC-4B55-9330-5E1916A7D2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302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D58A-E459-42B5-9B5B-B5BEB8AFF060}" type="datetimeFigureOut">
              <a:rPr lang="fi-FI" smtClean="0"/>
              <a:t>13.5.2020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D558-E6FC-4B55-9330-5E1916A7D2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563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D58A-E459-42B5-9B5B-B5BEB8AFF060}" type="datetimeFigureOut">
              <a:rPr lang="fi-FI" smtClean="0"/>
              <a:t>13.5.2020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D558-E6FC-4B55-9330-5E1916A7D2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05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D58A-E459-42B5-9B5B-B5BEB8AFF060}" type="datetimeFigureOut">
              <a:rPr lang="fi-FI" smtClean="0"/>
              <a:t>13.5.2020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D558-E6FC-4B55-9330-5E1916A7D2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901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D58A-E459-42B5-9B5B-B5BEB8AFF060}" type="datetimeFigureOut">
              <a:rPr lang="fi-FI" smtClean="0"/>
              <a:t>13.5.2020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D558-E6FC-4B55-9330-5E1916A7D2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397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D58A-E459-42B5-9B5B-B5BEB8AFF060}" type="datetimeFigureOut">
              <a:rPr lang="fi-FI" smtClean="0"/>
              <a:t>13.5.2020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D558-E6FC-4B55-9330-5E1916A7D2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53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0D58A-E459-42B5-9B5B-B5BEB8AFF060}" type="datetimeFigureOut">
              <a:rPr lang="fi-FI" smtClean="0"/>
              <a:t>13.5.2020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9D558-E6FC-4B55-9330-5E1916A7D2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595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upersankarimunuainen.fi/#vastustaja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le.fi/aihe/artikkeli/2009/11/16/maksa-elimistomme-painavin-sisaeli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68F8BABA-9C47-4F35-86DA-DC0145BB5688}"/>
              </a:ext>
            </a:extLst>
          </p:cNvPr>
          <p:cNvSpPr txBox="1"/>
          <p:nvPr/>
        </p:nvSpPr>
        <p:spPr>
          <a:xfrm>
            <a:off x="274320" y="2060575"/>
            <a:ext cx="11155680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  <a:defRPr/>
            </a:pPr>
            <a:r>
              <a:rPr lang="fi-FI" sz="3600" dirty="0"/>
              <a:t>S</a:t>
            </a:r>
            <a:r>
              <a:rPr lang="fi-FI" sz="3600" dirty="0" smtClean="0"/>
              <a:t>oluissa pitää olla </a:t>
            </a:r>
            <a:r>
              <a:rPr lang="fi-FI" sz="3600" dirty="0"/>
              <a:t>oikea määrä </a:t>
            </a:r>
            <a:r>
              <a:rPr lang="fi-FI" sz="3600" u="sng" dirty="0"/>
              <a:t>tarpeellisia </a:t>
            </a:r>
            <a:r>
              <a:rPr lang="fi-FI" sz="3600" u="sng" dirty="0" smtClean="0"/>
              <a:t>ja hyödyllisiä </a:t>
            </a:r>
            <a:r>
              <a:rPr lang="fi-FI" sz="3600" dirty="0" smtClean="0"/>
              <a:t>aineita</a:t>
            </a:r>
            <a:endParaRPr lang="fi-FI" sz="3600" dirty="0"/>
          </a:p>
          <a:p>
            <a:pPr marL="342900" indent="-342900">
              <a:buFont typeface="Arial" charset="0"/>
              <a:buChar char="•"/>
              <a:defRPr/>
            </a:pPr>
            <a:r>
              <a:rPr lang="fi-FI" sz="3600" dirty="0"/>
              <a:t>Solujen aineenvaihdunnassa syntyviä </a:t>
            </a:r>
            <a:r>
              <a:rPr lang="fi-FI" sz="3600" u="sng" dirty="0"/>
              <a:t>haitallisia ja tarpeettomia</a:t>
            </a:r>
            <a:r>
              <a:rPr lang="fi-FI" sz="3600" dirty="0"/>
              <a:t> aineita kutsutaan </a:t>
            </a:r>
            <a:r>
              <a:rPr lang="fi-FI" sz="3600" dirty="0">
                <a:solidFill>
                  <a:srgbClr val="FF0000"/>
                </a:solidFill>
              </a:rPr>
              <a:t>kuona-aineiksi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fi-FI" sz="3600" dirty="0"/>
              <a:t>Kuona-aineet poistetaan erityselimistön avulla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fi-FI" sz="3600" dirty="0">
                <a:solidFill>
                  <a:srgbClr val="FF0000"/>
                </a:solidFill>
              </a:rPr>
              <a:t>Erityselimistöön</a:t>
            </a:r>
            <a:r>
              <a:rPr lang="fi-FI" sz="3600" dirty="0"/>
              <a:t> kuuluvat </a:t>
            </a:r>
            <a:r>
              <a:rPr lang="fi-FI" sz="3600" b="1" u="sng" dirty="0"/>
              <a:t>munuaiset, maksa, iho ja keuhkot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fi-FI" sz="2100" b="1" dirty="0"/>
          </a:p>
          <a:p>
            <a:pPr>
              <a:defRPr/>
            </a:pPr>
            <a:endParaRPr lang="fi-FI" sz="2100" dirty="0"/>
          </a:p>
          <a:p>
            <a:pPr marL="342900" indent="-342900">
              <a:buFont typeface="Arial" charset="0"/>
              <a:buChar char="•"/>
              <a:defRPr/>
            </a:pPr>
            <a:endParaRPr lang="fi-FI" sz="2100" dirty="0"/>
          </a:p>
          <a:p>
            <a:pPr marL="342900" indent="-342900">
              <a:buFont typeface="Arial" charset="0"/>
              <a:buChar char="•"/>
              <a:defRPr/>
            </a:pPr>
            <a:endParaRPr lang="fi-FI" sz="2100" dirty="0"/>
          </a:p>
          <a:p>
            <a:pPr marL="342900" indent="-342900">
              <a:buFont typeface="Arial" charset="0"/>
              <a:buChar char="•"/>
              <a:defRPr/>
            </a:pPr>
            <a:endParaRPr lang="fi-FI" sz="2100" dirty="0"/>
          </a:p>
        </p:txBody>
      </p:sp>
      <p:pic>
        <p:nvPicPr>
          <p:cNvPr id="22630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79" y="260351"/>
            <a:ext cx="7393577" cy="170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44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Otsikko 1"/>
          <p:cNvSpPr>
            <a:spLocks noGrp="1" noChangeArrowheads="1"/>
          </p:cNvSpPr>
          <p:nvPr>
            <p:ph type="title"/>
          </p:nvPr>
        </p:nvSpPr>
        <p:spPr>
          <a:xfrm>
            <a:off x="395650" y="1940061"/>
            <a:ext cx="5691641" cy="581070"/>
          </a:xfrm>
        </p:spPr>
        <p:txBody>
          <a:bodyPr>
            <a:normAutofit/>
          </a:bodyPr>
          <a:lstStyle/>
          <a:p>
            <a:r>
              <a:rPr lang="fi-FI" altLang="fi-FI" sz="2400" b="1" dirty="0" smtClean="0">
                <a:solidFill>
                  <a:srgbClr val="862B7C"/>
                </a:solidFill>
                <a:latin typeface="Myriad Pro Semibold"/>
                <a:ea typeface="Myriad Pro Semibold"/>
                <a:cs typeface="Myriad Pro Semibold"/>
              </a:rPr>
              <a:t>Virtsanerityselimistö</a:t>
            </a:r>
            <a:endParaRPr lang="fi-FI" altLang="fi-FI" sz="2400" b="1" dirty="0" smtClean="0">
              <a:solidFill>
                <a:srgbClr val="862B7C"/>
              </a:solidFill>
              <a:latin typeface="Myriad Pro Semibold"/>
              <a:ea typeface="Myriad Pro Semibold"/>
              <a:cs typeface="Myriad Pro Semibold"/>
            </a:endParaRPr>
          </a:p>
        </p:txBody>
      </p:sp>
      <p:pic>
        <p:nvPicPr>
          <p:cNvPr id="227332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495" y="-339634"/>
            <a:ext cx="7655178" cy="719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10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MUNUAISET VALMISTAVAT VIRTSAA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9623CE6-25AF-4A1C-8989-0D494AA2B9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158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endParaRPr lang="fi-FI" sz="2100" dirty="0"/>
          </a:p>
          <a:p>
            <a:pPr marL="342900" indent="-342900">
              <a:buFont typeface="Arial"/>
              <a:buChar char="•"/>
              <a:defRPr/>
            </a:pPr>
            <a:r>
              <a:rPr lang="fi-FI" sz="2800" dirty="0"/>
              <a:t>Munuaiset poistavat verestä </a:t>
            </a:r>
            <a:r>
              <a:rPr lang="fi-FI" sz="2800" b="1" dirty="0">
                <a:solidFill>
                  <a:srgbClr val="FF0000"/>
                </a:solidFill>
              </a:rPr>
              <a:t>virtsa-ainetta</a:t>
            </a:r>
            <a:r>
              <a:rPr lang="fi-FI" sz="2800" b="1" dirty="0"/>
              <a:t> </a:t>
            </a:r>
            <a:r>
              <a:rPr lang="fi-FI" sz="2800" dirty="0"/>
              <a:t>eli </a:t>
            </a:r>
            <a:r>
              <a:rPr lang="fi-FI" sz="2800" b="1" dirty="0">
                <a:solidFill>
                  <a:srgbClr val="FF0000"/>
                </a:solidFill>
              </a:rPr>
              <a:t>ureaa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fi-FI" dirty="0"/>
              <a:t>u</a:t>
            </a:r>
            <a:r>
              <a:rPr lang="fi-FI" sz="2800" dirty="0" smtClean="0"/>
              <a:t>reaa </a:t>
            </a:r>
            <a:r>
              <a:rPr lang="fi-FI" sz="2800" dirty="0"/>
              <a:t>syntyy </a:t>
            </a:r>
            <a:r>
              <a:rPr lang="fi-FI" sz="2800" dirty="0" smtClean="0"/>
              <a:t>valkuaisaineiden aineenvaihdunnassa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fi-FI" dirty="0" smtClean="0"/>
              <a:t>urea on soluille myrkyllistä</a:t>
            </a:r>
            <a:endParaRPr lang="fi-FI" sz="2800" dirty="0" smtClean="0"/>
          </a:p>
          <a:p>
            <a:pPr marL="342900" indent="-342900">
              <a:buFont typeface="Arial"/>
              <a:buChar char="•"/>
              <a:defRPr/>
            </a:pPr>
            <a:r>
              <a:rPr lang="fi-FI" sz="2800" dirty="0" smtClean="0"/>
              <a:t>munuaiset valmistavat </a:t>
            </a:r>
            <a:r>
              <a:rPr lang="fi-FI" sz="2800" b="1" dirty="0" smtClean="0">
                <a:solidFill>
                  <a:srgbClr val="FF0000"/>
                </a:solidFill>
              </a:rPr>
              <a:t>virtsaa </a:t>
            </a:r>
            <a:r>
              <a:rPr lang="fi-FI" sz="2800" dirty="0" smtClean="0"/>
              <a:t>(1-1,5 litraa vuorokaudessa), jonka mukana urea poistuu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fi-FI" sz="2800" dirty="0" smtClean="0"/>
              <a:t>Virtsa </a:t>
            </a:r>
            <a:r>
              <a:rPr lang="fi-FI" sz="2800" dirty="0"/>
              <a:t>poistuu elimistöstä </a:t>
            </a:r>
            <a:r>
              <a:rPr lang="fi-FI" sz="2800" b="1" dirty="0" smtClean="0">
                <a:solidFill>
                  <a:srgbClr val="FF0000"/>
                </a:solidFill>
              </a:rPr>
              <a:t>virtsateitä</a:t>
            </a:r>
            <a:r>
              <a:rPr lang="fi-FI" sz="2800" dirty="0" smtClean="0"/>
              <a:t> (virtsanjohdin, virtsaputki) </a:t>
            </a:r>
            <a:r>
              <a:rPr lang="fi-FI" sz="2800" dirty="0"/>
              <a:t>pitkin</a:t>
            </a:r>
          </a:p>
          <a:p>
            <a:pPr>
              <a:defRPr/>
            </a:pPr>
            <a:endParaRPr lang="fi-FI" sz="2100" dirty="0"/>
          </a:p>
        </p:txBody>
      </p:sp>
    </p:spTree>
    <p:extLst>
      <p:ext uri="{BB962C8B-B14F-4D97-AF65-F5344CB8AC3E}">
        <p14:creationId xmlns:p14="http://schemas.microsoft.com/office/powerpoint/2010/main" val="16230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0634" y="273685"/>
            <a:ext cx="10515600" cy="1790246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 smtClean="0"/>
              <a:t>MUNUAISET TEKEVÄT MUUTAKIN KUIN KUONA-AINEIDEN POISTOA</a:t>
            </a:r>
            <a:br>
              <a:rPr lang="fi-FI" dirty="0" smtClean="0"/>
            </a:br>
            <a:r>
              <a:rPr lang="fi-FI" dirty="0" smtClean="0">
                <a:hlinkClick r:id="rId2"/>
              </a:rPr>
              <a:t>Supersankarimunuainen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94844" y="2433946"/>
            <a:ext cx="5802312" cy="412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i-FI" altLang="fi-FI" b="1" dirty="0" smtClean="0"/>
              <a:t>VIRTSA SISÄLTÄÄ</a:t>
            </a:r>
            <a:endParaRPr lang="fi-FI" altLang="fi-FI" b="1" dirty="0" smtClean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sz="4000" dirty="0" smtClean="0"/>
              <a:t> 95</a:t>
            </a:r>
            <a:r>
              <a:rPr lang="fi-FI" altLang="fi-FI" sz="4000" dirty="0"/>
              <a:t>% vettä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4000" dirty="0" smtClean="0"/>
              <a:t> typpipitoisia </a:t>
            </a:r>
            <a:r>
              <a:rPr lang="fi-FI" altLang="fi-FI" sz="4000" dirty="0"/>
              <a:t>kuona-aineita (</a:t>
            </a:r>
            <a:r>
              <a:rPr lang="fi-FI" altLang="fi-FI" sz="4000" dirty="0" smtClean="0"/>
              <a:t>urea)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4000" dirty="0" smtClean="0"/>
              <a:t> suoloja </a:t>
            </a:r>
            <a:r>
              <a:rPr lang="fi-FI" altLang="fi-FI" sz="4000" dirty="0"/>
              <a:t>(mm. NaCl)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4000" dirty="0" smtClean="0"/>
              <a:t> hormonien </a:t>
            </a:r>
            <a:r>
              <a:rPr lang="fi-FI" altLang="fi-FI" sz="4000" dirty="0"/>
              <a:t>ja lääkeaineiden hajoamistuotteita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4000" dirty="0" smtClean="0"/>
              <a:t> ei </a:t>
            </a:r>
            <a:r>
              <a:rPr lang="fi-FI" altLang="fi-FI" sz="4000" dirty="0"/>
              <a:t>proteiineja, glukoosia, verta, bakteereita</a:t>
            </a:r>
            <a:r>
              <a:rPr lang="fi-FI" altLang="fi-FI" sz="4000" dirty="0" smtClean="0"/>
              <a:t>! (jos näitä on, se on usein merkki jostakin sairaudesta)</a:t>
            </a:r>
            <a:endParaRPr lang="fi-FI" altLang="fi-FI" sz="4000" dirty="0"/>
          </a:p>
        </p:txBody>
      </p:sp>
      <p:sp>
        <p:nvSpPr>
          <p:cNvPr id="233476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643FF6-8978-4831-8A12-28F734812168}" type="datetime1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13.5.2020</a:t>
            </a:fld>
            <a:endParaRPr lang="fi-FI" altLang="fi-FI" sz="1400"/>
          </a:p>
        </p:txBody>
      </p:sp>
      <p:sp>
        <p:nvSpPr>
          <p:cNvPr id="233477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Sakari Valtiala</a:t>
            </a:r>
          </a:p>
        </p:txBody>
      </p:sp>
      <p:sp>
        <p:nvSpPr>
          <p:cNvPr id="233478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BA3C01-2B0D-4ADB-8A76-B1D538183AB2}" type="slidenum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fi-FI" altLang="fi-FI" sz="1400"/>
          </a:p>
        </p:txBody>
      </p:sp>
    </p:spTree>
    <p:extLst>
      <p:ext uri="{BB962C8B-B14F-4D97-AF65-F5344CB8AC3E}">
        <p14:creationId xmlns:p14="http://schemas.microsoft.com/office/powerpoint/2010/main" val="84609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Otsikko 1"/>
          <p:cNvSpPr>
            <a:spLocks noGrp="1" noChangeArrowheads="1"/>
          </p:cNvSpPr>
          <p:nvPr>
            <p:ph type="title"/>
          </p:nvPr>
        </p:nvSpPr>
        <p:spPr>
          <a:xfrm>
            <a:off x="653143" y="152401"/>
            <a:ext cx="9744891" cy="1260475"/>
          </a:xfrm>
        </p:spPr>
        <p:txBody>
          <a:bodyPr>
            <a:normAutofit fontScale="90000"/>
          </a:bodyPr>
          <a:lstStyle/>
          <a:p>
            <a:pPr algn="ctr"/>
            <a:r>
              <a:rPr lang="fi-FI" altLang="fi-FI" b="1" dirty="0" smtClean="0">
                <a:solidFill>
                  <a:srgbClr val="862B7C"/>
                </a:solidFill>
                <a:latin typeface="Myriad Pro Semibold"/>
                <a:ea typeface="Myriad Pro Semibold"/>
                <a:cs typeface="Myriad Pro Semibold"/>
              </a:rPr>
              <a:t>Maksalla on monia </a:t>
            </a:r>
            <a:r>
              <a:rPr lang="fi-FI" altLang="fi-FI" b="1" dirty="0" smtClean="0">
                <a:solidFill>
                  <a:srgbClr val="862B7C"/>
                </a:solidFill>
                <a:latin typeface="Myriad Pro Semibold"/>
                <a:ea typeface="Myriad Pro Semibold"/>
                <a:cs typeface="Myriad Pro Semibold"/>
              </a:rPr>
              <a:t>tehtäviä</a:t>
            </a:r>
            <a:br>
              <a:rPr lang="fi-FI" altLang="fi-FI" b="1" dirty="0" smtClean="0">
                <a:solidFill>
                  <a:srgbClr val="862B7C"/>
                </a:solidFill>
                <a:latin typeface="Myriad Pro Semibold"/>
                <a:ea typeface="Myriad Pro Semibold"/>
                <a:cs typeface="Myriad Pro Semibold"/>
              </a:rPr>
            </a:br>
            <a:r>
              <a:rPr lang="fi-FI" altLang="fi-FI" b="1" dirty="0" smtClean="0">
                <a:solidFill>
                  <a:srgbClr val="862B7C"/>
                </a:solidFill>
                <a:latin typeface="Myriad Pro Semibold"/>
                <a:ea typeface="Myriad Pro Semibold"/>
                <a:cs typeface="Myriad Pro Semibold"/>
                <a:hlinkClick r:id="rId2"/>
              </a:rPr>
              <a:t>video: Maksan tehtävät</a:t>
            </a:r>
            <a:endParaRPr lang="fi-FI" altLang="fi-FI" dirty="0" smtClean="0">
              <a:solidFill>
                <a:srgbClr val="862B7C"/>
              </a:solidFill>
            </a:endParaRPr>
          </a:p>
        </p:txBody>
      </p:sp>
      <p:sp>
        <p:nvSpPr>
          <p:cNvPr id="239619" name="Sisällön paikkamerkki 2"/>
          <p:cNvSpPr>
            <a:spLocks noGrp="1" noChangeArrowheads="1"/>
          </p:cNvSpPr>
          <p:nvPr>
            <p:ph idx="1"/>
          </p:nvPr>
        </p:nvSpPr>
        <p:spPr>
          <a:xfrm>
            <a:off x="1860913" y="2412547"/>
            <a:ext cx="8280400" cy="3292475"/>
          </a:xfrm>
        </p:spPr>
        <p:txBody>
          <a:bodyPr>
            <a:normAutofit/>
          </a:bodyPr>
          <a:lstStyle/>
          <a:p>
            <a:r>
              <a:rPr lang="fi-FI" altLang="fi-FI" sz="4000" dirty="0" smtClean="0"/>
              <a:t>Maksa hajottaa, muokkaa ja varastoi elimistön aineenvaihduntareaktioissa syntyneitä aineita</a:t>
            </a:r>
          </a:p>
          <a:p>
            <a:r>
              <a:rPr lang="fi-FI" altLang="fi-FI" sz="4000" dirty="0" smtClean="0"/>
              <a:t> Maksa säätelee elimistön sisäistä tasapainoa</a:t>
            </a:r>
          </a:p>
        </p:txBody>
      </p:sp>
    </p:spTree>
    <p:extLst>
      <p:ext uri="{BB962C8B-B14F-4D97-AF65-F5344CB8AC3E}">
        <p14:creationId xmlns:p14="http://schemas.microsoft.com/office/powerpoint/2010/main" val="377464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Otsikk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i-FI" altLang="fi-FI" smtClean="0"/>
          </a:p>
        </p:txBody>
      </p:sp>
      <p:pic>
        <p:nvPicPr>
          <p:cNvPr id="240643" name="Sisällön paikkamerkki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6388" y="169863"/>
            <a:ext cx="6500812" cy="6888162"/>
          </a:xfrm>
        </p:spPr>
      </p:pic>
      <p:sp>
        <p:nvSpPr>
          <p:cNvPr id="240644" name="Dian numeron paikkamerkki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3F1613-A42D-44DF-A4EE-DD29806B1AB8}" type="slidenum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fi-FI" altLang="fi-FI" sz="1400"/>
          </a:p>
        </p:txBody>
      </p:sp>
    </p:spTree>
    <p:extLst>
      <p:ext uri="{BB962C8B-B14F-4D97-AF65-F5344CB8AC3E}">
        <p14:creationId xmlns:p14="http://schemas.microsoft.com/office/powerpoint/2010/main" val="2360466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Otsikko 1"/>
          <p:cNvSpPr>
            <a:spLocks noGrp="1" noChangeArrowheads="1"/>
          </p:cNvSpPr>
          <p:nvPr>
            <p:ph type="title"/>
          </p:nvPr>
        </p:nvSpPr>
        <p:spPr>
          <a:xfrm>
            <a:off x="212951" y="2650083"/>
            <a:ext cx="3165476" cy="828675"/>
          </a:xfrm>
        </p:spPr>
        <p:txBody>
          <a:bodyPr/>
          <a:lstStyle/>
          <a:p>
            <a:r>
              <a:rPr lang="fi-FI" altLang="fi-FI" b="1" dirty="0" smtClean="0">
                <a:solidFill>
                  <a:srgbClr val="862B7C"/>
                </a:solidFill>
                <a:latin typeface="Myriad Pro Semibold"/>
                <a:ea typeface="Myriad Pro Semibold"/>
                <a:cs typeface="Myriad Pro Semibold"/>
              </a:rPr>
              <a:t>Tiivistelmä</a:t>
            </a:r>
            <a:endParaRPr lang="fi-FI" altLang="fi-FI" dirty="0" smtClean="0">
              <a:solidFill>
                <a:srgbClr val="862B7C"/>
              </a:solidFill>
            </a:endParaRPr>
          </a:p>
        </p:txBody>
      </p:sp>
      <p:pic>
        <p:nvPicPr>
          <p:cNvPr id="2416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5889"/>
            <a:ext cx="5791200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35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156</Words>
  <Application>Microsoft Office PowerPoint</Application>
  <PresentationFormat>Laajakuva</PresentationFormat>
  <Paragraphs>30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Myriad Pro Semibold</vt:lpstr>
      <vt:lpstr>Office-teema</vt:lpstr>
      <vt:lpstr>PowerPoint-esitys</vt:lpstr>
      <vt:lpstr>Virtsanerityselimistö</vt:lpstr>
      <vt:lpstr>MUNUAISET VALMISTAVAT VIRTSAA</vt:lpstr>
      <vt:lpstr>MUNUAISET TEKEVÄT MUUTAKIN KUIN KUONA-AINEIDEN POISTOA Supersankarimunuainen</vt:lpstr>
      <vt:lpstr>VIRTSA SISÄLTÄÄ</vt:lpstr>
      <vt:lpstr>Maksalla on monia tehtäviä video: Maksan tehtävät</vt:lpstr>
      <vt:lpstr>PowerPoint-esitys</vt:lpstr>
      <vt:lpstr>Tiivistelmä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NESTETASAPAINO JA KUONANERITYS</dc:title>
  <dc:creator>Sakari Valtiala</dc:creator>
  <cp:lastModifiedBy>Sakari Valtiala</cp:lastModifiedBy>
  <cp:revision>7</cp:revision>
  <dcterms:created xsi:type="dcterms:W3CDTF">2020-05-13T05:35:47Z</dcterms:created>
  <dcterms:modified xsi:type="dcterms:W3CDTF">2020-05-13T08:00:24Z</dcterms:modified>
</cp:coreProperties>
</file>