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9" r:id="rId3"/>
    <p:sldId id="257" r:id="rId4"/>
    <p:sldId id="270" r:id="rId5"/>
    <p:sldId id="260" r:id="rId6"/>
    <p:sldId id="261" r:id="rId7"/>
    <p:sldId id="262" r:id="rId8"/>
    <p:sldId id="263" r:id="rId9"/>
    <p:sldId id="268" r:id="rId10"/>
    <p:sldId id="274" r:id="rId11"/>
    <p:sldId id="275" r:id="rId12"/>
    <p:sldId id="276" r:id="rId13"/>
    <p:sldId id="277" r:id="rId14"/>
    <p:sldId id="287" r:id="rId15"/>
    <p:sldId id="290" r:id="rId16"/>
    <p:sldId id="298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99248-ED30-435A-977E-D4D7CCAB7F04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60279-6958-42DA-9E9F-2373B6467A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010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8F9ADE-1379-4E10-AC8C-33A76C09D181}" type="slidenum">
              <a:rPr lang="fi-FI" altLang="fi-FI" smtClean="0"/>
              <a:pPr>
                <a:spcBef>
                  <a:spcPct val="0"/>
                </a:spcBef>
              </a:pPr>
              <a:t>5</a:t>
            </a:fld>
            <a:endParaRPr lang="fi-FI" altLang="fi-FI" smtClean="0"/>
          </a:p>
        </p:txBody>
      </p:sp>
      <p:sp>
        <p:nvSpPr>
          <p:cNvPr id="276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 smtClean="0">
                <a:latin typeface="Arial" panose="020B0604020202020204" pitchFamily="34" charset="0"/>
              </a:rPr>
              <a:t>Melanosyytit ovat alun perin hermosoluja  </a:t>
            </a:r>
            <a:r>
              <a:rPr lang="fi-FI" altLang="fi-FI" smtClean="0">
                <a:latin typeface="Arial" panose="020B0604020202020204" pitchFamily="34" charset="0"/>
                <a:sym typeface="Wingdings" panose="05000000000000000000" pitchFamily="2" charset="2"/>
              </a:rPr>
              <a:t> pitkiä haaroja</a:t>
            </a:r>
            <a:endParaRPr lang="fi-FI" altLang="fi-F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Dian kuvan paikkamerkki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28058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FBF568-B109-430F-B566-E8C7EB141B3C}" type="slidenum">
              <a:rPr lang="fi-FI" altLang="fi-FI" smtClean="0"/>
              <a:pPr>
                <a:spcBef>
                  <a:spcPct val="0"/>
                </a:spcBef>
              </a:pPr>
              <a:t>8</a:t>
            </a:fld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66799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5A62-B2BF-4C28-8FDB-F3878E48C175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59C-D7BF-4D0E-91C4-8594FFDC3A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47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5A62-B2BF-4C28-8FDB-F3878E48C175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59C-D7BF-4D0E-91C4-8594FFDC3A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62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5A62-B2BF-4C28-8FDB-F3878E48C175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59C-D7BF-4D0E-91C4-8594FFDC3A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4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5A62-B2BF-4C28-8FDB-F3878E48C175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59C-D7BF-4D0E-91C4-8594FFDC3A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69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5A62-B2BF-4C28-8FDB-F3878E48C175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59C-D7BF-4D0E-91C4-8594FFDC3A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97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5A62-B2BF-4C28-8FDB-F3878E48C175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59C-D7BF-4D0E-91C4-8594FFDC3A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882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5A62-B2BF-4C28-8FDB-F3878E48C175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59C-D7BF-4D0E-91C4-8594FFDC3A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5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5A62-B2BF-4C28-8FDB-F3878E48C175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59C-D7BF-4D0E-91C4-8594FFDC3A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510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5A62-B2BF-4C28-8FDB-F3878E48C175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59C-D7BF-4D0E-91C4-8594FFDC3A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597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5A62-B2BF-4C28-8FDB-F3878E48C175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59C-D7BF-4D0E-91C4-8594FFDC3A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10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5A62-B2BF-4C28-8FDB-F3878E48C175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59C-D7BF-4D0E-91C4-8594FFDC3A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528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25A62-B2BF-4C28-8FDB-F3878E48C175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C759C-D7BF-4D0E-91C4-8594FFDC3A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9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2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Otsikko 1"/>
          <p:cNvSpPr>
            <a:spLocks noGrp="1"/>
          </p:cNvSpPr>
          <p:nvPr>
            <p:ph type="title"/>
          </p:nvPr>
        </p:nvSpPr>
        <p:spPr>
          <a:xfrm>
            <a:off x="766763" y="188913"/>
            <a:ext cx="9231313" cy="925512"/>
          </a:xfrm>
        </p:spPr>
        <p:txBody>
          <a:bodyPr>
            <a:normAutofit fontScale="90000"/>
          </a:bodyPr>
          <a:lstStyle/>
          <a:p>
            <a:r>
              <a:rPr lang="fi-FI" altLang="fi-FI" sz="3200" b="1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Iho ja limakalvot huolehtivat elimistön ulkoisesta puolustuksesta</a:t>
            </a:r>
            <a:endParaRPr lang="fi-FI" altLang="fi-FI" sz="3200">
              <a:solidFill>
                <a:srgbClr val="862B7C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8720" y="1341437"/>
            <a:ext cx="4945380" cy="50724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i-FI" dirty="0" smtClean="0"/>
              <a:t>Ulkoinen puolustus </a:t>
            </a:r>
            <a:r>
              <a:rPr lang="fi-FI" u="sng" dirty="0" smtClean="0">
                <a:solidFill>
                  <a:srgbClr val="FF0000"/>
                </a:solidFill>
              </a:rPr>
              <a:t>estää mikrobien pääsyn elimistöön</a:t>
            </a:r>
          </a:p>
          <a:p>
            <a:pPr>
              <a:defRPr/>
            </a:pPr>
            <a:r>
              <a:rPr lang="fi-FI" dirty="0" smtClean="0"/>
              <a:t>Ihon tiivis orvaskesi ja iholla elävien vaarattomien bakteerien aikaansaama </a:t>
            </a:r>
            <a:r>
              <a:rPr lang="fi-FI" u="sng" dirty="0" smtClean="0"/>
              <a:t>syrjäyttävä kilpailu</a:t>
            </a:r>
          </a:p>
          <a:p>
            <a:pPr>
              <a:defRPr/>
            </a:pPr>
            <a:r>
              <a:rPr lang="fi-FI" dirty="0" smtClean="0"/>
              <a:t>limakalvot</a:t>
            </a:r>
          </a:p>
          <a:p>
            <a:pPr>
              <a:defRPr/>
            </a:pPr>
            <a:r>
              <a:rPr lang="fi-FI" dirty="0"/>
              <a:t>r</a:t>
            </a:r>
            <a:r>
              <a:rPr lang="fi-FI" dirty="0" smtClean="0"/>
              <a:t>uuansulatuskanavan entsyymit</a:t>
            </a:r>
          </a:p>
          <a:p>
            <a:pPr>
              <a:defRPr/>
            </a:pPr>
            <a:r>
              <a:rPr lang="fi-FI" dirty="0"/>
              <a:t>h</a:t>
            </a:r>
            <a:r>
              <a:rPr lang="fi-FI" dirty="0" smtClean="0"/>
              <a:t>appamuus</a:t>
            </a:r>
          </a:p>
          <a:p>
            <a:pPr>
              <a:defRPr/>
            </a:pPr>
            <a:r>
              <a:rPr lang="fi-FI" dirty="0"/>
              <a:t>s</a:t>
            </a:r>
            <a:r>
              <a:rPr lang="fi-FI" dirty="0" smtClean="0"/>
              <a:t>ylki ja kyynelneste</a:t>
            </a:r>
          </a:p>
          <a:p>
            <a:pPr>
              <a:defRPr/>
            </a:pPr>
            <a:r>
              <a:rPr lang="fi-FI" dirty="0"/>
              <a:t>i</a:t>
            </a:r>
            <a:r>
              <a:rPr lang="fi-FI" dirty="0" smtClean="0"/>
              <a:t>hon hiki- ja talirauhaset</a:t>
            </a:r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 smtClean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 smtClean="0"/>
          </a:p>
        </p:txBody>
      </p:sp>
      <p:pic>
        <p:nvPicPr>
          <p:cNvPr id="29184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"/>
          <a:stretch>
            <a:fillRect/>
          </a:stretch>
        </p:blipFill>
        <p:spPr bwMode="auto">
          <a:xfrm>
            <a:off x="6672263" y="1022350"/>
            <a:ext cx="382905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Otsikko 1"/>
          <p:cNvSpPr>
            <a:spLocks noGrp="1"/>
          </p:cNvSpPr>
          <p:nvPr>
            <p:ph type="title"/>
          </p:nvPr>
        </p:nvSpPr>
        <p:spPr>
          <a:xfrm>
            <a:off x="1703389" y="188913"/>
            <a:ext cx="3165475" cy="755650"/>
          </a:xfrm>
        </p:spPr>
        <p:txBody>
          <a:bodyPr/>
          <a:lstStyle/>
          <a:p>
            <a:r>
              <a:rPr lang="fi-FI" altLang="fi-FI" b="1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Tiivistelmä</a:t>
            </a:r>
            <a:endParaRPr lang="fi-FI" altLang="fi-FI" smtClean="0">
              <a:solidFill>
                <a:srgbClr val="862B7C"/>
              </a:solidFill>
            </a:endParaRPr>
          </a:p>
        </p:txBody>
      </p:sp>
      <p:pic>
        <p:nvPicPr>
          <p:cNvPr id="292867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77" y="0"/>
            <a:ext cx="9317349" cy="68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1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4" name="Rectangle 4">
            <a:extLst>
              <a:ext uri="{FF2B5EF4-FFF2-40B4-BE49-F238E27FC236}">
                <a16:creationId xmlns:a16="http://schemas.microsoft.com/office/drawing/2014/main" id="{65ED35E4-B5AC-4C56-B460-BFD27648DA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8214" y="1511300"/>
            <a:ext cx="7991475" cy="2273300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 smtClean="0"/>
              <a:t>SISÄINEN PUOLUSTUS</a:t>
            </a:r>
            <a:endParaRPr lang="fi-FI" dirty="0"/>
          </a:p>
        </p:txBody>
      </p:sp>
      <p:sp>
        <p:nvSpPr>
          <p:cNvPr id="293891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C4929F-D4F3-4116-9DA4-22E2309683C3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20.5.2020</a:t>
            </a:fld>
            <a:endParaRPr lang="fi-FI" altLang="fi-FI" sz="1400"/>
          </a:p>
        </p:txBody>
      </p:sp>
      <p:sp>
        <p:nvSpPr>
          <p:cNvPr id="293892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293893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85F7A2-940F-41F5-9629-6F263A3D70E8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313858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/>
        </p:nvSpPr>
        <p:spPr>
          <a:xfrm>
            <a:off x="862149" y="241843"/>
            <a:ext cx="10110651" cy="7802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fi-FI" sz="4000" b="1" dirty="0">
                <a:solidFill>
                  <a:srgbClr val="FF0000"/>
                </a:solidFill>
              </a:rPr>
              <a:t>Immuniteetti</a:t>
            </a:r>
            <a:r>
              <a:rPr lang="fi-FI" sz="4000" dirty="0"/>
              <a:t> eli vastustuskyky = elimistön kyky puolustautua taudinaiheuttajia vastaan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fi-FI" sz="4000" dirty="0"/>
              <a:t>Puolustuskeinot:</a:t>
            </a:r>
          </a:p>
          <a:p>
            <a:pPr>
              <a:defRPr/>
            </a:pPr>
            <a:r>
              <a:rPr lang="fi-FI" sz="4000" dirty="0"/>
              <a:t>	1. ulkoinen puolustus</a:t>
            </a:r>
          </a:p>
          <a:p>
            <a:pPr>
              <a:defRPr/>
            </a:pPr>
            <a:r>
              <a:rPr lang="fi-FI" sz="4000" dirty="0"/>
              <a:t>	2. sisäinen puolustus</a:t>
            </a:r>
          </a:p>
          <a:p>
            <a:pPr>
              <a:defRPr/>
            </a:pPr>
            <a:r>
              <a:rPr lang="fi-FI" sz="4000" dirty="0"/>
              <a:t>		- synnynnäinen immuniteetti</a:t>
            </a:r>
          </a:p>
          <a:p>
            <a:pPr>
              <a:defRPr/>
            </a:pPr>
            <a:r>
              <a:rPr lang="fi-FI" sz="4000" dirty="0"/>
              <a:t>		- hankittu immuniteetti</a:t>
            </a:r>
          </a:p>
          <a:p>
            <a:pPr>
              <a:defRPr/>
            </a:pPr>
            <a:r>
              <a:rPr lang="fi-FI" sz="4000" dirty="0"/>
              <a:t>		- perustuu valkosolujen toimintaan</a:t>
            </a:r>
          </a:p>
          <a:p>
            <a:pPr>
              <a:defRPr/>
            </a:pPr>
            <a:r>
              <a:rPr lang="fi-FI" sz="4000" dirty="0"/>
              <a:t>		- immuunivaste= eri valkosolutyyppien 		reaktiot taudinaiheuttajiin</a:t>
            </a:r>
          </a:p>
          <a:p>
            <a:pPr>
              <a:defRPr/>
            </a:pPr>
            <a:endParaRPr lang="fi-FI" sz="4000" dirty="0"/>
          </a:p>
          <a:p>
            <a:pPr>
              <a:defRPr/>
            </a:pPr>
            <a:endParaRPr lang="fi-FI" sz="4000" dirty="0"/>
          </a:p>
          <a:p>
            <a:pPr marL="342900" indent="-342900">
              <a:buFont typeface="Arial" charset="0"/>
              <a:buChar char="•"/>
              <a:defRPr/>
            </a:pPr>
            <a:endParaRPr lang="fi-FI" sz="2100" dirty="0"/>
          </a:p>
        </p:txBody>
      </p:sp>
    </p:spTree>
    <p:extLst>
      <p:ext uri="{BB962C8B-B14F-4D97-AF65-F5344CB8AC3E}">
        <p14:creationId xmlns:p14="http://schemas.microsoft.com/office/powerpoint/2010/main" val="22839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7360" y="234224"/>
            <a:ext cx="8409941" cy="6672366"/>
          </a:xfrm>
        </p:spPr>
      </p:pic>
      <p:sp>
        <p:nvSpPr>
          <p:cNvPr id="305155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2F97F7-7189-4A02-BE97-F5ABE8510B4E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20.5.2020</a:t>
            </a:fld>
            <a:endParaRPr lang="fi-FI" altLang="fi-FI" sz="1400"/>
          </a:p>
        </p:txBody>
      </p:sp>
      <p:sp>
        <p:nvSpPr>
          <p:cNvPr id="305156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305157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43D576-7A16-4945-B6F1-06C4BA8F8999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428686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63750" y="260350"/>
            <a:ext cx="6870700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i-FI" b="1" dirty="0" smtClean="0">
                <a:solidFill>
                  <a:srgbClr val="862B7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Allergiassa elimistön immunologinen järjestelmä reagoi liian voimakkaasti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52651" y="2227263"/>
            <a:ext cx="8114755" cy="42780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b="1" dirty="0" smtClean="0">
                <a:solidFill>
                  <a:srgbClr val="FF0000"/>
                </a:solidFill>
              </a:rPr>
              <a:t>Allergeeni</a:t>
            </a:r>
            <a:r>
              <a:rPr lang="fi-FI" dirty="0" smtClean="0"/>
              <a:t> on allergiaa aiheuttava aine. Esimerkiksi siitepöly, eläinten hilse.</a:t>
            </a:r>
          </a:p>
          <a:p>
            <a:pPr>
              <a:defRPr/>
            </a:pPr>
            <a:r>
              <a:rPr lang="fi-FI" b="1" dirty="0" smtClean="0">
                <a:solidFill>
                  <a:srgbClr val="FF0000"/>
                </a:solidFill>
              </a:rPr>
              <a:t>Välitön allerginen reaktio</a:t>
            </a:r>
            <a:r>
              <a:rPr lang="fi-FI" dirty="0" smtClean="0"/>
              <a:t>: allergeeni ja vasta-aine reagoivat keskenään</a:t>
            </a:r>
            <a:r>
              <a:rPr lang="fi-FI" dirty="0" smtClean="0"/>
              <a:t>. Esimerkiksi siitepölystä johtuva nuha ja aivastelu.</a:t>
            </a:r>
            <a:endParaRPr lang="fi-FI" dirty="0" smtClean="0"/>
          </a:p>
          <a:p>
            <a:pPr>
              <a:defRPr/>
            </a:pPr>
            <a:r>
              <a:rPr lang="fi-FI" b="1" dirty="0" smtClean="0">
                <a:solidFill>
                  <a:srgbClr val="FF0000"/>
                </a:solidFill>
              </a:rPr>
              <a:t>Viivästynyt allerginen reaktio</a:t>
            </a:r>
            <a:r>
              <a:rPr lang="fi-FI" dirty="0" smtClean="0"/>
              <a:t>: </a:t>
            </a:r>
            <a:r>
              <a:rPr lang="fi-FI" dirty="0" smtClean="0"/>
              <a:t>Esimerkiksi </a:t>
            </a:r>
            <a:r>
              <a:rPr lang="fi-FI" dirty="0" smtClean="0"/>
              <a:t>nikkeliallergia.</a:t>
            </a:r>
          </a:p>
          <a:p>
            <a:pPr marL="0" indent="0">
              <a:buNone/>
              <a:defRPr/>
            </a:pPr>
            <a:r>
              <a:rPr lang="fi-FI" dirty="0" smtClean="0"/>
              <a:t>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25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 </a:t>
            </a:r>
          </a:p>
        </p:txBody>
      </p:sp>
      <p:pic>
        <p:nvPicPr>
          <p:cNvPr id="316419" name="Picture 4" descr="taudinaiheuttaj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9" y="176214"/>
            <a:ext cx="5229225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04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0891" y="597715"/>
            <a:ext cx="10596155" cy="565939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sz="9800" b="1" dirty="0" smtClean="0"/>
              <a:t>Ihmisessä on bakteereita 10 x enemmän kuin ruumiin omia soluja</a:t>
            </a:r>
          </a:p>
          <a:p>
            <a:r>
              <a:rPr lang="fi-FI" sz="5600" dirty="0" smtClean="0"/>
              <a:t>ilman bakteereita emme tulisi toimeen.</a:t>
            </a:r>
          </a:p>
          <a:p>
            <a:pPr marL="0" indent="0">
              <a:buNone/>
            </a:pPr>
            <a:r>
              <a:rPr lang="fi-FI" sz="6400" b="1" dirty="0" smtClean="0"/>
              <a:t>Bakteerit asuvat</a:t>
            </a:r>
          </a:p>
          <a:p>
            <a:pPr marL="0" indent="0">
              <a:buNone/>
            </a:pPr>
            <a:r>
              <a:rPr lang="fi-FI" sz="7200" dirty="0" smtClean="0"/>
              <a:t>1. sieraimissa</a:t>
            </a:r>
          </a:p>
          <a:p>
            <a:r>
              <a:rPr lang="fi-FI" sz="7200" dirty="0" smtClean="0"/>
              <a:t>sieraimissa elävät </a:t>
            </a:r>
            <a:r>
              <a:rPr lang="fi-FI" sz="7200" spc="300" dirty="0" smtClean="0">
                <a:solidFill>
                  <a:srgbClr val="FF0000"/>
                </a:solidFill>
              </a:rPr>
              <a:t>hyvät bakteerit (2264 lajia) </a:t>
            </a:r>
            <a:r>
              <a:rPr lang="fi-FI" sz="7200" dirty="0" smtClean="0"/>
              <a:t>vievät tilaa pahoilta taudinaiheuttajabakteereilta</a:t>
            </a:r>
          </a:p>
          <a:p>
            <a:pPr marL="0" indent="0">
              <a:buNone/>
            </a:pPr>
            <a:r>
              <a:rPr lang="fi-FI" sz="7200" dirty="0" smtClean="0"/>
              <a:t>2. suussa</a:t>
            </a:r>
          </a:p>
          <a:p>
            <a:r>
              <a:rPr lang="fi-FI" sz="7200" dirty="0" smtClean="0"/>
              <a:t>suussa elävät </a:t>
            </a:r>
            <a:r>
              <a:rPr lang="fi-FI" sz="7200" spc="300" dirty="0" smtClean="0">
                <a:solidFill>
                  <a:srgbClr val="FF0000"/>
                </a:solidFill>
              </a:rPr>
              <a:t>hyvät bakteerit (7947 lajia) </a:t>
            </a:r>
            <a:r>
              <a:rPr lang="fi-FI" sz="7200" dirty="0" smtClean="0"/>
              <a:t>pitävät kariesta aiheuttavan bakteerin kurissa</a:t>
            </a:r>
          </a:p>
          <a:p>
            <a:pPr marL="0" indent="0">
              <a:buNone/>
            </a:pPr>
            <a:r>
              <a:rPr lang="fi-FI" sz="7200" dirty="0" smtClean="0"/>
              <a:t>3. paksusuolessa</a:t>
            </a:r>
          </a:p>
          <a:p>
            <a:r>
              <a:rPr lang="fi-FI" sz="7200" dirty="0" smtClean="0"/>
              <a:t>paksusuolessa elävät </a:t>
            </a:r>
            <a:r>
              <a:rPr lang="fi-FI" sz="7200" spc="300" dirty="0" smtClean="0">
                <a:solidFill>
                  <a:srgbClr val="FF0000"/>
                </a:solidFill>
              </a:rPr>
              <a:t>hyvät bakteerit (33 627 lajia) </a:t>
            </a:r>
            <a:r>
              <a:rPr lang="fi-FI" sz="7200" dirty="0" smtClean="0"/>
              <a:t>syövät hiilihydraatteja ja muuttavat niitä elimistön helpommin hyödynnettäviksi sokereiksi</a:t>
            </a:r>
          </a:p>
          <a:p>
            <a:r>
              <a:rPr lang="fi-FI" sz="7200" dirty="0" smtClean="0"/>
              <a:t>suoliston bakteerit painavat yhteensä jopa 1,5 kiloa</a:t>
            </a:r>
          </a:p>
          <a:p>
            <a:pPr marL="0" indent="0">
              <a:buNone/>
            </a:pPr>
            <a:r>
              <a:rPr lang="fi-FI" sz="7200" dirty="0" smtClean="0"/>
              <a:t>4. korvantauksilla</a:t>
            </a:r>
          </a:p>
          <a:p>
            <a:r>
              <a:rPr lang="fi-FI" sz="7200" dirty="0" smtClean="0"/>
              <a:t>korvantaustojen </a:t>
            </a:r>
            <a:r>
              <a:rPr lang="fi-FI" sz="7200" spc="300" dirty="0" smtClean="0">
                <a:solidFill>
                  <a:srgbClr val="FF0000"/>
                </a:solidFill>
              </a:rPr>
              <a:t>hyvät bakteerit (2359 lajia) </a:t>
            </a:r>
            <a:r>
              <a:rPr lang="fi-FI" sz="7200" dirty="0" smtClean="0"/>
              <a:t>estävät haitallisten mikrobien kasvua</a:t>
            </a:r>
          </a:p>
          <a:p>
            <a:pPr marL="0" indent="0">
              <a:buNone/>
            </a:pPr>
            <a:r>
              <a:rPr lang="fi-FI" sz="7200" dirty="0" smtClean="0"/>
              <a:t>5. navassa</a:t>
            </a:r>
          </a:p>
          <a:p>
            <a:r>
              <a:rPr lang="fi-FI" sz="7200" dirty="0" smtClean="0"/>
              <a:t>navassa </a:t>
            </a:r>
            <a:r>
              <a:rPr lang="fi-FI" sz="7200" spc="300" dirty="0" smtClean="0">
                <a:solidFill>
                  <a:srgbClr val="FF0000"/>
                </a:solidFill>
              </a:rPr>
              <a:t>elävät hyvät bakteerit (2368 lajia)</a:t>
            </a:r>
            <a:r>
              <a:rPr lang="fi-FI" sz="7200" dirty="0" smtClean="0"/>
              <a:t>osallistuvat tulehdusten hillitsemiseen</a:t>
            </a:r>
          </a:p>
          <a:p>
            <a:pPr marL="0" indent="0">
              <a:buNone/>
            </a:pPr>
            <a:r>
              <a:rPr lang="fi-FI" sz="7200" dirty="0" smtClean="0"/>
              <a:t>6. sukupuolielimissä</a:t>
            </a:r>
          </a:p>
          <a:p>
            <a:r>
              <a:rPr lang="fi-FI" sz="7200" dirty="0" smtClean="0"/>
              <a:t>naisen </a:t>
            </a:r>
            <a:r>
              <a:rPr lang="fi-FI" sz="7200" spc="300" dirty="0" smtClean="0">
                <a:solidFill>
                  <a:srgbClr val="FF0000"/>
                </a:solidFill>
              </a:rPr>
              <a:t>emättimen bakteerit (2062 lajia) </a:t>
            </a:r>
            <a:r>
              <a:rPr lang="fi-FI" sz="7200" dirty="0" smtClean="0"/>
              <a:t>huolehtivat limakalvon happamuudesta ja häätävät haitalliset mikrobit</a:t>
            </a:r>
          </a:p>
        </p:txBody>
      </p:sp>
    </p:spTree>
    <p:extLst>
      <p:ext uri="{BB962C8B-B14F-4D97-AF65-F5344CB8AC3E}">
        <p14:creationId xmlns:p14="http://schemas.microsoft.com/office/powerpoint/2010/main" val="16022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8" name="Rectangle 4">
            <a:extLst>
              <a:ext uri="{FF2B5EF4-FFF2-40B4-BE49-F238E27FC236}">
                <a16:creationId xmlns:a16="http://schemas.microsoft.com/office/drawing/2014/main" id="{57822722-8001-4A4F-9D31-923F7E67FD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0080" y="2011680"/>
            <a:ext cx="9682639" cy="4344670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IHO – ”ELÄVÄ RAJA</a:t>
            </a:r>
            <a:r>
              <a:rPr lang="fi-FI" dirty="0" smtClean="0"/>
              <a:t>”</a:t>
            </a:r>
            <a:br>
              <a:rPr lang="fi-FI" dirty="0" smtClean="0"/>
            </a:br>
            <a:r>
              <a:rPr lang="fi-FI" altLang="fi-FI" dirty="0" smtClean="0"/>
              <a:t>SUURIN ELIN</a:t>
            </a:r>
            <a:br>
              <a:rPr lang="fi-FI" altLang="fi-FI" dirty="0" smtClean="0"/>
            </a:br>
            <a:r>
              <a:rPr lang="fi-FI" altLang="fi-FI" dirty="0" smtClean="0"/>
              <a:t/>
            </a:r>
            <a:br>
              <a:rPr lang="fi-FI" altLang="fi-FI" dirty="0" smtClean="0"/>
            </a:br>
            <a:r>
              <a:rPr lang="fi-FI" altLang="fi-FI" dirty="0" smtClean="0"/>
              <a:t>- </a:t>
            </a:r>
            <a:r>
              <a:rPr lang="fi-FI" altLang="fi-FI" sz="4000" dirty="0" smtClean="0"/>
              <a:t>JOPA 20% IHMISEN MASSASTA</a:t>
            </a:r>
            <a:br>
              <a:rPr lang="fi-FI" altLang="fi-FI" sz="4000" dirty="0" smtClean="0"/>
            </a:br>
            <a:r>
              <a:rPr lang="fi-FI" altLang="fi-FI" sz="4000" dirty="0" smtClean="0"/>
              <a:t>- 1.5-2 m</a:t>
            </a:r>
            <a:r>
              <a:rPr lang="en-US" altLang="fi-FI" sz="4000" dirty="0" smtClean="0"/>
              <a:t>²</a:t>
            </a:r>
            <a:br>
              <a:rPr lang="en-US" altLang="fi-FI" sz="4000" dirty="0" smtClean="0"/>
            </a:br>
            <a:endParaRPr lang="fi-FI" sz="4000" dirty="0"/>
          </a:p>
        </p:txBody>
      </p:sp>
      <p:sp>
        <p:nvSpPr>
          <p:cNvPr id="272387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6B2A5C-EE0A-45AA-A788-7CB560FCC88E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20.5.2020</a:t>
            </a:fld>
            <a:endParaRPr lang="fi-FI" altLang="fi-FI" sz="1400" dirty="0"/>
          </a:p>
        </p:txBody>
      </p:sp>
      <p:sp>
        <p:nvSpPr>
          <p:cNvPr id="272388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 dirty="0"/>
              <a:t>Sakari Valtiala</a:t>
            </a:r>
          </a:p>
        </p:txBody>
      </p:sp>
      <p:sp>
        <p:nvSpPr>
          <p:cNvPr id="272389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AC0894-D408-41CD-BC9A-DEE06FBAD9B0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fi-FI" altLang="fi-FI" sz="1400" dirty="0"/>
          </a:p>
        </p:txBody>
      </p:sp>
      <p:pic>
        <p:nvPicPr>
          <p:cNvPr id="272390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31800"/>
            <a:ext cx="76628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69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Otsikko 1"/>
          <p:cNvSpPr>
            <a:spLocks noGrp="1"/>
          </p:cNvSpPr>
          <p:nvPr>
            <p:ph type="title"/>
          </p:nvPr>
        </p:nvSpPr>
        <p:spPr>
          <a:xfrm>
            <a:off x="1703388" y="47625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fi-FI" altLang="fi-FI" b="1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Iho muodostuu kahdesta kerroksesta ja ihonalaiskerroksesta</a:t>
            </a:r>
            <a:endParaRPr lang="fi-FI" altLang="fi-FI" smtClean="0">
              <a:solidFill>
                <a:srgbClr val="862B7C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52651" y="2352676"/>
            <a:ext cx="3611563" cy="329247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fi-FI" sz="5200" b="1" dirty="0" smtClean="0">
                <a:solidFill>
                  <a:srgbClr val="FF0000"/>
                </a:solidFill>
              </a:rPr>
              <a:t>Orvaskesi</a:t>
            </a:r>
            <a:r>
              <a:rPr lang="fi-FI" sz="5200" dirty="0" smtClean="0"/>
              <a:t>:</a:t>
            </a:r>
          </a:p>
          <a:p>
            <a:pPr lvl="1">
              <a:defRPr/>
            </a:pPr>
            <a:r>
              <a:rPr lang="fi-FI" dirty="0" smtClean="0"/>
              <a:t>uloimmat, kuolleet solut muodostavat marraskeden</a:t>
            </a:r>
          </a:p>
          <a:p>
            <a:pPr lvl="1">
              <a:defRPr/>
            </a:pPr>
            <a:r>
              <a:rPr lang="fi-FI" dirty="0" smtClean="0"/>
              <a:t>tyvikerroksessa muodostuu koko ajan uusia soluja</a:t>
            </a:r>
          </a:p>
          <a:p>
            <a:pPr>
              <a:defRPr/>
            </a:pPr>
            <a:r>
              <a:rPr lang="fi-FI" sz="5700" b="1" dirty="0">
                <a:solidFill>
                  <a:srgbClr val="FF0000"/>
                </a:solidFill>
              </a:rPr>
              <a:t>V</a:t>
            </a:r>
            <a:r>
              <a:rPr lang="fi-FI" sz="5700" b="1" dirty="0" smtClean="0">
                <a:solidFill>
                  <a:srgbClr val="FF0000"/>
                </a:solidFill>
              </a:rPr>
              <a:t>erinahka</a:t>
            </a:r>
            <a:r>
              <a:rPr lang="fi-FI" sz="5700" dirty="0" smtClean="0"/>
              <a:t>:</a:t>
            </a:r>
          </a:p>
          <a:p>
            <a:pPr lvl="1">
              <a:defRPr/>
            </a:pPr>
            <a:r>
              <a:rPr lang="fi-FI" dirty="0"/>
              <a:t>r</a:t>
            </a:r>
            <a:r>
              <a:rPr lang="fi-FI" dirty="0" smtClean="0"/>
              <a:t>unsaasti veri- ja imusuonia</a:t>
            </a:r>
          </a:p>
          <a:p>
            <a:pPr lvl="1">
              <a:defRPr/>
            </a:pPr>
            <a:r>
              <a:rPr lang="fi-FI" dirty="0"/>
              <a:t>h</a:t>
            </a:r>
            <a:r>
              <a:rPr lang="fi-FI" dirty="0" smtClean="0"/>
              <a:t>ermosolujen haaroja ja aistireseptoreja</a:t>
            </a:r>
          </a:p>
          <a:p>
            <a:pPr lvl="1">
              <a:defRPr/>
            </a:pPr>
            <a:r>
              <a:rPr lang="fi-FI" dirty="0"/>
              <a:t>k</a:t>
            </a:r>
            <a:r>
              <a:rPr lang="fi-FI" dirty="0" smtClean="0"/>
              <a:t>ollageenia</a:t>
            </a:r>
          </a:p>
          <a:p>
            <a:pPr>
              <a:defRPr/>
            </a:pPr>
            <a:r>
              <a:rPr lang="fi-FI" sz="6400" dirty="0" smtClean="0"/>
              <a:t>Ihonalaiskerros:</a:t>
            </a:r>
          </a:p>
          <a:p>
            <a:pPr lvl="1">
              <a:defRPr/>
            </a:pPr>
            <a:r>
              <a:rPr lang="fi-FI" dirty="0" smtClean="0"/>
              <a:t>rasvakudos</a:t>
            </a:r>
          </a:p>
          <a:p>
            <a:pPr lvl="1">
              <a:defRPr/>
            </a:pPr>
            <a:endParaRPr lang="fi-FI" dirty="0" smtClean="0"/>
          </a:p>
          <a:p>
            <a:pPr lvl="1">
              <a:defRPr/>
            </a:pPr>
            <a:endParaRPr lang="fi-FI" dirty="0" smtClean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 smtClean="0"/>
          </a:p>
        </p:txBody>
      </p:sp>
      <p:pic>
        <p:nvPicPr>
          <p:cNvPr id="287748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4" y="2125664"/>
            <a:ext cx="4789487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09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 dirty="0" smtClean="0"/>
              <a:t>ORVASKESI</a:t>
            </a:r>
            <a:r>
              <a:rPr lang="fi-FI" altLang="fi-FI" dirty="0" smtClean="0"/>
              <a:t/>
            </a:r>
            <a:br>
              <a:rPr lang="fi-FI" altLang="fi-FI" dirty="0" smtClean="0"/>
            </a:br>
            <a:r>
              <a:rPr lang="fi-FI" altLang="fi-FI" sz="3200" dirty="0"/>
              <a:t>”UUSIUTUVA PINTAPANSSARI”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400" dirty="0"/>
              <a:t>Tyviosan solut jakautuvat </a:t>
            </a:r>
            <a:r>
              <a:rPr lang="fi-FI" altLang="fi-FI" sz="2400" dirty="0">
                <a:sym typeface="Wingdings" panose="05000000000000000000" pitchFamily="2" charset="2"/>
              </a:rPr>
              <a:t> kulkeutuvat pinnalle, sarveistuvat ja kuolevat (MARRASKESI)  hilseilevät</a:t>
            </a:r>
          </a:p>
          <a:p>
            <a:pPr eaLnBrk="1" hangingPunct="1">
              <a:lnSpc>
                <a:spcPct val="80000"/>
              </a:lnSpc>
            </a:pPr>
            <a:endParaRPr lang="fi-FI" altLang="fi-FI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fi-FI" altLang="fi-FI" sz="2400" dirty="0">
                <a:sym typeface="Wingdings" panose="05000000000000000000" pitchFamily="2" charset="2"/>
              </a:rPr>
              <a:t>Karvat ja kynnet sarveisainetta</a:t>
            </a:r>
          </a:p>
          <a:p>
            <a:pPr eaLnBrk="1" hangingPunct="1">
              <a:lnSpc>
                <a:spcPct val="80000"/>
              </a:lnSpc>
            </a:pPr>
            <a:endParaRPr lang="fi-FI" altLang="fi-FI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fi-FI" altLang="fi-FI" sz="2400" dirty="0">
                <a:sym typeface="Wingdings" panose="05000000000000000000" pitchFamily="2" charset="2"/>
              </a:rPr>
              <a:t>Pinnalla oma ”ihovoide” (tali, hiki) </a:t>
            </a:r>
          </a:p>
          <a:p>
            <a:pPr eaLnBrk="1" hangingPunct="1">
              <a:lnSpc>
                <a:spcPct val="80000"/>
              </a:lnSpc>
            </a:pPr>
            <a:endParaRPr lang="fi-FI" altLang="fi-FI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fi-FI" altLang="fi-FI" sz="2400" dirty="0">
                <a:sym typeface="Wingdings" panose="05000000000000000000" pitchFamily="2" charset="2"/>
              </a:rPr>
              <a:t>Värisolut (</a:t>
            </a:r>
            <a:r>
              <a:rPr lang="fi-FI" altLang="fi-FI" sz="2400" dirty="0" err="1">
                <a:sym typeface="Wingdings" panose="05000000000000000000" pitchFamily="2" charset="2"/>
              </a:rPr>
              <a:t>melanosyytit</a:t>
            </a:r>
            <a:r>
              <a:rPr lang="fi-FI" altLang="fi-FI" sz="2400">
                <a:sym typeface="Wingdings" panose="05000000000000000000" pitchFamily="2" charset="2"/>
              </a:rPr>
              <a:t>) valmistavat väriainetta (melaniinia), joka suojaa UV-säteilyltä</a:t>
            </a:r>
            <a:endParaRPr lang="fi-FI" altLang="fi-FI" sz="2400"/>
          </a:p>
        </p:txBody>
      </p:sp>
      <p:sp>
        <p:nvSpPr>
          <p:cNvPr id="275460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0F3F18-6AA5-4030-ADE5-300681C3776A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20.5.2020</a:t>
            </a:fld>
            <a:endParaRPr lang="fi-FI" altLang="fi-FI" sz="1400"/>
          </a:p>
        </p:txBody>
      </p:sp>
      <p:sp>
        <p:nvSpPr>
          <p:cNvPr id="275461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275462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016739-2C05-4437-90D5-43A54C9FD4AD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359271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4" descr="i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0"/>
            <a:ext cx="6500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08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/>
              <a:t>MONITOIMINEN </a:t>
            </a:r>
            <a:r>
              <a:rPr lang="fi-FI" altLang="fi-FI" b="1" smtClean="0"/>
              <a:t>VERINAHKA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400"/>
              <a:t>Paljon hiusverisuonia, joista happi ja ravinto tihkuvat orvaskeden soluille</a:t>
            </a:r>
          </a:p>
          <a:p>
            <a:pPr eaLnBrk="1" hangingPunct="1">
              <a:lnSpc>
                <a:spcPct val="80000"/>
              </a:lnSpc>
            </a:pPr>
            <a:endParaRPr lang="fi-FI" altLang="fi-FI" sz="2400"/>
          </a:p>
          <a:p>
            <a:pPr eaLnBrk="1" hangingPunct="1">
              <a:lnSpc>
                <a:spcPct val="80000"/>
              </a:lnSpc>
            </a:pPr>
            <a:r>
              <a:rPr lang="fi-FI" altLang="fi-FI" sz="2400"/>
              <a:t>Runsaasti sidekudosta (kollageenia) ja kimmosäikeitä</a:t>
            </a:r>
          </a:p>
          <a:p>
            <a:pPr eaLnBrk="1" hangingPunct="1">
              <a:lnSpc>
                <a:spcPct val="80000"/>
              </a:lnSpc>
            </a:pPr>
            <a:endParaRPr lang="fi-FI" altLang="fi-FI" sz="2400"/>
          </a:p>
          <a:p>
            <a:pPr eaLnBrk="1" hangingPunct="1">
              <a:lnSpc>
                <a:spcPct val="80000"/>
              </a:lnSpc>
            </a:pPr>
            <a:r>
              <a:rPr lang="fi-FI" altLang="fi-FI" sz="2400"/>
              <a:t>Rauhasia: tali-, hiki- ja hajurauhasia</a:t>
            </a:r>
          </a:p>
          <a:p>
            <a:pPr eaLnBrk="1" hangingPunct="1">
              <a:lnSpc>
                <a:spcPct val="80000"/>
              </a:lnSpc>
            </a:pPr>
            <a:endParaRPr lang="fi-FI" altLang="fi-FI" sz="2400"/>
          </a:p>
          <a:p>
            <a:pPr eaLnBrk="1" hangingPunct="1">
              <a:lnSpc>
                <a:spcPct val="80000"/>
              </a:lnSpc>
            </a:pPr>
            <a:r>
              <a:rPr lang="fi-FI" altLang="fi-FI" sz="2400"/>
              <a:t>Ihon aistit: lämpö-, kylmän-, kipu-, kosketus- ja painepisteet </a:t>
            </a:r>
          </a:p>
        </p:txBody>
      </p:sp>
      <p:sp>
        <p:nvSpPr>
          <p:cNvPr id="278532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576DC7-D179-4219-A495-EBAC0316FC93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20.5.2020</a:t>
            </a:fld>
            <a:endParaRPr lang="fi-FI" altLang="fi-FI" sz="1400"/>
          </a:p>
        </p:txBody>
      </p:sp>
      <p:sp>
        <p:nvSpPr>
          <p:cNvPr id="278533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278534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A67BD1-2C01-4E91-8E0D-4F60497F7C7F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225998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-242888"/>
            <a:ext cx="6870700" cy="1600201"/>
          </a:xfrm>
        </p:spPr>
        <p:txBody>
          <a:bodyPr/>
          <a:lstStyle/>
          <a:p>
            <a:pPr eaLnBrk="1" hangingPunct="1"/>
            <a:r>
              <a:rPr lang="fi-FI" altLang="fi-FI" smtClean="0"/>
              <a:t>IHON TEHTÄVÄT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2208213" y="1484314"/>
            <a:ext cx="7696200" cy="4192587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fi-FI" altLang="fi-FI"/>
              <a:t>SUOJAAMINEN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fi-FI" altLang="fi-FI"/>
              <a:t>	Kylmältä, kuumalta, säteilyltä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fi-FI" altLang="fi-FI"/>
              <a:t>	Paineelta, iskuilta, hankaukselta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fi-FI" altLang="fi-FI"/>
              <a:t>	Kemikaaleilta (etenkin vesiliukoisilta)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fi-FI" altLang="fi-FI"/>
              <a:t>	Mikrobeilta</a:t>
            </a:r>
          </a:p>
          <a:p>
            <a:pPr marL="914400" lvl="1" indent="-457200"/>
            <a:endParaRPr lang="fi-FI" altLang="fi-FI"/>
          </a:p>
          <a:p>
            <a:pPr marL="533400" indent="-533400">
              <a:spcBef>
                <a:spcPct val="0"/>
              </a:spcBef>
              <a:buFontTx/>
              <a:buAutoNum type="arabicPeriod" startAt="2"/>
            </a:pPr>
            <a:r>
              <a:rPr lang="fi-FI" altLang="fi-FI"/>
              <a:t>RUUMIINLÄMMÖN TASAAMINEN </a:t>
            </a:r>
          </a:p>
          <a:p>
            <a:pPr marL="533400" indent="-533400">
              <a:spcBef>
                <a:spcPct val="0"/>
              </a:spcBef>
              <a:buNone/>
            </a:pPr>
            <a:r>
              <a:rPr lang="fi-FI" altLang="fi-FI"/>
              <a:t>			A. verinahkan verivirtausten</a:t>
            </a:r>
          </a:p>
          <a:p>
            <a:pPr marL="914400" lvl="1" indent="-457200">
              <a:buNone/>
            </a:pPr>
            <a:r>
              <a:rPr lang="fi-FI" altLang="fi-FI"/>
              <a:t>	</a:t>
            </a:r>
            <a:r>
              <a:rPr lang="fi-FI" altLang="fi-FI" smtClean="0"/>
              <a:t>	B. hikoilun avulla</a:t>
            </a:r>
          </a:p>
        </p:txBody>
      </p:sp>
      <p:sp>
        <p:nvSpPr>
          <p:cNvPr id="279556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72A2F5-728E-4D80-8952-9614D2FD2FA1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20.5.2020</a:t>
            </a:fld>
            <a:endParaRPr lang="fi-FI" altLang="fi-FI" sz="1400"/>
          </a:p>
        </p:txBody>
      </p:sp>
      <p:sp>
        <p:nvSpPr>
          <p:cNvPr id="279557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279558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47DAEE-2ED9-489D-B238-0509F9B39F30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146095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-171450"/>
            <a:ext cx="6870700" cy="1600200"/>
          </a:xfrm>
        </p:spPr>
        <p:txBody>
          <a:bodyPr/>
          <a:lstStyle/>
          <a:p>
            <a:pPr eaLnBrk="1" hangingPunct="1"/>
            <a:r>
              <a:rPr lang="fi-FI" altLang="fi-FI" smtClean="0"/>
              <a:t>IHON TEHTÄVÄT, jatkuu …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1557339"/>
            <a:ext cx="7696200" cy="4192587"/>
          </a:xfrm>
        </p:spPr>
        <p:txBody>
          <a:bodyPr/>
          <a:lstStyle/>
          <a:p>
            <a:pPr marL="533400" indent="-533400">
              <a:buFontTx/>
              <a:buAutoNum type="arabicPeriod" startAt="3"/>
            </a:pPr>
            <a:r>
              <a:rPr lang="fi-FI" altLang="fi-FI"/>
              <a:t>VARASTOINTI</a:t>
            </a:r>
          </a:p>
          <a:p>
            <a:pPr marL="533400" indent="-533400">
              <a:buNone/>
            </a:pPr>
            <a:r>
              <a:rPr lang="fi-FI" altLang="fi-FI"/>
              <a:t>	veri, vesi, rasvat (energia)</a:t>
            </a:r>
          </a:p>
          <a:p>
            <a:pPr marL="533400" indent="-533400">
              <a:buNone/>
            </a:pPr>
            <a:endParaRPr lang="fi-FI" altLang="fi-FI"/>
          </a:p>
          <a:p>
            <a:pPr marL="533400" indent="-533400">
              <a:buFontTx/>
              <a:buAutoNum type="arabicPeriod" startAt="4"/>
            </a:pPr>
            <a:r>
              <a:rPr lang="fi-FI" altLang="fi-FI"/>
              <a:t>OMA TUOTANTO</a:t>
            </a:r>
          </a:p>
          <a:p>
            <a:pPr marL="533400" indent="-533400">
              <a:buNone/>
            </a:pPr>
            <a:r>
              <a:rPr lang="fi-FI" altLang="fi-FI"/>
              <a:t>	tali, hiki, melaniini-pigmentti</a:t>
            </a:r>
          </a:p>
          <a:p>
            <a:pPr marL="533400" indent="-533400">
              <a:buNone/>
            </a:pPr>
            <a:r>
              <a:rPr lang="fi-FI" altLang="fi-FI"/>
              <a:t>	D-vitamiini</a:t>
            </a:r>
          </a:p>
          <a:p>
            <a:pPr marL="533400" indent="-533400">
              <a:buNone/>
            </a:pPr>
            <a:endParaRPr lang="fi-FI" altLang="fi-FI"/>
          </a:p>
          <a:p>
            <a:pPr marL="533400" indent="-533400">
              <a:buFontTx/>
              <a:buAutoNum type="arabicPeriod" startAt="5"/>
            </a:pPr>
            <a:r>
              <a:rPr lang="fi-FI" altLang="fi-FI"/>
              <a:t>TIEDON KERÄÄMINEN YMPÄRISTÖSTÄ</a:t>
            </a:r>
          </a:p>
        </p:txBody>
      </p:sp>
      <p:sp>
        <p:nvSpPr>
          <p:cNvPr id="285700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48D27B-8CD6-4FDC-AFB7-0BD982507C91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20.5.2020</a:t>
            </a:fld>
            <a:endParaRPr lang="fi-FI" altLang="fi-FI" sz="1400"/>
          </a:p>
        </p:txBody>
      </p:sp>
      <p:sp>
        <p:nvSpPr>
          <p:cNvPr id="285701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285702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C8EFD9-EC4D-4315-A828-5E286D9011F1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423205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497</Words>
  <Application>Microsoft Office PowerPoint</Application>
  <PresentationFormat>Laajakuva</PresentationFormat>
  <Paragraphs>115</Paragraphs>
  <Slides>16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Myriad Pro Semibold</vt:lpstr>
      <vt:lpstr>Wingdings</vt:lpstr>
      <vt:lpstr>Office-teema</vt:lpstr>
      <vt:lpstr>PowerPoint-esitys</vt:lpstr>
      <vt:lpstr>PowerPoint-esitys</vt:lpstr>
      <vt:lpstr>IHO – ”ELÄVÄ RAJA” SUURIN ELIN  - JOPA 20% IHMISEN MASSASTA - 1.5-2 m² </vt:lpstr>
      <vt:lpstr>Iho muodostuu kahdesta kerroksesta ja ihonalaiskerroksesta</vt:lpstr>
      <vt:lpstr>ORVASKESI ”UUSIUTUVA PINTAPANSSARI”</vt:lpstr>
      <vt:lpstr>PowerPoint-esitys</vt:lpstr>
      <vt:lpstr>MONITOIMINEN VERINAHKA</vt:lpstr>
      <vt:lpstr>IHON TEHTÄVÄT</vt:lpstr>
      <vt:lpstr>IHON TEHTÄVÄT, jatkuu …</vt:lpstr>
      <vt:lpstr>Iho ja limakalvot huolehtivat elimistön ulkoisesta puolustuksesta</vt:lpstr>
      <vt:lpstr>Tiivistelmä</vt:lpstr>
      <vt:lpstr>SISÄINEN PUOLUSTUS</vt:lpstr>
      <vt:lpstr>PowerPoint-esitys</vt:lpstr>
      <vt:lpstr>PowerPoint-esitys</vt:lpstr>
      <vt:lpstr>Allergiassa elimistön immunologinen järjestelmä reagoi liian voimakkaasti</vt:lpstr>
      <vt:lpstr> 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Sakari Valtiala</dc:creator>
  <cp:lastModifiedBy>Sakari Valtiala</cp:lastModifiedBy>
  <cp:revision>3</cp:revision>
  <dcterms:created xsi:type="dcterms:W3CDTF">2020-05-20T05:26:25Z</dcterms:created>
  <dcterms:modified xsi:type="dcterms:W3CDTF">2020-05-20T09:28:06Z</dcterms:modified>
</cp:coreProperties>
</file>