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  <p:sldMasterId id="2147483686" r:id="rId5"/>
  </p:sldMasterIdLst>
  <p:sldIdLst>
    <p:sldId id="256" r:id="rId6"/>
    <p:sldId id="257" r:id="rId7"/>
    <p:sldId id="258" r:id="rId8"/>
    <p:sldId id="268" r:id="rId9"/>
    <p:sldId id="262" r:id="rId10"/>
    <p:sldId id="265" r:id="rId11"/>
    <p:sldId id="266" r:id="rId12"/>
    <p:sldId id="267" r:id="rId13"/>
    <p:sldId id="269" r:id="rId14"/>
    <p:sldId id="271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0131C-2C3B-1D45-B2E2-7BF009B9F911}" v="1" dt="2021-11-23T09:15:00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4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6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08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3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3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4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0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4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3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2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8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2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Kuva 7" descr="Kuva, joka sisältää kohteen henkilö, mies, sisä&#10;&#10;Kuvaus luotu automaattisesti">
            <a:extLst>
              <a:ext uri="{FF2B5EF4-FFF2-40B4-BE49-F238E27FC236}">
                <a16:creationId xmlns:a16="http://schemas.microsoft.com/office/drawing/2014/main" id="{0A17826C-9FC8-470B-8471-99BCD836DE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0" r="1" b="2462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fi-FI" sz="5200" dirty="0">
                <a:solidFill>
                  <a:srgbClr val="FFFFFF"/>
                </a:solidFill>
              </a:rPr>
              <a:t>Riippuvuus</a:t>
            </a:r>
            <a:br>
              <a:rPr lang="fi-FI" sz="5200" dirty="0">
                <a:solidFill>
                  <a:srgbClr val="FFFFFF"/>
                </a:solidFill>
              </a:rPr>
            </a:br>
            <a:r>
              <a:rPr lang="fi-FI" sz="5200" dirty="0">
                <a:solidFill>
                  <a:srgbClr val="FFFFFF"/>
                </a:solidFill>
              </a:rPr>
              <a:t>eli addiktio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6246672"/>
            <a:ext cx="3632200" cy="365405"/>
          </a:xfrm>
        </p:spPr>
        <p:txBody>
          <a:bodyPr>
            <a:normAutofit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Adrian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Swancar</a:t>
            </a:r>
            <a:endParaRPr lang="en-US" sz="1400" dirty="0">
              <a:solidFill>
                <a:srgbClr val="FFFFFF"/>
              </a:solidFill>
              <a:latin typeface="Abadi Extra Light" panose="020B060402020202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58D55EE-9C02-4557-89B6-4A8B17159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29BD1FF-B813-494E-AE5D-1FC2B45775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FF93EC-D025-4B47-BAFB-CF9081A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365760"/>
            <a:ext cx="11069320" cy="1325563"/>
          </a:xfrm>
        </p:spPr>
        <p:txBody>
          <a:bodyPr/>
          <a:lstStyle/>
          <a:p>
            <a:r>
              <a:rPr lang="fi-FI" dirty="0"/>
              <a:t>Päihdekokeilusta riippuvuussairauteen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D31AA63-8FA7-464E-AB24-90BD14413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1323"/>
            <a:ext cx="12192000" cy="4353877"/>
          </a:xfrm>
          <a:prstGeom prst="rect">
            <a:avLst/>
          </a:prstGeom>
        </p:spPr>
      </p:pic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5A57967-77E2-4BC1-BD49-7A31D2A3D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51291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DA28886-34EA-466A-BFB4-6DBAA2940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1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3A8597-8BC7-4749-A69D-93CB6B43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142241"/>
            <a:ext cx="10937240" cy="1036320"/>
          </a:xfrm>
        </p:spPr>
        <p:txBody>
          <a:bodyPr/>
          <a:lstStyle/>
          <a:p>
            <a:r>
              <a:rPr lang="fi-FI" dirty="0"/>
              <a:t>Riippuvuuksien jaottelua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4ABA0B-544B-4FDE-ADE9-A082D1F17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79" y="1422400"/>
            <a:ext cx="5379720" cy="52120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b="1" dirty="0"/>
              <a:t>Aineriippuvuuksia</a:t>
            </a:r>
          </a:p>
          <a:p>
            <a:r>
              <a:rPr lang="fi-FI" dirty="0"/>
              <a:t>Päihteet</a:t>
            </a:r>
          </a:p>
          <a:p>
            <a:pPr lvl="1"/>
            <a:r>
              <a:rPr lang="fi-FI" dirty="0"/>
              <a:t>Tupakka, alkoholi, huumeet</a:t>
            </a:r>
          </a:p>
          <a:p>
            <a:r>
              <a:rPr lang="fi-FI" dirty="0"/>
              <a:t>Jotkin lääkeaineet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27D537-2263-4FE3-B08A-732058C98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78562"/>
            <a:ext cx="5379720" cy="54559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Toiminnallisia riippuvuuksia</a:t>
            </a:r>
          </a:p>
          <a:p>
            <a:r>
              <a:rPr lang="fi-FI" dirty="0"/>
              <a:t>Rahapeliriippuvuus</a:t>
            </a:r>
          </a:p>
          <a:p>
            <a:r>
              <a:rPr lang="fi-FI" dirty="0"/>
              <a:t>Seksiriippuvuus</a:t>
            </a:r>
          </a:p>
          <a:p>
            <a:endParaRPr lang="fi-FI" dirty="0"/>
          </a:p>
        </p:txBody>
      </p:sp>
      <p:pic>
        <p:nvPicPr>
          <p:cNvPr id="6" name="Kuva 5" descr="Kuva, joka sisältää kohteen teksti, huone, pelitalo, näkymä&#10;&#10;Kuvaus luotu automaattisesti">
            <a:extLst>
              <a:ext uri="{FF2B5EF4-FFF2-40B4-BE49-F238E27FC236}">
                <a16:creationId xmlns:a16="http://schemas.microsoft.com/office/drawing/2014/main" id="{F96D2AF6-EBFC-4C06-AE91-4A1A749D3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41" y="1368109"/>
            <a:ext cx="5379720" cy="2633185"/>
          </a:xfrm>
          <a:prstGeom prst="rect">
            <a:avLst/>
          </a:prstGeom>
        </p:spPr>
      </p:pic>
      <p:pic>
        <p:nvPicPr>
          <p:cNvPr id="8" name="Kuva 7" descr="Kuva, joka sisältää kohteen sumea&#10;&#10;Kuvaus luotu automaattisesti">
            <a:extLst>
              <a:ext uri="{FF2B5EF4-FFF2-40B4-BE49-F238E27FC236}">
                <a16:creationId xmlns:a16="http://schemas.microsoft.com/office/drawing/2014/main" id="{3686EA82-B99A-4C86-B04D-892B837F8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001294"/>
            <a:ext cx="5331458" cy="263318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2268476-0DCE-410F-A5E6-0E20DCD57B58}"/>
              </a:ext>
            </a:extLst>
          </p:cNvPr>
          <p:cNvSpPr txBox="1"/>
          <p:nvPr/>
        </p:nvSpPr>
        <p:spPr>
          <a:xfrm rot="5400000">
            <a:off x="9750144" y="2915464"/>
            <a:ext cx="40347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 Esteban Lopez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517B1C5-0441-4546-A098-6012C6FDCCC2}"/>
              </a:ext>
            </a:extLst>
          </p:cNvPr>
          <p:cNvSpPr txBox="1"/>
          <p:nvPr/>
        </p:nvSpPr>
        <p:spPr>
          <a:xfrm rot="16200000">
            <a:off x="-1901507" y="4683997"/>
            <a:ext cx="44481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Nastya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Dulhijer</a:t>
            </a:r>
            <a:endParaRPr lang="en-US" sz="1400" dirty="0">
              <a:solidFill>
                <a:srgbClr val="FFFFFF"/>
              </a:solidFill>
              <a:latin typeface="Abadi Extra Light" panose="020B0604020202020204" pitchFamily="34" charset="0"/>
            </a:endParaRPr>
          </a:p>
        </p:txBody>
      </p:sp>
      <p:pic>
        <p:nvPicPr>
          <p:cNvPr id="1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E2B32DE-1F38-41A4-A28F-ECFAFE4AE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61E3A03D-0C73-485A-BD9D-14E995E9F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DEFF081-916E-4F2A-A094-6FAD29D9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023" y="549517"/>
            <a:ext cx="5300177" cy="14012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 err="1">
                <a:solidFill>
                  <a:schemeClr val="tx2"/>
                </a:solidFill>
              </a:rPr>
              <a:t>Riippuvuuden</a:t>
            </a:r>
            <a:r>
              <a:rPr lang="en-US" sz="4100" dirty="0">
                <a:solidFill>
                  <a:schemeClr val="tx2"/>
                </a:solidFill>
              </a:rPr>
              <a:t> </a:t>
            </a:r>
            <a:r>
              <a:rPr lang="en-US" sz="4100" dirty="0" err="1">
                <a:solidFill>
                  <a:schemeClr val="tx2"/>
                </a:solidFill>
              </a:rPr>
              <a:t>ilmenemismuotoja</a:t>
            </a:r>
            <a:endParaRPr lang="en-US" sz="4100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5542BE-39F4-4F87-86B8-5475A78CD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8400" y="1950720"/>
            <a:ext cx="5782777" cy="47866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Fyysinen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riippuvuus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Muutokset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aivojen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toiminnassa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Vieroitusoireet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Psyykkinen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riippuvuus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Voimakas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tarve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pikaiseen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tyydytykseen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Pakokeino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</a:rPr>
              <a:t>Voi </a:t>
            </a:r>
            <a:r>
              <a:rPr lang="en-US" sz="2000" dirty="0" err="1">
                <a:solidFill>
                  <a:schemeClr val="tx2"/>
                </a:solidFill>
              </a:rPr>
              <a:t>laukaista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psykosomaattisia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oireita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Sosiaalinen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riippuvuus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Voimakas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tarve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tulla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hyväksytyksi</a:t>
            </a:r>
            <a:r>
              <a:rPr lang="en-US" sz="2000" dirty="0">
                <a:solidFill>
                  <a:schemeClr val="tx2"/>
                </a:solidFill>
              </a:rPr>
              <a:t> ja </a:t>
            </a:r>
            <a:r>
              <a:rPr lang="en-US" sz="2000" dirty="0" err="1">
                <a:solidFill>
                  <a:schemeClr val="tx2"/>
                </a:solidFill>
              </a:rPr>
              <a:t>kuulua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ryhmään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2F405CE-F035-4CF2-B728-D5B61CDE0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20580"/>
            <a:ext cx="18614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43995382-E36C-4447-A1B0-3DC5ECC32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83CFA131-8488-44E4-B807-8143C73BF160}"/>
              </a:ext>
            </a:extLst>
          </p:cNvPr>
          <p:cNvSpPr txBox="1"/>
          <p:nvPr/>
        </p:nvSpPr>
        <p:spPr>
          <a:xfrm>
            <a:off x="765325" y="6265917"/>
            <a:ext cx="43825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Nic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Shuliahin</a:t>
            </a:r>
            <a:endParaRPr lang="en-US" sz="1400" dirty="0">
              <a:solidFill>
                <a:srgbClr val="FFFFFF"/>
              </a:solidFill>
              <a:latin typeface="Abadi Extra Light" panose="020B0604020202020204" pitchFamily="34" charset="0"/>
            </a:endParaRPr>
          </a:p>
        </p:txBody>
      </p:sp>
      <p:pic>
        <p:nvPicPr>
          <p:cNvPr id="12" name="Sisällön paikkamerkki 11" descr="Kuva, joka sisältää kohteen henkilö, mies, seinä, sisä&#10;&#10;Kuvaus luotu automaattisesti">
            <a:extLst>
              <a:ext uri="{FF2B5EF4-FFF2-40B4-BE49-F238E27FC236}">
                <a16:creationId xmlns:a16="http://schemas.microsoft.com/office/drawing/2014/main" id="{2161760E-63EB-478D-BF29-62E9B1F675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3" y="1815180"/>
            <a:ext cx="5133355" cy="4351338"/>
          </a:xfrm>
        </p:spPr>
      </p:pic>
    </p:spTree>
    <p:extLst>
      <p:ext uri="{BB962C8B-B14F-4D97-AF65-F5344CB8AC3E}">
        <p14:creationId xmlns:p14="http://schemas.microsoft.com/office/powerpoint/2010/main" val="37618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EF89F3-F236-4364-8C66-D95A04D5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" y="0"/>
            <a:ext cx="6031839" cy="1320799"/>
          </a:xfrm>
        </p:spPr>
        <p:txBody>
          <a:bodyPr>
            <a:normAutofit/>
          </a:bodyPr>
          <a:lstStyle/>
          <a:p>
            <a:r>
              <a:rPr lang="fi-FI" sz="3200" dirty="0"/>
              <a:t>Riippuvuuden tunnusmerkkejä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0EAB85-1BF7-486B-AB95-11C1D2262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920" y="1198880"/>
            <a:ext cx="6031212" cy="522224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i-FI" sz="2400" dirty="0"/>
              <a:t>Voimakas himo / pakonomainen halu </a:t>
            </a:r>
          </a:p>
          <a:p>
            <a:pPr>
              <a:buFontTx/>
              <a:buChar char="-"/>
            </a:pPr>
            <a:endParaRPr lang="fi-FI" sz="800" dirty="0"/>
          </a:p>
          <a:p>
            <a:pPr>
              <a:buFontTx/>
              <a:buChar char="-"/>
            </a:pPr>
            <a:r>
              <a:rPr lang="fi-FI" sz="2400" dirty="0"/>
              <a:t>Heikentynyt kyky hallita käyttöä </a:t>
            </a:r>
          </a:p>
          <a:p>
            <a:pPr>
              <a:buFontTx/>
              <a:buChar char="-"/>
            </a:pPr>
            <a:endParaRPr lang="fi-FI" sz="800" dirty="0"/>
          </a:p>
          <a:p>
            <a:pPr>
              <a:buFontTx/>
              <a:buChar char="-"/>
            </a:pPr>
            <a:r>
              <a:rPr lang="fi-FI" sz="2400" dirty="0"/>
              <a:t>Vieroitusoireet käytön vähentyessä</a:t>
            </a:r>
          </a:p>
          <a:p>
            <a:pPr>
              <a:buFontTx/>
              <a:buChar char="-"/>
            </a:pPr>
            <a:endParaRPr lang="fi-FI" sz="800" dirty="0"/>
          </a:p>
          <a:p>
            <a:pPr>
              <a:buFontTx/>
              <a:buChar char="-"/>
            </a:pPr>
            <a:r>
              <a:rPr lang="fi-FI" sz="2400" dirty="0"/>
              <a:t>Toleranssin kasvu</a:t>
            </a:r>
          </a:p>
          <a:p>
            <a:pPr>
              <a:buFontTx/>
              <a:buChar char="-"/>
            </a:pPr>
            <a:endParaRPr lang="fi-FI" sz="800" dirty="0"/>
          </a:p>
          <a:p>
            <a:pPr>
              <a:buFontTx/>
              <a:buChar char="-"/>
            </a:pPr>
            <a:r>
              <a:rPr lang="fi-FI" sz="2400" dirty="0"/>
              <a:t>Käytön muuttuminen elämää hallitsevaksi asiaksi </a:t>
            </a:r>
          </a:p>
          <a:p>
            <a:pPr>
              <a:buFontTx/>
              <a:buChar char="-"/>
            </a:pPr>
            <a:endParaRPr lang="fi-FI" sz="800" dirty="0"/>
          </a:p>
          <a:p>
            <a:pPr>
              <a:buFontTx/>
              <a:buChar char="-"/>
            </a:pPr>
            <a:r>
              <a:rPr lang="fi-FI" sz="2400" dirty="0"/>
              <a:t>Käytön jatkuminen haitoista huolimatta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0CAF290-D7C7-44FF-AEAF-6D9FDD4A4B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4431" y="1027030"/>
            <a:ext cx="5318828" cy="5077070"/>
          </a:xfr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F7EAB00-1D64-413A-9285-CA7246A3F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76" y="27853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FBC38CB-49D5-4544-9B4E-ABFA0AD00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228" y="6250426"/>
            <a:ext cx="2183770" cy="6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1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808152E-9B77-4F7F-B687-54E914306B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2" b="22080"/>
          <a:stretch/>
        </p:blipFill>
        <p:spPr>
          <a:xfrm>
            <a:off x="-10255" y="19050"/>
            <a:ext cx="12188932" cy="6856614"/>
          </a:xfrm>
          <a:prstGeom prst="rect">
            <a:avLst/>
          </a:prstGeom>
        </p:spPr>
      </p:pic>
      <p:grpSp>
        <p:nvGrpSpPr>
          <p:cNvPr id="43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A2AAC90-CDA6-4D1E-92BF-6E08E7C0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92" y="304800"/>
            <a:ext cx="5910531" cy="40640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Riippuvuuteen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vaikuttavia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mekanismeja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Perimä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39754D-EFAF-45E9-AFF2-5541683DA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0051" y="543466"/>
            <a:ext cx="5451280" cy="56450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Geenit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voivat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altistaa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riippuvuuksien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synnylle</a:t>
            </a:r>
            <a:endParaRPr lang="en-US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US" sz="10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Geenit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vaikuttavat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dopamiinireseptorien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määrään</a:t>
            </a:r>
            <a:endParaRPr lang="en-US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US" sz="10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Geenit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vaikuttavat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persoonallisuuden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piirteisiin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esim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impulsiivisuuteen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AFDF9DF-FA10-4675-95EF-4CD4B49C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20580"/>
            <a:ext cx="1861424" cy="428937"/>
          </a:xfrm>
          <a:prstGeom prst="rect">
            <a:avLst/>
          </a:prstGeom>
        </p:spPr>
      </p:pic>
      <p:pic>
        <p:nvPicPr>
          <p:cNvPr id="62" name="Kuva 61">
            <a:extLst>
              <a:ext uri="{FF2B5EF4-FFF2-40B4-BE49-F238E27FC236}">
                <a16:creationId xmlns:a16="http://schemas.microsoft.com/office/drawing/2014/main" id="{FB789890-AC16-4604-96C9-BB38C783C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  <p:sp>
        <p:nvSpPr>
          <p:cNvPr id="63" name="Tekstiruutu 62">
            <a:extLst>
              <a:ext uri="{FF2B5EF4-FFF2-40B4-BE49-F238E27FC236}">
                <a16:creationId xmlns:a16="http://schemas.microsoft.com/office/drawing/2014/main" id="{45900F12-FBE6-49A0-9549-A80B0C7CCD36}"/>
              </a:ext>
            </a:extLst>
          </p:cNvPr>
          <p:cNvSpPr txBox="1"/>
          <p:nvPr/>
        </p:nvSpPr>
        <p:spPr>
          <a:xfrm>
            <a:off x="-377982" y="6357992"/>
            <a:ext cx="619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ANIRUDH</a:t>
            </a:r>
          </a:p>
        </p:txBody>
      </p:sp>
    </p:spTree>
    <p:extLst>
      <p:ext uri="{BB962C8B-B14F-4D97-AF65-F5344CB8AC3E}">
        <p14:creationId xmlns:p14="http://schemas.microsoft.com/office/powerpoint/2010/main" val="316327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selkärangaton&#10;&#10;Kuvaus luotu automaattisesti">
            <a:extLst>
              <a:ext uri="{FF2B5EF4-FFF2-40B4-BE49-F238E27FC236}">
                <a16:creationId xmlns:a16="http://schemas.microsoft.com/office/drawing/2014/main" id="{86684F16-9709-4AB3-9C96-6F8BB1AE23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3" r="-1" b="7862"/>
          <a:stretch/>
        </p:blipFill>
        <p:spPr>
          <a:xfrm>
            <a:off x="-9494" y="0"/>
            <a:ext cx="12188932" cy="6856614"/>
          </a:xfrm>
          <a:prstGeom prst="rect">
            <a:avLst/>
          </a:prstGeom>
        </p:spPr>
      </p:pic>
      <p:grpSp>
        <p:nvGrpSpPr>
          <p:cNvPr id="140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3B9408D-1426-4E99-B96F-4FF6EC4B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14" y="726066"/>
            <a:ext cx="5088082" cy="31489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Riippuvuuteen</a:t>
            </a:r>
            <a: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vaikuttavia</a:t>
            </a:r>
            <a: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mekanismeja</a:t>
            </a:r>
            <a:b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4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Biologiset</a:t>
            </a:r>
            <a: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tekijät</a:t>
            </a:r>
            <a:endParaRPr lang="en-US" sz="4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9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50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AFBE6F-CAE7-43E5-AC05-2A337D85E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4800" y="543780"/>
            <a:ext cx="4853058" cy="611921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FFFFFF"/>
                </a:solidFill>
              </a:rPr>
              <a:t>Aivojen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mielihyväjärjestelmän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häiriötila</a:t>
            </a:r>
            <a:endParaRPr lang="en-US" b="1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Syntyy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aineen</a:t>
            </a:r>
            <a:r>
              <a:rPr lang="en-US" dirty="0">
                <a:solidFill>
                  <a:srgbClr val="FFFFFF"/>
                </a:solidFill>
              </a:rPr>
              <a:t>/</a:t>
            </a:r>
            <a:r>
              <a:rPr lang="en-US" dirty="0" err="1">
                <a:solidFill>
                  <a:srgbClr val="FFFFFF"/>
                </a:solidFill>
              </a:rPr>
              <a:t>toiminnan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toistuvuudesta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Mielihyvää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tuottavan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dopamiinin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eritys</a:t>
            </a:r>
            <a:r>
              <a:rPr lang="en-US" dirty="0">
                <a:solidFill>
                  <a:srgbClr val="FFFFFF"/>
                </a:solidFill>
              </a:rPr>
              <a:t> ja </a:t>
            </a:r>
            <a:r>
              <a:rPr lang="en-US" dirty="0" err="1">
                <a:solidFill>
                  <a:srgbClr val="FFFFFF"/>
                </a:solidFill>
              </a:rPr>
              <a:t>takaisinotto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häiriintyvät</a:t>
            </a:r>
            <a:endParaRPr lang="en-US" dirty="0">
              <a:solidFill>
                <a:srgbClr val="FFFFFF"/>
              </a:solidFill>
              <a:cs typeface="Segoe UI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rgbClr val="FFFFFF"/>
                </a:solidFill>
              </a:rPr>
              <a:t>Kun </a:t>
            </a:r>
            <a:r>
              <a:rPr lang="en-US" dirty="0" err="1">
                <a:solidFill>
                  <a:srgbClr val="FFFFFF"/>
                </a:solidFill>
              </a:rPr>
              <a:t>tyydytyksen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tunnetta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ei</a:t>
            </a:r>
            <a:r>
              <a:rPr lang="en-US" dirty="0">
                <a:solidFill>
                  <a:srgbClr val="FFFFFF"/>
                </a:solidFill>
              </a:rPr>
              <a:t> tule, </a:t>
            </a:r>
            <a:r>
              <a:rPr lang="en-US" dirty="0" err="1">
                <a:solidFill>
                  <a:srgbClr val="FFFFFF"/>
                </a:solidFill>
              </a:rPr>
              <a:t>toistamishalu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kasvaa</a:t>
            </a:r>
            <a:endParaRPr lang="en-US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Toleranssi</a:t>
            </a:r>
            <a:r>
              <a:rPr lang="en-US" dirty="0">
                <a:solidFill>
                  <a:srgbClr val="FFFFFF"/>
                </a:solidFill>
              </a:rPr>
              <a:t> ja </a:t>
            </a:r>
            <a:r>
              <a:rPr lang="en-US" dirty="0" err="1">
                <a:solidFill>
                  <a:srgbClr val="FFFFFF"/>
                </a:solidFill>
              </a:rPr>
              <a:t>vieroitusoireet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johtavat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toistamispakkoon</a:t>
            </a:r>
            <a:endParaRPr lang="en-US" dirty="0">
              <a:solidFill>
                <a:srgbClr val="FFFFFF"/>
              </a:solidFill>
            </a:endParaRPr>
          </a:p>
          <a:p>
            <a:pPr marL="0"/>
            <a:endParaRPr lang="en-US" sz="18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3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4C15202-3BE2-4396-AC86-106A949E1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20580"/>
            <a:ext cx="1861424" cy="428937"/>
          </a:xfrm>
          <a:prstGeom prst="rect">
            <a:avLst/>
          </a:prstGeom>
        </p:spPr>
      </p:pic>
      <p:pic>
        <p:nvPicPr>
          <p:cNvPr id="135" name="Kuva 134">
            <a:extLst>
              <a:ext uri="{FF2B5EF4-FFF2-40B4-BE49-F238E27FC236}">
                <a16:creationId xmlns:a16="http://schemas.microsoft.com/office/drawing/2014/main" id="{776D7600-DBAE-4494-B49D-58AD3E8E8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  <p:sp>
        <p:nvSpPr>
          <p:cNvPr id="137" name="Tekstiruutu 136">
            <a:extLst>
              <a:ext uri="{FF2B5EF4-FFF2-40B4-BE49-F238E27FC236}">
                <a16:creationId xmlns:a16="http://schemas.microsoft.com/office/drawing/2014/main" id="{0033D157-3368-4493-8849-AB6DF6BBBFD0}"/>
              </a:ext>
            </a:extLst>
          </p:cNvPr>
          <p:cNvSpPr txBox="1"/>
          <p:nvPr/>
        </p:nvSpPr>
        <p:spPr>
          <a:xfrm>
            <a:off x="156503" y="6274483"/>
            <a:ext cx="619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Hal Gatewood</a:t>
            </a:r>
          </a:p>
        </p:txBody>
      </p:sp>
    </p:spTree>
    <p:extLst>
      <p:ext uri="{BB962C8B-B14F-4D97-AF65-F5344CB8AC3E}">
        <p14:creationId xmlns:p14="http://schemas.microsoft.com/office/powerpoint/2010/main" val="354176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mies&#10;&#10;Kuvaus luotu automaattisesti">
            <a:extLst>
              <a:ext uri="{FF2B5EF4-FFF2-40B4-BE49-F238E27FC236}">
                <a16:creationId xmlns:a16="http://schemas.microsoft.com/office/drawing/2014/main" id="{D35A7033-9879-454E-9F3B-32230F3A43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" r="-1" b="861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3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B15443F5-C8CA-418D-B6D1-6673AFC0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37" y="314960"/>
            <a:ext cx="4601084" cy="54293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Riippuvuuteen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vaikuttavia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mekanismeja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Psyykkiset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tekijät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884524-A8DD-4BC8-8787-0EA046AEF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24" y="726538"/>
            <a:ext cx="5514597" cy="56552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</a:rPr>
              <a:t>Perustuvat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impulsiivisuuteen</a:t>
            </a:r>
            <a:r>
              <a:rPr lang="en-US" b="1" dirty="0">
                <a:solidFill>
                  <a:schemeClr val="bg1"/>
                </a:solidFill>
              </a:rPr>
              <a:t> ja </a:t>
            </a:r>
            <a:r>
              <a:rPr lang="en-US" b="1" dirty="0" err="1">
                <a:solidFill>
                  <a:schemeClr val="bg1"/>
                </a:solidFill>
              </a:rPr>
              <a:t>kokemukseen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vääjäämättömyydestä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Pyrkimyksenä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lisätä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hyvän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tunnetta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paeta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pahaa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oloa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kokea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äärimmäisiä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elämyksiä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lievittää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fyysisiä</a:t>
            </a:r>
            <a:r>
              <a:rPr lang="en-US" dirty="0">
                <a:solidFill>
                  <a:schemeClr val="bg1"/>
                </a:solidFill>
              </a:rPr>
              <a:t> tai </a:t>
            </a:r>
            <a:r>
              <a:rPr lang="en-US" dirty="0" err="1">
                <a:solidFill>
                  <a:schemeClr val="bg1"/>
                </a:solidFill>
              </a:rPr>
              <a:t>psyykkisiä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oireita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623CC86-945F-4CCC-903C-0248EFB8D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20580"/>
            <a:ext cx="1861424" cy="428937"/>
          </a:xfrm>
          <a:prstGeom prst="rect">
            <a:avLst/>
          </a:prstGeom>
        </p:spPr>
      </p:pic>
      <p:pic>
        <p:nvPicPr>
          <p:cNvPr id="62" name="Kuva 61">
            <a:extLst>
              <a:ext uri="{FF2B5EF4-FFF2-40B4-BE49-F238E27FC236}">
                <a16:creationId xmlns:a16="http://schemas.microsoft.com/office/drawing/2014/main" id="{96827063-5DDC-47DA-A5BD-7250C0156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  <p:sp>
        <p:nvSpPr>
          <p:cNvPr id="92" name="Tekstiruutu 91">
            <a:extLst>
              <a:ext uri="{FF2B5EF4-FFF2-40B4-BE49-F238E27FC236}">
                <a16:creationId xmlns:a16="http://schemas.microsoft.com/office/drawing/2014/main" id="{DCA6CBA9-F1DE-45F5-9100-43E4EF82875F}"/>
              </a:ext>
            </a:extLst>
          </p:cNvPr>
          <p:cNvSpPr txBox="1"/>
          <p:nvPr/>
        </p:nvSpPr>
        <p:spPr>
          <a:xfrm>
            <a:off x="-142741" y="6272832"/>
            <a:ext cx="619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Uday Mittal</a:t>
            </a:r>
          </a:p>
        </p:txBody>
      </p:sp>
    </p:spTree>
    <p:extLst>
      <p:ext uri="{BB962C8B-B14F-4D97-AF65-F5344CB8AC3E}">
        <p14:creationId xmlns:p14="http://schemas.microsoft.com/office/powerpoint/2010/main" val="33918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CD80CF1-207F-4CD4-B41F-C8A23CE99A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1" b="1"/>
          <a:stretch/>
        </p:blipFill>
        <p:spPr>
          <a:xfrm>
            <a:off x="18825" y="3746"/>
            <a:ext cx="12188932" cy="6856614"/>
          </a:xfrm>
          <a:prstGeom prst="rect">
            <a:avLst/>
          </a:prstGeom>
        </p:spPr>
      </p:pic>
      <p:grpSp>
        <p:nvGrpSpPr>
          <p:cNvPr id="43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4D309E2-CCCA-4B58-B7BC-F7471604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9" y="116910"/>
            <a:ext cx="4387238" cy="5150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Riippuvuutta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aiheuttavia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mekanismeja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Sosiaaliset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tekijät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1AC16A-91A4-4025-9180-00DDBD435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7157" y="1107440"/>
            <a:ext cx="7268264" cy="50329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FFFF"/>
                </a:solidFill>
              </a:rPr>
              <a:t>Sosiaalinen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ympäristö</a:t>
            </a:r>
            <a:r>
              <a:rPr lang="en-US" sz="3200" b="1" dirty="0">
                <a:solidFill>
                  <a:srgbClr val="FFFFFF"/>
                </a:solidFill>
              </a:rPr>
              <a:t> ja </a:t>
            </a:r>
            <a:r>
              <a:rPr lang="en-US" sz="3200" b="1" dirty="0" err="1">
                <a:solidFill>
                  <a:srgbClr val="FFFFFF"/>
                </a:solidFill>
              </a:rPr>
              <a:t>yhteiskunta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vaikuttavat</a:t>
            </a: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- </a:t>
            </a:r>
            <a:r>
              <a:rPr lang="en-US" sz="3200" dirty="0" err="1">
                <a:solidFill>
                  <a:srgbClr val="FFFFFF"/>
                </a:solidFill>
              </a:rPr>
              <a:t>päihdeasenteisiin</a:t>
            </a:r>
            <a:endParaRPr lang="en-US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- </a:t>
            </a:r>
            <a:r>
              <a:rPr lang="en-US" sz="3200" dirty="0" err="1">
                <a:solidFill>
                  <a:srgbClr val="FFFFFF"/>
                </a:solidFill>
              </a:rPr>
              <a:t>päihteiden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käyttötapojen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oppimiseen</a:t>
            </a:r>
            <a:endParaRPr lang="en-US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- </a:t>
            </a:r>
            <a:r>
              <a:rPr lang="en-US" sz="3200" dirty="0" err="1">
                <a:solidFill>
                  <a:srgbClr val="FFFFFF"/>
                </a:solidFill>
              </a:rPr>
              <a:t>päihteiden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kokeiluun</a:t>
            </a:r>
            <a:r>
              <a:rPr lang="en-US" sz="3200" dirty="0">
                <a:solidFill>
                  <a:srgbClr val="FFFFFF"/>
                </a:solidFill>
              </a:rPr>
              <a:t> ja </a:t>
            </a:r>
            <a:r>
              <a:rPr lang="en-US" sz="3200" dirty="0" err="1">
                <a:solidFill>
                  <a:srgbClr val="FFFFFF"/>
                </a:solidFill>
              </a:rPr>
              <a:t>käyttöön</a:t>
            </a:r>
            <a:endParaRPr lang="en-US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- </a:t>
            </a:r>
            <a:r>
              <a:rPr lang="en-US" sz="3200" dirty="0" err="1">
                <a:solidFill>
                  <a:srgbClr val="FFFFFF"/>
                </a:solidFill>
              </a:rPr>
              <a:t>tapaan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suhtautua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ongelmakäyttäjiin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8330DFF5-8DE7-4D79-B5B7-C744EA9A1D79}"/>
              </a:ext>
            </a:extLst>
          </p:cNvPr>
          <p:cNvSpPr txBox="1"/>
          <p:nvPr/>
        </p:nvSpPr>
        <p:spPr>
          <a:xfrm>
            <a:off x="-8963" y="6433314"/>
            <a:ext cx="619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Unsplash.com/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Mikail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Duran</a:t>
            </a:r>
          </a:p>
        </p:txBody>
      </p:sp>
      <p:pic>
        <p:nvPicPr>
          <p:cNvPr id="62" name="Kuva 61">
            <a:extLst>
              <a:ext uri="{FF2B5EF4-FFF2-40B4-BE49-F238E27FC236}">
                <a16:creationId xmlns:a16="http://schemas.microsoft.com/office/drawing/2014/main" id="{9F751981-FD19-42D7-B11B-640165F9F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  <p:pic>
        <p:nvPicPr>
          <p:cNvPr id="6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D94546C-5D68-4C3F-A5D4-647514D57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20580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5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2ABE23-1CEA-4D0E-9933-3389F8D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55" y="531377"/>
            <a:ext cx="11173346" cy="1294248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/>
              <a:t>Riippuvuudelta suojaavia ja riippuvuudelle altistavia tekijöitä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658558-D222-4C0F-9EE3-2B02DC20A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275" y="1921701"/>
            <a:ext cx="5742530" cy="424482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sz="2400" dirty="0"/>
              <a:t>Turvallinen kasvuympäristö</a:t>
            </a:r>
          </a:p>
          <a:p>
            <a:r>
              <a:rPr lang="fi-FI" sz="2400" dirty="0"/>
              <a:t>Kiintyminen yhteisöihin (perhe, koulu, harrastukset)</a:t>
            </a:r>
          </a:p>
          <a:p>
            <a:r>
              <a:rPr lang="fi-FI" sz="2400" dirty="0"/>
              <a:t>Lähiyhteisön vastuullinen suhtautuminen</a:t>
            </a:r>
          </a:p>
          <a:p>
            <a:r>
              <a:rPr lang="fi-FI" sz="2400" dirty="0"/>
              <a:t>Hyvä itsetunto, myönteinen minäkuva</a:t>
            </a:r>
          </a:p>
          <a:p>
            <a:r>
              <a:rPr lang="fi-FI" sz="2400" dirty="0"/>
              <a:t>Hyvä terveysosaaminen</a:t>
            </a:r>
            <a:endParaRPr lang="fi-FI" sz="2400" dirty="0">
              <a:cs typeface="Segoe UI"/>
            </a:endParaRPr>
          </a:p>
          <a:p>
            <a:r>
              <a:rPr lang="fi-FI" sz="2400" dirty="0"/>
              <a:t>Hyvät sosiaaliset taidot</a:t>
            </a:r>
            <a:endParaRPr lang="fi-FI" sz="2400" dirty="0">
              <a:cs typeface="Segoe UI"/>
            </a:endParaRPr>
          </a:p>
          <a:p>
            <a:r>
              <a:rPr lang="fi-FI" sz="2400" dirty="0"/>
              <a:t>Keinot löytää mielihyvää ilman päihteitä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8A7409-94BE-48AD-B0DB-6FDA4A3F5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0444" y="1932139"/>
            <a:ext cx="5381624" cy="4119564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fi-FI" sz="2400" dirty="0"/>
              <a:t>Turvattomuus ja kriisit kasvuiässä</a:t>
            </a:r>
          </a:p>
          <a:p>
            <a:pPr>
              <a:buFontTx/>
              <a:buChar char="-"/>
            </a:pPr>
            <a:r>
              <a:rPr lang="fi-FI" sz="2400" dirty="0"/>
              <a:t>Yksinäisyys</a:t>
            </a:r>
          </a:p>
          <a:p>
            <a:pPr>
              <a:buFontTx/>
              <a:buChar char="-"/>
            </a:pPr>
            <a:r>
              <a:rPr lang="fi-FI" sz="2400" dirty="0"/>
              <a:t>Impulssikontrollin puute</a:t>
            </a:r>
          </a:p>
          <a:p>
            <a:pPr>
              <a:buFontTx/>
              <a:buChar char="-"/>
            </a:pPr>
            <a:r>
              <a:rPr lang="fi-FI" sz="2400" dirty="0"/>
              <a:t>Biologinen perimä</a:t>
            </a:r>
          </a:p>
          <a:p>
            <a:pPr>
              <a:buFontTx/>
              <a:buChar char="-"/>
            </a:pPr>
            <a:r>
              <a:rPr lang="fi-FI" sz="2400" dirty="0"/>
              <a:t>Lähiyhteisön runsas päihteiden käyttö</a:t>
            </a:r>
          </a:p>
          <a:p>
            <a:pPr>
              <a:buFontTx/>
              <a:buChar char="-"/>
            </a:pPr>
            <a:r>
              <a:rPr lang="fi-FI" sz="2400" dirty="0"/>
              <a:t>Varhain aloitetut päihdekokeilut</a:t>
            </a:r>
          </a:p>
          <a:p>
            <a:pPr>
              <a:buFontTx/>
              <a:buChar char="-"/>
            </a:pPr>
            <a:r>
              <a:rPr lang="fi-FI" sz="2400" dirty="0"/>
              <a:t>Toistuva altistuminen päihteille</a:t>
            </a:r>
          </a:p>
          <a:p>
            <a:pPr>
              <a:buFontTx/>
              <a:buChar char="-"/>
            </a:pPr>
            <a:r>
              <a:rPr lang="fi-FI" sz="2400" dirty="0"/>
              <a:t>Oppimisvaikeudet</a:t>
            </a:r>
          </a:p>
          <a:p>
            <a:pPr>
              <a:buFontTx/>
              <a:buChar char="-"/>
            </a:pPr>
            <a:r>
              <a:rPr lang="fi-FI" sz="2400" dirty="0"/>
              <a:t>Syrjäytyneisyys</a:t>
            </a:r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91BB3A7-074E-4FFC-B959-30AF2F618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20580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9940F36-18A4-409D-BB42-C43B8EC17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41520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theme/theme2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B94131-09D3-481B-B966-6D73C1079050}">
  <ds:schemaRefs>
    <ds:schemaRef ds:uri="http://www.w3.org/XML/1998/namespace"/>
    <ds:schemaRef ds:uri="http://schemas.microsoft.com/office/2006/documentManagement/types"/>
    <ds:schemaRef ds:uri="48e8df33-a090-4ce7-a58b-5234ff1e67e3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3AE5598-C8B1-4659-AB89-6040ECDF12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E8722E-6BE2-43AE-9C41-18559AB23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322</Words>
  <Application>Microsoft Office PowerPoint</Application>
  <PresentationFormat>Laajakuva</PresentationFormat>
  <Paragraphs>97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Abadi Extra Light</vt:lpstr>
      <vt:lpstr>Arial</vt:lpstr>
      <vt:lpstr>Avenir Next LT Pro</vt:lpstr>
      <vt:lpstr>AvenirNext LT Pro Medium</vt:lpstr>
      <vt:lpstr>Rockwell</vt:lpstr>
      <vt:lpstr>Segoe UI</vt:lpstr>
      <vt:lpstr>BlockprintVTI</vt:lpstr>
      <vt:lpstr>ExploreVTI</vt:lpstr>
      <vt:lpstr>Riippuvuus eli addiktio</vt:lpstr>
      <vt:lpstr>Riippuvuuksien jaottelua</vt:lpstr>
      <vt:lpstr>Riippuvuuden ilmenemismuotoja</vt:lpstr>
      <vt:lpstr>Riippuvuuden tunnusmerkkejä</vt:lpstr>
      <vt:lpstr>Riippuvuuteen vaikuttavia mekanismeja  - Perimä</vt:lpstr>
      <vt:lpstr>Riippuvuuteen vaikuttavia mekanismeja  - Biologiset tekijät</vt:lpstr>
      <vt:lpstr>Riippuvuuteen vaikuttavia mekanismeja  - Psyykkiset tekijät</vt:lpstr>
      <vt:lpstr>Riippuvuutta aiheuttavia mekanismeja  - Sosiaaliset tekijät</vt:lpstr>
      <vt:lpstr>Riippuvuudelta suojaavia ja riippuvuudelle altistavia tekijöitä</vt:lpstr>
      <vt:lpstr>Päihdekokeilusta riippuvuussairauteen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Rautarae Anna</cp:lastModifiedBy>
  <cp:revision>92</cp:revision>
  <dcterms:created xsi:type="dcterms:W3CDTF">2021-10-14T13:44:28Z</dcterms:created>
  <dcterms:modified xsi:type="dcterms:W3CDTF">2025-11-03T13:22:59Z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