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0" r:id="rId1"/>
  </p:sldMasterIdLst>
  <p:notesMasterIdLst>
    <p:notesMasterId r:id="rId11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embeddedFontLst>
    <p:embeddedFont>
      <p:font typeface="Calibri" pitchFamily="34" charset="0"/>
      <p:regular r:id="rId12"/>
      <p:bold r:id="rId13"/>
      <p:italic r:id="rId14"/>
      <p:boldItalic r:id="rId15"/>
    </p:embeddedFont>
    <p:embeddedFont>
      <p:font typeface="Merriweather Sans" charset="0"/>
      <p:italic r:id="rId16"/>
      <p:boldItalic r:id="rId1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-740" y="-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font" Target="fonts/font6.fntdata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font" Target="fonts/font5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620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t>‹#›</a:t>
            </a:fld>
            <a:endParaRPr lang="fi-FI"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Shape 94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5" name="Shape 95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</p:spPr>
        <p:txBody>
          <a:bodyPr lIns="91425" tIns="45700" rIns="91425" bIns="45700" anchor="b" anchorCtr="0">
            <a:noAutofit/>
          </a:bodyPr>
          <a:lstStyle/>
          <a:p>
            <a:pPr lv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fi-FI"/>
              <a:pPr lvl="0">
                <a:spcBef>
                  <a:spcPts val="0"/>
                </a:spcBef>
                <a:buClr>
                  <a:srgbClr val="000000"/>
                </a:buClr>
                <a:buSzPct val="25000"/>
                <a:buFont typeface="Arial"/>
                <a:buNone/>
              </a:pPr>
              <a:t>1</a:t>
            </a:fld>
            <a:endParaRPr lang="fi-FI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Shape 102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03" name="Shape 103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</p:spPr>
        <p:txBody>
          <a:bodyPr lIns="91425" tIns="45700" rIns="91425" bIns="45700" anchor="b" anchorCtr="0">
            <a:noAutofit/>
          </a:bodyPr>
          <a:lstStyle/>
          <a:p>
            <a:pPr lv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fi-FI"/>
              <a:pPr lvl="0">
                <a:spcBef>
                  <a:spcPts val="0"/>
                </a:spcBef>
                <a:buClr>
                  <a:srgbClr val="000000"/>
                </a:buClr>
                <a:buSzPct val="25000"/>
                <a:buFont typeface="Arial"/>
                <a:buNone/>
              </a:pPr>
              <a:t>2</a:t>
            </a:fld>
            <a:endParaRPr lang="fi-FI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Shape 110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11" name="Shape 111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</p:spPr>
        <p:txBody>
          <a:bodyPr lIns="91425" tIns="45700" rIns="91425" bIns="45700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fi-FI"/>
              <a:pPr lvl="0" rtl="0">
                <a:spcBef>
                  <a:spcPts val="0"/>
                </a:spcBef>
                <a:buNone/>
              </a:pPr>
              <a:t>3</a:t>
            </a:fld>
            <a:endParaRPr lang="fi-FI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Shape 118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19" name="Shape 119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</p:spPr>
        <p:txBody>
          <a:bodyPr lIns="91425" tIns="45700" rIns="91425" bIns="45700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fi-FI"/>
              <a:pPr lvl="0" rtl="0">
                <a:spcBef>
                  <a:spcPts val="0"/>
                </a:spcBef>
                <a:buNone/>
              </a:pPr>
              <a:t>4</a:t>
            </a:fld>
            <a:endParaRPr lang="fi-FI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Shape 126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27" name="Shape 127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</p:spPr>
        <p:txBody>
          <a:bodyPr lIns="91425" tIns="45700" rIns="91425" bIns="45700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fi-FI"/>
              <a:pPr lvl="0" rtl="0">
                <a:spcBef>
                  <a:spcPts val="0"/>
                </a:spcBef>
                <a:buNone/>
              </a:pPr>
              <a:t>5</a:t>
            </a:fld>
            <a:endParaRPr lang="fi-FI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Shape 134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35" name="Shape 135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</p:spPr>
        <p:txBody>
          <a:bodyPr lIns="91425" tIns="45700" rIns="91425" bIns="45700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fi-FI"/>
              <a:pPr lvl="0" rtl="0">
                <a:spcBef>
                  <a:spcPts val="0"/>
                </a:spcBef>
                <a:buNone/>
              </a:pPr>
              <a:t>6</a:t>
            </a:fld>
            <a:endParaRPr lang="fi-FI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Shape 142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43" name="Shape 143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</p:spPr>
        <p:txBody>
          <a:bodyPr lIns="91425" tIns="45700" rIns="91425" bIns="45700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fi-FI"/>
              <a:pPr lvl="0" rtl="0">
                <a:spcBef>
                  <a:spcPts val="0"/>
                </a:spcBef>
                <a:buNone/>
              </a:pPr>
              <a:t>7</a:t>
            </a:fld>
            <a:endParaRPr lang="fi-FI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Shape 150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51" name="Shape 151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</p:spPr>
        <p:txBody>
          <a:bodyPr lIns="91425" tIns="45700" rIns="91425" bIns="45700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fi-FI"/>
              <a:pPr lvl="0" rtl="0">
                <a:spcBef>
                  <a:spcPts val="0"/>
                </a:spcBef>
                <a:buNone/>
              </a:pPr>
              <a:t>8</a:t>
            </a:fld>
            <a:endParaRPr lang="fi-FI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hape 15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8" name="Shape 158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59" name="Shape 159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</p:spPr>
        <p:txBody>
          <a:bodyPr lIns="91425" tIns="45700" rIns="91425" bIns="45700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fi-FI"/>
              <a:pPr lvl="0" rtl="0">
                <a:spcBef>
                  <a:spcPts val="0"/>
                </a:spcBef>
                <a:buNone/>
              </a:pPr>
              <a:t>9</a:t>
            </a:fld>
            <a:endParaRPr lang="fi-FI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1200" b="0" i="1" u="none" strike="noStrike" cap="none" smtClean="0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t>‹#›</a:t>
            </a:fld>
            <a:endParaRPr lang="fi-FI" sz="1200" b="0" i="1" u="none" strike="noStrike" cap="none">
              <a:solidFill>
                <a:srgbClr val="888888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1200" b="0" i="1" u="none" strike="noStrike" cap="none" smtClean="0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t>‹#›</a:t>
            </a:fld>
            <a:endParaRPr lang="fi-FI" sz="1200" b="0" i="1" u="none" strike="noStrike" cap="none">
              <a:solidFill>
                <a:srgbClr val="888888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1200" b="0" i="1" u="none" strike="noStrike" cap="none" smtClean="0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t>‹#›</a:t>
            </a:fld>
            <a:endParaRPr lang="fi-FI" sz="1200" b="0" i="1" u="none" strike="noStrike" cap="none">
              <a:solidFill>
                <a:srgbClr val="888888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1200" b="0" i="1" u="none" strike="noStrike" cap="none" smtClean="0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t>‹#›</a:t>
            </a:fld>
            <a:endParaRPr lang="fi-FI" sz="1200" b="0" i="1" u="none" strike="noStrike" cap="none">
              <a:solidFill>
                <a:srgbClr val="888888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1200" b="0" i="1" u="none" strike="noStrike" cap="none" smtClean="0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t>‹#›</a:t>
            </a:fld>
            <a:endParaRPr lang="fi-FI" sz="1200" b="0" i="1" u="none" strike="noStrike" cap="none">
              <a:solidFill>
                <a:srgbClr val="888888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1200" b="0" i="1" u="none" strike="noStrike" cap="none" smtClean="0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t>‹#›</a:t>
            </a:fld>
            <a:endParaRPr lang="fi-FI" sz="1200" b="0" i="1" u="none" strike="noStrike" cap="none">
              <a:solidFill>
                <a:srgbClr val="888888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1200" b="0" i="1" u="none" strike="noStrike" cap="none" smtClean="0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t>‹#›</a:t>
            </a:fld>
            <a:endParaRPr lang="fi-FI" sz="1200" b="0" i="1" u="none" strike="noStrike" cap="none">
              <a:solidFill>
                <a:srgbClr val="888888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1200" b="0" i="1" u="none" strike="noStrike" cap="none" smtClean="0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t>‹#›</a:t>
            </a:fld>
            <a:endParaRPr lang="fi-FI" sz="1200" b="0" i="1" u="none" strike="noStrike" cap="none">
              <a:solidFill>
                <a:srgbClr val="888888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1200" b="0" i="1" u="none" strike="noStrike" cap="none" smtClean="0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t>‹#›</a:t>
            </a:fld>
            <a:endParaRPr lang="fi-FI" sz="1200" b="0" i="1" u="none" strike="noStrike" cap="none">
              <a:solidFill>
                <a:srgbClr val="888888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1200" b="0" i="1" u="none" strike="noStrike" cap="none" smtClean="0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t>‹#›</a:t>
            </a:fld>
            <a:endParaRPr lang="fi-FI" sz="1200" b="0" i="1" u="none" strike="noStrike" cap="none">
              <a:solidFill>
                <a:srgbClr val="888888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1200" b="0" i="1" u="none" strike="noStrike" cap="none" smtClean="0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t>‹#›</a:t>
            </a:fld>
            <a:endParaRPr lang="fi-FI" sz="1200" b="0" i="1" u="none" strike="noStrike" cap="none">
              <a:solidFill>
                <a:srgbClr val="888888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1200" b="0" i="1" u="none" strike="noStrike" cap="none" smtClean="0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t>‹#›</a:t>
            </a:fld>
            <a:endParaRPr lang="fi-FI" sz="1200" b="0" i="1" u="none" strike="noStrike" cap="none">
              <a:solidFill>
                <a:srgbClr val="888888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698834" y="196947"/>
            <a:ext cx="7886700" cy="945237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fi-FI" dirty="0"/>
              <a:t>Japanin historian merkkipaaluja</a:t>
            </a:r>
          </a:p>
        </p:txBody>
      </p:sp>
      <p:sp>
        <p:nvSpPr>
          <p:cNvPr id="98" name="Shape 98"/>
          <p:cNvSpPr txBox="1">
            <a:spLocks noGrp="1"/>
          </p:cNvSpPr>
          <p:nvPr>
            <p:ph sz="half" idx="1"/>
          </p:nvPr>
        </p:nvSpPr>
        <p:spPr>
          <a:xfrm>
            <a:off x="365759" y="1310641"/>
            <a:ext cx="4797083" cy="493616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0" lvl="0" indent="-69850" rtl="0">
              <a:lnSpc>
                <a:spcPct val="138000"/>
              </a:lnSpc>
              <a:spcBef>
                <a:spcPts val="0"/>
              </a:spcBef>
              <a:buClr>
                <a:schemeClr val="dk1"/>
              </a:buClr>
              <a:buSzPct val="55000"/>
              <a:buFont typeface="Arial"/>
              <a:buNone/>
            </a:pPr>
            <a:r>
              <a:rPr lang="fi-FI" b="1" dirty="0"/>
              <a:t>Tehtävä</a:t>
            </a:r>
          </a:p>
          <a:p>
            <a:pPr marL="0" lvl="0" indent="-69850" rtl="0">
              <a:lnSpc>
                <a:spcPct val="138000"/>
              </a:lnSpc>
              <a:spcBef>
                <a:spcPts val="0"/>
              </a:spcBef>
              <a:buClr>
                <a:schemeClr val="dk1"/>
              </a:buClr>
              <a:buSzPct val="55000"/>
              <a:buFont typeface="Arial"/>
              <a:buNone/>
            </a:pPr>
            <a:r>
              <a:rPr lang="fi-FI" dirty="0"/>
              <a:t>Laadi Japanin historian vaiheista esitys, jossa</a:t>
            </a:r>
          </a:p>
          <a:p>
            <a:pPr marL="387350" lvl="0" indent="-457200" rtl="0">
              <a:lnSpc>
                <a:spcPct val="138000"/>
              </a:lnSpc>
              <a:spcBef>
                <a:spcPts val="0"/>
              </a:spcBef>
              <a:buClr>
                <a:schemeClr val="dk1"/>
              </a:buClr>
              <a:buFont typeface="+mj-lt"/>
              <a:buAutoNum type="alphaLcParenR"/>
            </a:pPr>
            <a:r>
              <a:rPr lang="fi-FI" sz="2400" dirty="0"/>
              <a:t>tiivistät jokaiseen aikakauteen kaksi tai kolme mielestäsi olennaista asiaa tai tapahtumaa</a:t>
            </a:r>
          </a:p>
          <a:p>
            <a:pPr marL="387350" lvl="0" indent="-457200" rtl="0">
              <a:lnSpc>
                <a:spcPct val="138000"/>
              </a:lnSpc>
              <a:spcBef>
                <a:spcPts val="0"/>
              </a:spcBef>
              <a:buClr>
                <a:schemeClr val="dk1"/>
              </a:buClr>
              <a:buFont typeface="+mj-lt"/>
              <a:buAutoNum type="alphaLcParenR"/>
            </a:pPr>
            <a:r>
              <a:rPr lang="fi-FI" sz="2400" dirty="0"/>
              <a:t>on jokaisen aikakauden kohdalla kuva, joka edustaa tai ilmentää mielestäsi hyvin kyseistä historian vaihetta.</a:t>
            </a:r>
          </a:p>
          <a:p>
            <a:pPr marL="0" lvl="0" indent="-6985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55000"/>
              <a:buFont typeface="Arial"/>
              <a:buNone/>
            </a:pPr>
            <a:endParaRPr dirty="0"/>
          </a:p>
          <a:p>
            <a:pPr lvl="0">
              <a:spcBef>
                <a:spcPts val="0"/>
              </a:spcBef>
              <a:buNone/>
            </a:pPr>
            <a:endParaRPr dirty="0"/>
          </a:p>
        </p:txBody>
      </p:sp>
      <p:pic>
        <p:nvPicPr>
          <p:cNvPr id="99" name="Shape 99" descr="Nagoya Castle Feb 2011 66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371414" y="1380625"/>
            <a:ext cx="3397000" cy="4796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i-FI" dirty="0"/>
              <a:t>700-luku</a:t>
            </a:r>
          </a:p>
        </p:txBody>
      </p:sp>
      <p:sp>
        <p:nvSpPr>
          <p:cNvPr id="106" name="Shape 106"/>
          <p:cNvSpPr txBox="1">
            <a:spLocks noGrp="1"/>
          </p:cNvSpPr>
          <p:nvPr>
            <p:ph sz="half" idx="1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127000" lvl="0" indent="0">
              <a:spcBef>
                <a:spcPts val="0"/>
              </a:spcBef>
              <a:buNone/>
            </a:pPr>
            <a:r>
              <a:rPr lang="fi-FI" dirty="0"/>
              <a:t>keskeiset asiat</a:t>
            </a:r>
          </a:p>
        </p:txBody>
      </p:sp>
      <p:sp>
        <p:nvSpPr>
          <p:cNvPr id="107" name="Shape 107"/>
          <p:cNvSpPr txBox="1">
            <a:spLocks noGrp="1"/>
          </p:cNvSpPr>
          <p:nvPr>
            <p:ph sz="half" idx="2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i-FI" dirty="0"/>
              <a:t>kuva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 dirty="0"/>
              <a:t>1200-luku</a:t>
            </a:r>
          </a:p>
        </p:txBody>
      </p:sp>
      <p:sp>
        <p:nvSpPr>
          <p:cNvPr id="114" name="Shape 114"/>
          <p:cNvSpPr txBox="1">
            <a:spLocks noGrp="1"/>
          </p:cNvSpPr>
          <p:nvPr>
            <p:ph sz="half" idx="1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127000" lvl="0" rtl="0">
              <a:spcBef>
                <a:spcPts val="0"/>
              </a:spcBef>
              <a:buClr>
                <a:schemeClr val="dk1"/>
              </a:buClr>
              <a:buSzPct val="55000"/>
              <a:buFont typeface="Arial"/>
              <a:buNone/>
            </a:pPr>
            <a:r>
              <a:rPr lang="fi-FI"/>
              <a:t>keskeiset asiat</a:t>
            </a:r>
          </a:p>
          <a:p>
            <a:pPr marL="127000" lvl="0" indent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15" name="Shape 115"/>
          <p:cNvSpPr txBox="1">
            <a:spLocks noGrp="1"/>
          </p:cNvSpPr>
          <p:nvPr>
            <p:ph sz="half" idx="2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/>
              <a:t>kuva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/>
              <a:t>1500-luku</a:t>
            </a:r>
          </a:p>
        </p:txBody>
      </p:sp>
      <p:sp>
        <p:nvSpPr>
          <p:cNvPr id="122" name="Shape 122"/>
          <p:cNvSpPr txBox="1">
            <a:spLocks noGrp="1"/>
          </p:cNvSpPr>
          <p:nvPr>
            <p:ph sz="half" idx="1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127000" lvl="0" rtl="0">
              <a:spcBef>
                <a:spcPts val="0"/>
              </a:spcBef>
              <a:buClr>
                <a:schemeClr val="dk1"/>
              </a:buClr>
              <a:buSzPct val="55000"/>
              <a:buFont typeface="Arial"/>
              <a:buNone/>
            </a:pPr>
            <a:r>
              <a:rPr lang="fi-FI"/>
              <a:t>keskeiset asiat</a:t>
            </a:r>
          </a:p>
          <a:p>
            <a:pPr marL="127000" lvl="0" indent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23" name="Shape 123"/>
          <p:cNvSpPr txBox="1">
            <a:spLocks noGrp="1"/>
          </p:cNvSpPr>
          <p:nvPr>
            <p:ph sz="half" idx="2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/>
              <a:t>kuva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/>
              <a:t>1600-luku</a:t>
            </a:r>
          </a:p>
        </p:txBody>
      </p:sp>
      <p:sp>
        <p:nvSpPr>
          <p:cNvPr id="130" name="Shape 130"/>
          <p:cNvSpPr txBox="1">
            <a:spLocks noGrp="1"/>
          </p:cNvSpPr>
          <p:nvPr>
            <p:ph sz="half" idx="1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127000" lvl="0" rtl="0">
              <a:spcBef>
                <a:spcPts val="0"/>
              </a:spcBef>
              <a:buClr>
                <a:schemeClr val="dk1"/>
              </a:buClr>
              <a:buSzPct val="55000"/>
              <a:buFont typeface="Arial"/>
              <a:buNone/>
            </a:pPr>
            <a:r>
              <a:rPr lang="fi-FI"/>
              <a:t>keskeiset asiat</a:t>
            </a:r>
          </a:p>
          <a:p>
            <a:pPr marL="127000" lvl="0" indent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31" name="Shape 131"/>
          <p:cNvSpPr txBox="1">
            <a:spLocks noGrp="1"/>
          </p:cNvSpPr>
          <p:nvPr>
            <p:ph sz="half" idx="2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/>
              <a:t>kuva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Shape 13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/>
              <a:t>1853</a:t>
            </a:r>
          </a:p>
        </p:txBody>
      </p:sp>
      <p:sp>
        <p:nvSpPr>
          <p:cNvPr id="138" name="Shape 138"/>
          <p:cNvSpPr txBox="1">
            <a:spLocks noGrp="1"/>
          </p:cNvSpPr>
          <p:nvPr>
            <p:ph sz="half" idx="1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127000" lvl="0" rtl="0">
              <a:spcBef>
                <a:spcPts val="0"/>
              </a:spcBef>
              <a:buClr>
                <a:schemeClr val="dk1"/>
              </a:buClr>
              <a:buSzPct val="55000"/>
              <a:buFont typeface="Arial"/>
              <a:buNone/>
            </a:pPr>
            <a:r>
              <a:rPr lang="fi-FI"/>
              <a:t>keskeiset asiat</a:t>
            </a:r>
          </a:p>
          <a:p>
            <a:pPr marL="127000" lvl="0" indent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39" name="Shape 139"/>
          <p:cNvSpPr txBox="1">
            <a:spLocks noGrp="1"/>
          </p:cNvSpPr>
          <p:nvPr>
            <p:ph sz="half" idx="2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127000" lvl="0" indent="0" rtl="0">
              <a:spcBef>
                <a:spcPts val="0"/>
              </a:spcBef>
              <a:buNone/>
            </a:pPr>
            <a:r>
              <a:rPr lang="fi-FI"/>
              <a:t>kuva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Shape 14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/>
              <a:t>1868</a:t>
            </a:r>
          </a:p>
        </p:txBody>
      </p:sp>
      <p:sp>
        <p:nvSpPr>
          <p:cNvPr id="146" name="Shape 146"/>
          <p:cNvSpPr txBox="1">
            <a:spLocks noGrp="1"/>
          </p:cNvSpPr>
          <p:nvPr>
            <p:ph sz="half" idx="1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127000" lvl="0" rtl="0">
              <a:spcBef>
                <a:spcPts val="0"/>
              </a:spcBef>
              <a:buClr>
                <a:schemeClr val="dk1"/>
              </a:buClr>
              <a:buSzPct val="55000"/>
              <a:buFont typeface="Arial"/>
              <a:buNone/>
            </a:pPr>
            <a:r>
              <a:rPr lang="fi-FI"/>
              <a:t>keskeiset asiat</a:t>
            </a:r>
          </a:p>
          <a:p>
            <a:pPr marL="0" lvl="0" indent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47" name="Shape 147"/>
          <p:cNvSpPr txBox="1">
            <a:spLocks noGrp="1"/>
          </p:cNvSpPr>
          <p:nvPr>
            <p:ph sz="half" idx="2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127000" lvl="0" indent="0" rtl="0">
              <a:spcBef>
                <a:spcPts val="0"/>
              </a:spcBef>
              <a:buNone/>
            </a:pPr>
            <a:r>
              <a:rPr lang="fi-FI"/>
              <a:t> kuva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/>
              <a:t>1930-luku</a:t>
            </a:r>
          </a:p>
        </p:txBody>
      </p:sp>
      <p:sp>
        <p:nvSpPr>
          <p:cNvPr id="154" name="Shape 154"/>
          <p:cNvSpPr txBox="1">
            <a:spLocks noGrp="1"/>
          </p:cNvSpPr>
          <p:nvPr>
            <p:ph sz="half" idx="1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127000" lvl="0" rtl="0">
              <a:spcBef>
                <a:spcPts val="0"/>
              </a:spcBef>
              <a:buClr>
                <a:schemeClr val="dk1"/>
              </a:buClr>
              <a:buSzPct val="55000"/>
              <a:buFont typeface="Arial"/>
              <a:buNone/>
            </a:pPr>
            <a:r>
              <a:rPr lang="fi-FI"/>
              <a:t>keskeiset asiat</a:t>
            </a:r>
          </a:p>
          <a:p>
            <a:pPr marL="127000" lvl="0" indent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55" name="Shape 155"/>
          <p:cNvSpPr txBox="1">
            <a:spLocks noGrp="1"/>
          </p:cNvSpPr>
          <p:nvPr>
            <p:ph sz="half" idx="2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/>
              <a:t> kuva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Shape 16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 dirty="0"/>
              <a:t>Vuodesta 1945 nykypäivään</a:t>
            </a:r>
          </a:p>
        </p:txBody>
      </p:sp>
      <p:sp>
        <p:nvSpPr>
          <p:cNvPr id="162" name="Shape 162"/>
          <p:cNvSpPr txBox="1">
            <a:spLocks noGrp="1"/>
          </p:cNvSpPr>
          <p:nvPr>
            <p:ph sz="half" idx="1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127000" lvl="0" rtl="0">
              <a:spcBef>
                <a:spcPts val="0"/>
              </a:spcBef>
              <a:buClr>
                <a:schemeClr val="dk1"/>
              </a:buClr>
              <a:buSzPct val="55000"/>
              <a:buFont typeface="Arial"/>
              <a:buNone/>
            </a:pPr>
            <a:r>
              <a:rPr lang="fi-FI" dirty="0"/>
              <a:t>keskeiset asiat</a:t>
            </a:r>
          </a:p>
          <a:p>
            <a:pPr marL="127000" lvl="0" indent="0" rt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163" name="Shape 163"/>
          <p:cNvSpPr txBox="1">
            <a:spLocks noGrp="1"/>
          </p:cNvSpPr>
          <p:nvPr>
            <p:ph sz="half" idx="2"/>
          </p:nvPr>
        </p:nvSpPr>
        <p:spPr>
          <a:xfrm>
            <a:off x="4572000" y="1825625"/>
            <a:ext cx="3867000" cy="43512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 dirty="0"/>
              <a:t>kuva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</TotalTime>
  <Words>83</Words>
  <Application>Microsoft Office PowerPoint</Application>
  <PresentationFormat>Näytössä katseltava diaesitys (4:3)</PresentationFormat>
  <Paragraphs>38</Paragraphs>
  <Slides>9</Slides>
  <Notes>9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3" baseType="lpstr">
      <vt:lpstr>Arial</vt:lpstr>
      <vt:lpstr>Calibri</vt:lpstr>
      <vt:lpstr>Merriweather Sans</vt:lpstr>
      <vt:lpstr>Office-teema</vt:lpstr>
      <vt:lpstr>Japanin historian merkkipaaluja</vt:lpstr>
      <vt:lpstr>700-luku</vt:lpstr>
      <vt:lpstr>1200-luku</vt:lpstr>
      <vt:lpstr>1500-luku</vt:lpstr>
      <vt:lpstr>1600-luku</vt:lpstr>
      <vt:lpstr>1853</vt:lpstr>
      <vt:lpstr>1868</vt:lpstr>
      <vt:lpstr>1930-luku</vt:lpstr>
      <vt:lpstr>Vuodesta 1945 nykypäivään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Mikael Fabrin</dc:creator>
  <cp:lastModifiedBy>mikael.fabrin</cp:lastModifiedBy>
  <cp:revision>10</cp:revision>
  <dcterms:modified xsi:type="dcterms:W3CDTF">2018-03-19T10:37:31Z</dcterms:modified>
</cp:coreProperties>
</file>