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85E32D-589A-4C9E-B6C5-B7B4D47694F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1112F-1356-448C-B71F-56277ABFD947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63683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78028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918445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2" name="Google Shape;10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458840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04470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6" name="Google Shape;11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773548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11671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0" name="Google Shape;13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25766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7" name="Google Shape;13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97504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1164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7190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3851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2pPr>
            <a:lvl3pPr marL="1371600" lvl="2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3pPr>
            <a:lvl4pPr marL="1828800" lvl="3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4pPr>
            <a:lvl5pPr marL="2286000" lvl="4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5pPr>
            <a:lvl6pPr marL="2743200" lvl="5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/>
            </a:lvl6pPr>
            <a:lvl7pPr marL="3200400" lvl="6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7pPr>
            <a:lvl8pPr marL="3657600" lvl="7" indent="-317500" algn="l">
              <a:lnSpc>
                <a:spcPct val="90000"/>
              </a:lnSpc>
              <a:spcBef>
                <a:spcPts val="2133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/>
            </a:lvl8pPr>
            <a:lvl9pPr marL="4114800" lvl="8" indent="-317500" algn="l">
              <a:lnSpc>
                <a:spcPct val="90000"/>
              </a:lnSpc>
              <a:spcBef>
                <a:spcPts val="2133"/>
              </a:spcBef>
              <a:spcAft>
                <a:spcPts val="2133"/>
              </a:spcAft>
              <a:buClr>
                <a:schemeClr val="dk1"/>
              </a:buClr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lvl="0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02244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3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52034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4676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2940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600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6438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9711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4883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065B4D-A8F4-4DE3-BC47-B06CB4DA6102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4FFD08-FE19-41CF-8115-97843A687EC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92013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"/>
          <p:cNvSpPr txBox="1">
            <a:spLocks noGrp="1"/>
          </p:cNvSpPr>
          <p:nvPr>
            <p:ph type="ctrTitle"/>
          </p:nvPr>
        </p:nvSpPr>
        <p:spPr>
          <a:xfrm>
            <a:off x="415611" y="2221441"/>
            <a:ext cx="11360800" cy="2415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3200"/>
              <a:buFont typeface="Calibri"/>
              <a:buNone/>
            </a:pP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Skeema 1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2.5 Ihminen on biologinen olento</a:t>
            </a:r>
            <a:br>
              <a:rPr lang="fi" sz="3200" b="1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fi" sz="3200" b="1">
                <a:latin typeface="Calibri"/>
                <a:ea typeface="Calibri"/>
                <a:cs typeface="Calibri"/>
                <a:sym typeface="Calibri"/>
              </a:rPr>
            </a:br>
            <a:r>
              <a:rPr lang="fi" sz="3200" b="1">
                <a:latin typeface="Calibri"/>
                <a:ea typeface="Calibri"/>
                <a:cs typeface="Calibri"/>
                <a:sym typeface="Calibri"/>
              </a:rPr>
              <a:t>Ydinsisältö</a:t>
            </a:r>
            <a:endParaRPr sz="3200" b="1"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49866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"/>
          <p:cNvSpPr txBox="1">
            <a:spLocks noGrp="1"/>
          </p:cNvSpPr>
          <p:nvPr>
            <p:ph type="title"/>
          </p:nvPr>
        </p:nvSpPr>
        <p:spPr>
          <a:xfrm>
            <a:off x="415800" y="914014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Keho ja mieli toimivat yhdessä</a:t>
            </a:r>
            <a:endParaRPr/>
          </a:p>
        </p:txBody>
      </p:sp>
      <p:sp>
        <p:nvSpPr>
          <p:cNvPr id="98" name="Google Shape;98;p2"/>
          <p:cNvSpPr txBox="1">
            <a:spLocks noGrp="1"/>
          </p:cNvSpPr>
          <p:nvPr>
            <p:ph type="body" idx="1"/>
          </p:nvPr>
        </p:nvSpPr>
        <p:spPr>
          <a:xfrm>
            <a:off x="415800" y="1766442"/>
            <a:ext cx="5964680" cy="30290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Keho ja mieli ovat erottamattomasti yhteydessä toisiinsa.</a:t>
            </a:r>
            <a:endParaRPr/>
          </a:p>
          <a:p>
            <a:pPr marL="1066785" lvl="1" indent="-457200" algn="l" rtl="0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988"/>
              <a:buChar char="○"/>
            </a:pPr>
            <a:r>
              <a:rPr lang="fi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Esim. kipu ja plasebo-efekti</a:t>
            </a:r>
            <a:endParaRPr sz="3866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2"/>
          <p:cNvPicPr preferRelativeResize="0"/>
          <p:nvPr/>
        </p:nvPicPr>
        <p:blipFill rotWithShape="1">
          <a:blip r:embed="rId3">
            <a:alphaModFix/>
          </a:blip>
          <a:srcRect t="11570"/>
          <a:stretch/>
        </p:blipFill>
        <p:spPr>
          <a:xfrm>
            <a:off x="6451600" y="1936076"/>
            <a:ext cx="4734560" cy="44320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0066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>
            <a:spLocks noGrp="1"/>
          </p:cNvSpPr>
          <p:nvPr>
            <p:ph type="title"/>
          </p:nvPr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Aivotoiminnan perusteet</a:t>
            </a:r>
            <a:endParaRPr/>
          </a:p>
        </p:txBody>
      </p:sp>
      <p:sp>
        <p:nvSpPr>
          <p:cNvPr id="105" name="Google Shape;105;p3"/>
          <p:cNvSpPr txBox="1">
            <a:spLocks noGrp="1"/>
          </p:cNvSpPr>
          <p:nvPr>
            <p:ph type="body" idx="1"/>
          </p:nvPr>
        </p:nvSpPr>
        <p:spPr>
          <a:xfrm>
            <a:off x="415600" y="1567113"/>
            <a:ext cx="4705040" cy="4955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8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Tieto kulkee aivoissa hermosolusta toiseen.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8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Aivoissa on miljardeja hermosoluja ja lukemattomia hermosolujen välisiä yhteyksiä.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09585" lvl="0" indent="-45718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8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Tieto kulkee hermosolusta toiseen sähköisesti ja kemiallisesti.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6" name="Google Shape;106;p3" descr="Kuva, joka sisältää kohteen henkilö, rakennus, luistelu, ulko&#10;&#10;Kuvaus luotu automaattisesti"/>
          <p:cNvPicPr preferRelativeResize="0"/>
          <p:nvPr/>
        </p:nvPicPr>
        <p:blipFill rotWithShape="1">
          <a:blip r:embed="rId3">
            <a:alphaModFix/>
          </a:blip>
          <a:srcRect t="16497" b="11235"/>
          <a:stretch/>
        </p:blipFill>
        <p:spPr>
          <a:xfrm>
            <a:off x="5598160" y="1768283"/>
            <a:ext cx="5721040" cy="36867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8682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>
            <a:spLocks noGrp="1"/>
          </p:cNvSpPr>
          <p:nvPr>
            <p:ph type="title"/>
          </p:nvPr>
        </p:nvSpPr>
        <p:spPr>
          <a:xfrm>
            <a:off x="415600" y="7039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Hermosolun rakenne ja toiminta</a:t>
            </a:r>
            <a:endParaRPr/>
          </a:p>
        </p:txBody>
      </p:sp>
      <p:sp>
        <p:nvSpPr>
          <p:cNvPr id="112" name="Google Shape;112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2720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4"/>
              <a:buChar char="●"/>
            </a:pPr>
            <a:r>
              <a:rPr lang="fi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Synapsi</a:t>
            </a: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kahden hermosolun välinen liitoskohta: hermosolut eivät ole kiinni toisissaan, vaan niiden välissä on rako.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4"/>
              <a:buChar char="●"/>
            </a:pPr>
            <a:r>
              <a:rPr lang="fi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Aksoni</a:t>
            </a: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vapauttaa </a:t>
            </a:r>
            <a:r>
              <a:rPr lang="fi" sz="24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välittäjäaineita</a:t>
            </a: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rakoon.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4"/>
              <a:buChar char="●"/>
            </a:pP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Viesti jatkaa matkaansa, kun osa välittäjäaineista sitoutuu vastaanottavaan soluun.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4"/>
              <a:buChar char="●"/>
            </a:pPr>
            <a:r>
              <a:rPr lang="fi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Välittäjäaineiden toimintaan voidaan vaikuttaa esim. lääkkeillä.</a:t>
            </a:r>
            <a:endParaRPr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2133"/>
              </a:spcAft>
              <a:buClr>
                <a:schemeClr val="dk1"/>
              </a:buClr>
              <a:buSzPts val="1800"/>
              <a:buNone/>
            </a:pPr>
            <a:endParaRPr/>
          </a:p>
        </p:txBody>
      </p:sp>
      <p:pic>
        <p:nvPicPr>
          <p:cNvPr id="113" name="Google Shape;113;p4"/>
          <p:cNvPicPr preferRelativeResize="0"/>
          <p:nvPr/>
        </p:nvPicPr>
        <p:blipFill rotWithShape="1">
          <a:blip r:embed="rId3">
            <a:alphaModFix/>
          </a:blip>
          <a:srcRect t="13818" b="2777"/>
          <a:stretch/>
        </p:blipFill>
        <p:spPr>
          <a:xfrm>
            <a:off x="2550160" y="3596450"/>
            <a:ext cx="7515860" cy="296698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47501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5"/>
          <p:cNvSpPr txBox="1">
            <a:spLocks noGrp="1"/>
          </p:cNvSpPr>
          <p:nvPr>
            <p:ph type="title"/>
          </p:nvPr>
        </p:nvSpPr>
        <p:spPr>
          <a:xfrm>
            <a:off x="415600" y="989687"/>
            <a:ext cx="11360800" cy="847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Aivojen toiminta</a:t>
            </a:r>
            <a:endParaRPr/>
          </a:p>
        </p:txBody>
      </p:sp>
      <p:sp>
        <p:nvSpPr>
          <p:cNvPr id="119" name="Google Shape;119;p5"/>
          <p:cNvSpPr txBox="1">
            <a:spLocks noGrp="1"/>
          </p:cNvSpPr>
          <p:nvPr>
            <p:ph type="body" idx="1"/>
          </p:nvPr>
        </p:nvSpPr>
        <p:spPr>
          <a:xfrm>
            <a:off x="5110481" y="1837379"/>
            <a:ext cx="5953759" cy="4345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55879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Aivojen </a:t>
            </a:r>
            <a:r>
              <a:rPr lang="fi" sz="32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plastisuus</a:t>
            </a: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eli muovautuvuus: hermosolujen väliset yhteydet muuttuvat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879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Aivojen plastisuus on edellytys kaikelle oppimiselle.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879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Neuropsykologiassa selvitetään ihmisen toimintaa tutkimalla aivojen rakennetta ja toimintaa.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0" name="Google Shape;120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9316" y="2375284"/>
            <a:ext cx="4207450" cy="30501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406828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6"/>
          <p:cNvSpPr txBox="1">
            <a:spLocks noGrp="1"/>
          </p:cNvSpPr>
          <p:nvPr>
            <p:ph type="title"/>
          </p:nvPr>
        </p:nvSpPr>
        <p:spPr>
          <a:xfrm>
            <a:off x="415600" y="895948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Aivojen eri osilla on omat tehtävänsä</a:t>
            </a:r>
            <a:endParaRPr/>
          </a:p>
        </p:txBody>
      </p:sp>
      <p:sp>
        <p:nvSpPr>
          <p:cNvPr id="126" name="Google Shape;126;p6"/>
          <p:cNvSpPr txBox="1">
            <a:spLocks noGrp="1"/>
          </p:cNvSpPr>
          <p:nvPr>
            <p:ph type="body" idx="1"/>
          </p:nvPr>
        </p:nvSpPr>
        <p:spPr>
          <a:xfrm>
            <a:off x="415600" y="1761753"/>
            <a:ext cx="5045050" cy="42020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8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Aivokuoressa tapahtuu muun muassa ajatteleminen, tunteminen ja aistiminen.</a:t>
            </a:r>
            <a:endParaRPr/>
          </a:p>
          <a:p>
            <a:pPr marL="457200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88"/>
              <a:buChar char="●"/>
            </a:pPr>
            <a:r>
              <a:rPr lang="fi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Aivokuoren eri osat ovat erikoistuneet eri tehtäviin, esim. takaraivolohkoissa sijaitsee näköalue ja otsalohkojen etuosassa tapahtuu toiminnan suunnittelu ja itsekontrolli.</a:t>
            </a:r>
            <a:endParaRPr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7" name="Google Shape;127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05106" y="2174106"/>
            <a:ext cx="5878894" cy="36194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6742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7"/>
          <p:cNvSpPr txBox="1">
            <a:spLocks noGrp="1"/>
          </p:cNvSpPr>
          <p:nvPr>
            <p:ph type="title"/>
          </p:nvPr>
        </p:nvSpPr>
        <p:spPr>
          <a:xfrm>
            <a:off x="415600" y="953962"/>
            <a:ext cx="11613840" cy="9357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Perimän ja ympäristön dynaaminen vuorovaikutus</a:t>
            </a:r>
            <a:endParaRPr/>
          </a:p>
        </p:txBody>
      </p:sp>
      <p:sp>
        <p:nvSpPr>
          <p:cNvPr id="133" name="Google Shape;133;p7"/>
          <p:cNvSpPr txBox="1">
            <a:spLocks noGrp="1"/>
          </p:cNvSpPr>
          <p:nvPr>
            <p:ph type="body" idx="1"/>
          </p:nvPr>
        </p:nvSpPr>
        <p:spPr>
          <a:xfrm>
            <a:off x="415600" y="2263700"/>
            <a:ext cx="6422100" cy="418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55879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Perimä vaikuttaa ihmisen toimintaan, mutta geenien vaikutus ilmenee eri tavoin ympäristöstä riippuen → perimän ja ympäristön dynaaminen vuorovaikutus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879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Perimän vaikutuksia tutkitaan identtisillä kaksosilla ja epäidenttisillä kaksosilla.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4" name="Google Shape;134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93075" y="2263710"/>
            <a:ext cx="4762500" cy="3181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35730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8"/>
          <p:cNvSpPr txBox="1">
            <a:spLocks noGrp="1"/>
          </p:cNvSpPr>
          <p:nvPr>
            <p:ph type="title"/>
          </p:nvPr>
        </p:nvSpPr>
        <p:spPr>
          <a:xfrm>
            <a:off x="415600" y="773033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fi"/>
              <a:t>Evoluutiopsykologia</a:t>
            </a:r>
            <a:endParaRPr/>
          </a:p>
        </p:txBody>
      </p:sp>
      <p:sp>
        <p:nvSpPr>
          <p:cNvPr id="140" name="Google Shape;140;p8"/>
          <p:cNvSpPr txBox="1">
            <a:spLocks noGrp="1"/>
          </p:cNvSpPr>
          <p:nvPr>
            <p:ph type="body" idx="1"/>
          </p:nvPr>
        </p:nvSpPr>
        <p:spPr>
          <a:xfrm>
            <a:off x="415600" y="1698320"/>
            <a:ext cx="11360800" cy="4386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55879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Evoluutio: miten perinnölliset ominaisuudet muokkautuvat sukupolvesta toiseen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879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Evoluutiopsykologian mukaan ihmiset toimivat osittain tavalla, joka on historiassa edistänyt ihmisten henkiinjäämistä ja lisääntymistä.</a:t>
            </a:r>
            <a:endParaRPr/>
          </a:p>
          <a:p>
            <a:pPr marL="1168383" lvl="1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988"/>
              <a:buChar char="○"/>
            </a:pPr>
            <a:r>
              <a:rPr lang="fi"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Esim. käärmeiden pelko ja parinvalinta</a:t>
            </a:r>
            <a:endParaRPr sz="2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8798" lvl="0" indent="-4572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Jotkut ihmisen kyvyistä, kuten kirjoitustaito, ovat kulttuurievoluution tuotteita.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558798" lvl="0" indent="-4572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272"/>
              <a:buChar char="●"/>
            </a:pPr>
            <a:r>
              <a:rPr lang="fi"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Evoluutiopsykologian väitteitä on myös kritisoitu.</a:t>
            </a:r>
            <a:endParaRPr sz="3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6187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Laajakuva</PresentationFormat>
  <Paragraphs>29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Skeema 1  2.5 Ihminen on biologinen olento  Ydinsisältö</vt:lpstr>
      <vt:lpstr>Keho ja mieli toimivat yhdessä</vt:lpstr>
      <vt:lpstr>Aivotoiminnan perusteet</vt:lpstr>
      <vt:lpstr>Hermosolun rakenne ja toiminta</vt:lpstr>
      <vt:lpstr>Aivojen toiminta</vt:lpstr>
      <vt:lpstr>Aivojen eri osilla on omat tehtävänsä</vt:lpstr>
      <vt:lpstr>Perimän ja ympäristön dynaaminen vuorovaikutus</vt:lpstr>
      <vt:lpstr>Evoluutiopsykologia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Sandelin Raili</dc:creator>
  <cp:lastModifiedBy>Sandelin Raili</cp:lastModifiedBy>
  <cp:revision>2</cp:revision>
  <dcterms:created xsi:type="dcterms:W3CDTF">2021-12-17T12:14:16Z</dcterms:created>
  <dcterms:modified xsi:type="dcterms:W3CDTF">2021-12-17T12:15:00Z</dcterms:modified>
</cp:coreProperties>
</file>